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08" r:id="rId3"/>
    <p:sldId id="295" r:id="rId4"/>
    <p:sldId id="311" r:id="rId5"/>
    <p:sldId id="310" r:id="rId6"/>
    <p:sldId id="300" r:id="rId7"/>
    <p:sldId id="301" r:id="rId8"/>
    <p:sldId id="302" r:id="rId9"/>
    <p:sldId id="303" r:id="rId10"/>
    <p:sldId id="299" r:id="rId11"/>
    <p:sldId id="304" r:id="rId12"/>
    <p:sldId id="309" r:id="rId13"/>
    <p:sldId id="306" r:id="rId14"/>
    <p:sldId id="307" r:id="rId15"/>
    <p:sldId id="298" r:id="rId16"/>
    <p:sldId id="268" r:id="rId17"/>
    <p:sldId id="312" r:id="rId18"/>
    <p:sldId id="314" r:id="rId19"/>
    <p:sldId id="296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Raleway Thin" panose="020B0604020202020204" charset="0"/>
      <p:bold r:id="rId31"/>
      <p:boldItalic r:id="rId32"/>
    </p:embeddedFont>
    <p:embeddedFont>
      <p:font typeface="Vazir" panose="020B0603030804020204" pitchFamily="34" charset="-78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FF"/>
    <a:srgbClr val="F77F00"/>
    <a:srgbClr val="D62828"/>
    <a:srgbClr val="003049"/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FA97CD-A02D-469D-B682-1D2C58B7AE17}">
  <a:tblStyle styleId="{C9FA97CD-A02D-469D-B682-1D2C58B7AE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54A9B8-337A-42F4-90EA-9A282D311C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99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1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577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2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0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07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29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558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8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9eea3ace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9eea3ace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929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0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0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47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32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84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83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4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ompact">
  <p:cSld name="TITLE_ONL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6672014-5635-48D9-A492-FDE2613BB693}"/>
              </a:ext>
            </a:extLst>
          </p:cNvPr>
          <p:cNvSpPr txBox="1"/>
          <p:nvPr/>
        </p:nvSpPr>
        <p:spPr>
          <a:xfrm>
            <a:off x="1437861" y="899749"/>
            <a:ext cx="6268278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طبقه بندی ترافیک شبکه</a:t>
            </a:r>
            <a:endParaRPr lang="en-US" sz="2800" dirty="0">
              <a:ln w="0"/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B Titr" panose="00000700000000000000" pitchFamily="2" charset="-78"/>
            </a:endParaRPr>
          </a:p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با استفاده از الگوریتم های یادگیری ماشین</a:t>
            </a:r>
          </a:p>
        </p:txBody>
      </p:sp>
      <p:grpSp>
        <p:nvGrpSpPr>
          <p:cNvPr id="22" name="Google Shape;902;p48">
            <a:extLst>
              <a:ext uri="{FF2B5EF4-FFF2-40B4-BE49-F238E27FC236}">
                <a16:creationId xmlns:a16="http://schemas.microsoft.com/office/drawing/2014/main" id="{81A5FBA3-6954-4E11-8628-BC9478F1EEFF}"/>
              </a:ext>
            </a:extLst>
          </p:cNvPr>
          <p:cNvGrpSpPr/>
          <p:nvPr/>
        </p:nvGrpSpPr>
        <p:grpSpPr>
          <a:xfrm>
            <a:off x="7933197" y="389293"/>
            <a:ext cx="907409" cy="860080"/>
            <a:chOff x="5300400" y="3670175"/>
            <a:chExt cx="421300" cy="399325"/>
          </a:xfrm>
          <a:solidFill>
            <a:schemeClr val="bg1"/>
          </a:solidFill>
        </p:grpSpPr>
        <p:sp>
          <p:nvSpPr>
            <p:cNvPr id="23" name="Google Shape;903;p48">
              <a:extLst>
                <a:ext uri="{FF2B5EF4-FFF2-40B4-BE49-F238E27FC236}">
                  <a16:creationId xmlns:a16="http://schemas.microsoft.com/office/drawing/2014/main" id="{E5391606-DA71-4335-B21D-05013FDF4B9A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" name="Google Shape;904;p48">
              <a:extLst>
                <a:ext uri="{FF2B5EF4-FFF2-40B4-BE49-F238E27FC236}">
                  <a16:creationId xmlns:a16="http://schemas.microsoft.com/office/drawing/2014/main" id="{F8BA05F2-EB3A-4B5F-B40E-78A238DCB81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" name="Google Shape;905;p48">
              <a:extLst>
                <a:ext uri="{FF2B5EF4-FFF2-40B4-BE49-F238E27FC236}">
                  <a16:creationId xmlns:a16="http://schemas.microsoft.com/office/drawing/2014/main" id="{F0A0DA7E-0203-4C88-B69B-AA8FB6AB305E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" name="Google Shape;906;p48">
              <a:extLst>
                <a:ext uri="{FF2B5EF4-FFF2-40B4-BE49-F238E27FC236}">
                  <a16:creationId xmlns:a16="http://schemas.microsoft.com/office/drawing/2014/main" id="{00D57DE8-4E68-4DA2-A563-9659BC6C068E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" name="Google Shape;907;p48">
              <a:extLst>
                <a:ext uri="{FF2B5EF4-FFF2-40B4-BE49-F238E27FC236}">
                  <a16:creationId xmlns:a16="http://schemas.microsoft.com/office/drawing/2014/main" id="{57E8D526-E375-4C8E-9B59-373A38B83CDD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4FB054D-AB17-473F-83F7-E345CEBC59E5}"/>
              </a:ext>
            </a:extLst>
          </p:cNvPr>
          <p:cNvSpPr txBox="1"/>
          <p:nvPr/>
        </p:nvSpPr>
        <p:spPr>
          <a:xfrm>
            <a:off x="2286000" y="4070365"/>
            <a:ext cx="4572000" cy="320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400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خرداد 1400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C645A-ADE4-4D72-A12C-11AA84A936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82" b="21302"/>
          <a:stretch/>
        </p:blipFill>
        <p:spPr>
          <a:xfrm>
            <a:off x="6709182" y="2973493"/>
            <a:ext cx="1993913" cy="1646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0E57131-5959-40D6-ABD2-CA844D3504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04" b="15579"/>
          <a:stretch/>
        </p:blipFill>
        <p:spPr>
          <a:xfrm>
            <a:off x="499001" y="3009936"/>
            <a:ext cx="1556669" cy="1610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192C894-6BA2-4F87-B20F-9DDF5745AD20}"/>
              </a:ext>
            </a:extLst>
          </p:cNvPr>
          <p:cNvSpPr txBox="1"/>
          <p:nvPr/>
        </p:nvSpPr>
        <p:spPr>
          <a:xfrm>
            <a:off x="2286000" y="2221779"/>
            <a:ext cx="4572000" cy="1788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ارائه دهنده:</a:t>
            </a:r>
          </a:p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محمدمهدی هجرتی</a:t>
            </a:r>
          </a:p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fa-IR" sz="1600" dirty="0">
              <a:ln w="0"/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B Titr" panose="00000700000000000000" pitchFamily="2" charset="-78"/>
            </a:endParaRPr>
          </a:p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600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استاد راهنما:</a:t>
            </a:r>
          </a:p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</a:rPr>
              <a:t>دکتر رضا صفابخش</a:t>
            </a:r>
          </a:p>
          <a:p>
            <a:pPr marL="0" marR="0" algn="ctr" rtl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fa-IR" sz="1600" dirty="0">
              <a:ln w="0"/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B Titr" panose="000007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مدل سازي روش يادگيري ماشين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bg1"/>
                </a:solidFill>
                <a:latin typeface="Raleway Thin"/>
                <a:ea typeface="Raleway Thin"/>
                <a:cs typeface="B Sina" panose="00000700000000000000" pitchFamily="2" charset="-78"/>
                <a:sym typeface="Raleway Thin"/>
              </a:rPr>
              <a:t>3</a:t>
            </a:r>
            <a:endParaRPr sz="9600" dirty="0">
              <a:solidFill>
                <a:schemeClr val="bg1"/>
              </a:solidFill>
              <a:latin typeface="Raleway Thin"/>
              <a:ea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174044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2-1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جمع آوري داده</a:t>
            </a:r>
            <a:b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گرفتن بسته ها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ابزار وايرشارک و تي سي پي دامپ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571500" lvl="1" indent="0" algn="r" rtl="1">
              <a:spcBef>
                <a:spcPts val="600"/>
              </a:spcBef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571500" lvl="1" indent="0" algn="r" rtl="1">
              <a:spcBef>
                <a:spcPts val="600"/>
              </a:spcBef>
              <a:buNone/>
            </a:pPr>
            <a:r>
              <a:rPr lang="fa-IR" b="1" dirty="0">
                <a:cs typeface="B Nazanin" panose="00000400000000000000" pitchFamily="2" charset="-78"/>
              </a:rPr>
              <a:t>	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  <a:solidFill>
            <a:schemeClr val="accent1"/>
          </a:solidFill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A66A6-07A8-4498-8628-50B91E4A5619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8668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2-2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استخراج ويژگي ها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885625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تعداد بسته ها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طول هر بسته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درگاه 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پروتكل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...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ابزار نت میت  و پرل اسکریپت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571500" lvl="1" indent="0" algn="r" rtl="1">
              <a:spcBef>
                <a:spcPts val="600"/>
              </a:spcBef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571500" lvl="1" indent="0" algn="r" rtl="1">
              <a:spcBef>
                <a:spcPts val="600"/>
              </a:spcBef>
              <a:buNone/>
            </a:pPr>
            <a:r>
              <a:rPr lang="fa-IR" b="1" dirty="0">
                <a:cs typeface="B Nazanin" panose="00000400000000000000" pitchFamily="2" charset="-78"/>
              </a:rPr>
              <a:t>	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  <a:solidFill>
            <a:schemeClr val="accent1"/>
          </a:solidFill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99A95C-B4B7-422A-9B3E-2B310AB4AD92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00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2-3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يادگيري نمونه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نمونه گیری از داده ها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برچسب گذاری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73DC51-31BC-43EF-8061-0922DD29C5FC}"/>
              </a:ext>
            </a:extLst>
          </p:cNvPr>
          <p:cNvSpPr txBox="1"/>
          <p:nvPr/>
        </p:nvSpPr>
        <p:spPr>
          <a:xfrm>
            <a:off x="8428980" y="4681835"/>
            <a:ext cx="75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2228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2-4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پياده سازي الگوريتم</a:t>
            </a:r>
            <a:b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با استفاده از ابزار وکا</a:t>
            </a:r>
            <a:endParaRPr lang="en-US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114300" lv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شش الگوريتم يادگيري ماشين:</a:t>
            </a:r>
          </a:p>
          <a:p>
            <a:pPr marL="114300" lvl="0" indent="0" algn="r" rtl="1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AFB62A-D552-437D-A720-53318D05A9BC}"/>
              </a:ext>
            </a:extLst>
          </p:cNvPr>
          <p:cNvSpPr txBox="1"/>
          <p:nvPr/>
        </p:nvSpPr>
        <p:spPr>
          <a:xfrm>
            <a:off x="8489176" y="4681835"/>
            <a:ext cx="69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30318-07DC-40FA-A0E9-8184EF819D9E}"/>
              </a:ext>
            </a:extLst>
          </p:cNvPr>
          <p:cNvSpPr txBox="1"/>
          <p:nvPr/>
        </p:nvSpPr>
        <p:spPr>
          <a:xfrm>
            <a:off x="220006" y="1885951"/>
            <a:ext cx="4589188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  <a:tabLst/>
              <a:defRPr/>
            </a:pPr>
            <a:endParaRPr kumimoji="0" lang="fa-IR" sz="1800" b="1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Raleway Thin"/>
              <a:cs typeface="B Nazanin" panose="00000400000000000000" pitchFamily="2" charset="-78"/>
              <a:sym typeface="Raleway Thin"/>
            </a:endParaRPr>
          </a:p>
          <a:p>
            <a:pPr marL="4000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aleway Thin"/>
                <a:cs typeface="B Nazanin" panose="00000400000000000000" pitchFamily="2" charset="-78"/>
                <a:sym typeface="Raleway Thin"/>
              </a:rPr>
              <a:t>درخت تصميم آر بي اف</a:t>
            </a:r>
          </a:p>
          <a:p>
            <a:pPr marL="4000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aleway Thin"/>
                <a:cs typeface="B Nazanin" panose="00000400000000000000" pitchFamily="2" charset="-78"/>
                <a:sym typeface="Raleway Thin"/>
              </a:rPr>
              <a:t>ماشين بردار پشتيبان</a:t>
            </a:r>
          </a:p>
          <a:p>
            <a:pPr marL="4000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aleway Thin"/>
                <a:cs typeface="B Nazanin" panose="00000400000000000000" pitchFamily="2" charset="-78"/>
                <a:sym typeface="Raleway Thin"/>
              </a:rPr>
              <a:t>نزدیک ترین همسايه</a:t>
            </a:r>
          </a:p>
          <a:p>
            <a:pPr marL="4000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lang="fa-IR" sz="1800" b="1" dirty="0">
                <a:solidFill>
                  <a:srgbClr val="666666"/>
                </a:solidFill>
                <a:latin typeface="Raleway Thin"/>
                <a:cs typeface="B Nazanin" panose="00000400000000000000" pitchFamily="2" charset="-78"/>
                <a:sym typeface="Raleway Thin"/>
              </a:rPr>
              <a:t>سی 4.5</a:t>
            </a:r>
            <a:endParaRPr kumimoji="0" lang="fa-IR" sz="1800" b="1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Raleway Thin"/>
              <a:cs typeface="B Nazanin" panose="00000400000000000000" pitchFamily="2" charset="-78"/>
              <a:sym typeface="Raleway Thin"/>
            </a:endParaRPr>
          </a:p>
          <a:p>
            <a:pPr marL="4000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aleway Thin"/>
                <a:cs typeface="B Nazanin" panose="00000400000000000000" pitchFamily="2" charset="-78"/>
                <a:sym typeface="Raleway Thin"/>
              </a:rPr>
              <a:t>نيوبيز</a:t>
            </a:r>
          </a:p>
          <a:p>
            <a:pPr marL="4000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aleway Thin"/>
                <a:cs typeface="B Nazanin" panose="00000400000000000000" pitchFamily="2" charset="-78"/>
                <a:sym typeface="Raleway Thin"/>
              </a:rPr>
              <a:t>شبکه بیز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Raleway Thin"/>
              <a:cs typeface="B Nazanin" panose="00000400000000000000" pitchFamily="2" charset="-78"/>
              <a:sym typeface="Raleway Thin"/>
            </a:endParaRPr>
          </a:p>
          <a:p>
            <a:pPr marL="114300" marR="0" lvl="0" indent="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Raleway Thin"/>
              <a:cs typeface="B Nazanin" panose="000004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0476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بررسی و تحلیل نتایج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bg1"/>
                </a:solidFill>
                <a:latin typeface="Raleway Thin"/>
                <a:ea typeface="Raleway Thin"/>
                <a:cs typeface="B Sina" panose="00000700000000000000" pitchFamily="2" charset="-78"/>
                <a:sym typeface="Raleway Thin"/>
              </a:rPr>
              <a:t>4</a:t>
            </a:r>
            <a:endParaRPr sz="9600" dirty="0">
              <a:solidFill>
                <a:schemeClr val="bg1"/>
              </a:solidFill>
              <a:latin typeface="Raleway Thin"/>
              <a:ea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19645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162658" y="1243491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بررسي و تحليل نتايج</a:t>
            </a:r>
            <a:endParaRPr sz="3600" b="1" dirty="0">
              <a:solidFill>
                <a:schemeClr val="tx1"/>
              </a:solidFill>
            </a:endParaRPr>
          </a:p>
        </p:txBody>
      </p:sp>
      <p:grpSp>
        <p:nvGrpSpPr>
          <p:cNvPr id="211" name="Google Shape;211;p25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12" name="Google Shape;212;p2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5CCA8F-35CA-4CD9-9166-79CA30D60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01755"/>
              </p:ext>
            </p:extLst>
          </p:nvPr>
        </p:nvGraphicFramePr>
        <p:xfrm>
          <a:off x="7453117" y="2281871"/>
          <a:ext cx="1151283" cy="1089068"/>
        </p:xfrm>
        <a:graphic>
          <a:graphicData uri="http://schemas.openxmlformats.org/drawingml/2006/table">
            <a:tbl>
              <a:tblPr>
                <a:noFill/>
                <a:tableStyleId>{C9FA97CD-A02D-469D-B682-1D2C58B7AE17}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val="684293486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الگوریتم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2805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دقت طبقه بندی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3C02E5-B0D9-4C33-BDDF-A25EF4559534}"/>
              </a:ext>
            </a:extLst>
          </p:cNvPr>
          <p:cNvSpPr txBox="1"/>
          <p:nvPr/>
        </p:nvSpPr>
        <p:spPr>
          <a:xfrm>
            <a:off x="8467389" y="4695088"/>
            <a:ext cx="70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3562A6-6F59-46D2-B6D1-7517EDA1A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64786"/>
              </p:ext>
            </p:extLst>
          </p:nvPr>
        </p:nvGraphicFramePr>
        <p:xfrm>
          <a:off x="6301834" y="2281871"/>
          <a:ext cx="1151283" cy="1089068"/>
        </p:xfrm>
        <a:graphic>
          <a:graphicData uri="http://schemas.openxmlformats.org/drawingml/2006/table">
            <a:tbl>
              <a:tblPr>
                <a:noFill/>
                <a:tableStyleId>{C9FA97CD-A02D-469D-B682-1D2C58B7AE17}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val="684293486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Naive Bayes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2805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71.89%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7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0B7AF6-E9D8-4ACD-822D-930C392F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85213"/>
              </p:ext>
            </p:extLst>
          </p:nvPr>
        </p:nvGraphicFramePr>
        <p:xfrm>
          <a:off x="5151377" y="2281871"/>
          <a:ext cx="1151283" cy="1089068"/>
        </p:xfrm>
        <a:graphic>
          <a:graphicData uri="http://schemas.openxmlformats.org/drawingml/2006/table">
            <a:tbl>
              <a:tblPr>
                <a:noFill/>
                <a:tableStyleId>{C9FA97CD-A02D-469D-B682-1D2C58B7AE17}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val="684293486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SVM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2805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74.05%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7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8AB396-AFB3-4DAA-B297-D1D300A4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83923"/>
              </p:ext>
            </p:extLst>
          </p:nvPr>
        </p:nvGraphicFramePr>
        <p:xfrm>
          <a:off x="4000507" y="2281871"/>
          <a:ext cx="1151283" cy="1089068"/>
        </p:xfrm>
        <a:graphic>
          <a:graphicData uri="http://schemas.openxmlformats.org/drawingml/2006/table">
            <a:tbl>
              <a:tblPr>
                <a:noFill/>
                <a:tableStyleId>{C9FA97CD-A02D-469D-B682-1D2C58B7AE17}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val="684293486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Bayes Net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2805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78.32%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7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E4AFD9-DBBE-4603-ABBA-169C333F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08833"/>
              </p:ext>
            </p:extLst>
          </p:nvPr>
        </p:nvGraphicFramePr>
        <p:xfrm>
          <a:off x="2841341" y="2281871"/>
          <a:ext cx="1151283" cy="1089068"/>
        </p:xfrm>
        <a:graphic>
          <a:graphicData uri="http://schemas.openxmlformats.org/drawingml/2006/table">
            <a:tbl>
              <a:tblPr>
                <a:noFill/>
                <a:tableStyleId>{C9FA97CD-A02D-469D-B682-1D2C58B7AE17}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val="684293486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RBF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2805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ar-SA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Arial"/>
                        </a:rPr>
                        <a:t>68.25%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7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FD729F6-BE85-49E0-AF80-E5F07DA56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20682"/>
              </p:ext>
            </p:extLst>
          </p:nvPr>
        </p:nvGraphicFramePr>
        <p:xfrm>
          <a:off x="1690058" y="2281871"/>
          <a:ext cx="1151283" cy="1089068"/>
        </p:xfrm>
        <a:graphic>
          <a:graphicData uri="http://schemas.openxmlformats.org/drawingml/2006/table">
            <a:tbl>
              <a:tblPr>
                <a:noFill/>
                <a:tableStyleId>{C9FA97CD-A02D-469D-B682-1D2C58B7AE17}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val="684293486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C4.5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2805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ar-SA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Arial"/>
                        </a:rPr>
                        <a:t>93.33%</a:t>
                      </a: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7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8A18807-0D88-49E0-9977-99082E71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08398"/>
              </p:ext>
            </p:extLst>
          </p:nvPr>
        </p:nvGraphicFramePr>
        <p:xfrm>
          <a:off x="538775" y="2281871"/>
          <a:ext cx="1151283" cy="1089068"/>
        </p:xfrm>
        <a:graphic>
          <a:graphicData uri="http://schemas.openxmlformats.org/drawingml/2006/table">
            <a:tbl>
              <a:tblPr>
                <a:noFill/>
                <a:tableStyleId>{C9FA97CD-A02D-469D-B682-1D2C58B7AE17}</a:tableStyleId>
              </a:tblPr>
              <a:tblGrid>
                <a:gridCol w="1151283">
                  <a:extLst>
                    <a:ext uri="{9D8B030D-6E8A-4147-A177-3AD203B41FA5}">
                      <a16:colId xmlns:a16="http://schemas.microsoft.com/office/drawing/2014/main" val="684293486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2805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%80.2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7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جمع بندی و نتیجه گیری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bg1"/>
                </a:solidFill>
                <a:latin typeface="Raleway Thin"/>
                <a:ea typeface="Raleway Thin"/>
                <a:cs typeface="B Sina" panose="00000700000000000000" pitchFamily="2" charset="-78"/>
                <a:sym typeface="Raleway Thin"/>
              </a:rPr>
              <a:t>5</a:t>
            </a:r>
            <a:endParaRPr sz="9600" dirty="0">
              <a:solidFill>
                <a:schemeClr val="bg1"/>
              </a:solidFill>
              <a:latin typeface="Raleway Thin"/>
              <a:ea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46745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77001" y="1466565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اهمیت طبقه بندی ترافیک شبکه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روش های طبقه بندی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مدل سازی روش یادگیری ماشین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FB62A-D552-437D-A720-53318D05A9BC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18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  <p:grpSp>
        <p:nvGrpSpPr>
          <p:cNvPr id="12" name="Google Shape;211;p25">
            <a:extLst>
              <a:ext uri="{FF2B5EF4-FFF2-40B4-BE49-F238E27FC236}">
                <a16:creationId xmlns:a16="http://schemas.microsoft.com/office/drawing/2014/main" id="{AFFE26A7-A989-4896-A8B8-B52E58DFFCC8}"/>
              </a:ext>
            </a:extLst>
          </p:cNvPr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3" name="Google Shape;212;p25">
              <a:extLst>
                <a:ext uri="{FF2B5EF4-FFF2-40B4-BE49-F238E27FC236}">
                  <a16:creationId xmlns:a16="http://schemas.microsoft.com/office/drawing/2014/main" id="{E278EE83-0C42-43FD-A6DD-D9331F49E490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3;p25">
              <a:extLst>
                <a:ext uri="{FF2B5EF4-FFF2-40B4-BE49-F238E27FC236}">
                  <a16:creationId xmlns:a16="http://schemas.microsoft.com/office/drawing/2014/main" id="{039DCC40-C60D-4EA9-871F-9C7D250CC0A4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4;p25">
              <a:extLst>
                <a:ext uri="{FF2B5EF4-FFF2-40B4-BE49-F238E27FC236}">
                  <a16:creationId xmlns:a16="http://schemas.microsoft.com/office/drawing/2014/main" id="{A77EB56D-FFC8-48DE-B68B-F3FE1B0F24E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24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6" name="Google Shape;908;p48">
            <a:extLst>
              <a:ext uri="{FF2B5EF4-FFF2-40B4-BE49-F238E27FC236}">
                <a16:creationId xmlns:a16="http://schemas.microsoft.com/office/drawing/2014/main" id="{6707CB69-CF84-46F5-A889-4162E4171C84}"/>
              </a:ext>
            </a:extLst>
          </p:cNvPr>
          <p:cNvSpPr/>
          <p:nvPr/>
        </p:nvSpPr>
        <p:spPr>
          <a:xfrm>
            <a:off x="7964557" y="394292"/>
            <a:ext cx="836593" cy="83654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98B68-8A10-4E8F-9025-4F9FF2AA6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r="8850" b="2824"/>
          <a:stretch/>
        </p:blipFill>
        <p:spPr>
          <a:xfrm>
            <a:off x="616226" y="1154598"/>
            <a:ext cx="5791200" cy="3507206"/>
          </a:xfrm>
          <a:prstGeom prst="rect">
            <a:avLst/>
          </a:prstGeom>
        </p:spPr>
      </p:pic>
      <p:sp>
        <p:nvSpPr>
          <p:cNvPr id="9" name="Google Shape;208;p25">
            <a:extLst>
              <a:ext uri="{FF2B5EF4-FFF2-40B4-BE49-F238E27FC236}">
                <a16:creationId xmlns:a16="http://schemas.microsoft.com/office/drawing/2014/main" id="{7CD8493B-8317-457F-9C40-218A0DE16A0A}"/>
              </a:ext>
            </a:extLst>
          </p:cNvPr>
          <p:cNvSpPr txBox="1">
            <a:spLocks/>
          </p:cNvSpPr>
          <p:nvPr/>
        </p:nvSpPr>
        <p:spPr>
          <a:xfrm>
            <a:off x="952683" y="673443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24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latin typeface="Vazir" panose="020B0603030804020204" pitchFamily="34" charset="-78"/>
                <a:ea typeface="+mj-ea"/>
                <a:cs typeface="B Sina" panose="00000700000000000000" pitchFamily="2" charset="-78"/>
              </a:rPr>
              <a:t>منابع و مراجع</a:t>
            </a:r>
            <a:endParaRPr lang="fa-IR" sz="3600" b="1" dirty="0">
              <a:solidFill>
                <a:schemeClr val="tx1"/>
              </a:solidFill>
              <a:cs typeface="B Sina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203A8-11CE-4B77-BCE3-35B2AFD8D6F2}"/>
              </a:ext>
            </a:extLst>
          </p:cNvPr>
          <p:cNvSpPr txBox="1"/>
          <p:nvPr/>
        </p:nvSpPr>
        <p:spPr>
          <a:xfrm>
            <a:off x="8458200" y="4681835"/>
            <a:ext cx="745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08206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>
            <a:spLocks noGrp="1"/>
          </p:cNvSpPr>
          <p:nvPr>
            <p:ph type="title"/>
          </p:nvPr>
        </p:nvSpPr>
        <p:spPr>
          <a:xfrm>
            <a:off x="815982" y="756046"/>
            <a:ext cx="713317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sz="36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سیر ارائه</a:t>
            </a:r>
            <a:endParaRPr sz="3600" b="1" dirty="0"/>
          </a:p>
        </p:txBody>
      </p:sp>
      <p:sp>
        <p:nvSpPr>
          <p:cNvPr id="473" name="Google Shape;473;p40"/>
          <p:cNvSpPr/>
          <p:nvPr/>
        </p:nvSpPr>
        <p:spPr>
          <a:xfrm>
            <a:off x="0" y="2395640"/>
            <a:ext cx="9144000" cy="1011046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0" y="2395643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0"/>
          <p:cNvSpPr/>
          <p:nvPr/>
        </p:nvSpPr>
        <p:spPr>
          <a:xfrm rot="8100000">
            <a:off x="1773239" y="1683061"/>
            <a:ext cx="451370" cy="45137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9" name="Google Shape;479;p40"/>
          <p:cNvSpPr/>
          <p:nvPr/>
        </p:nvSpPr>
        <p:spPr>
          <a:xfrm rot="8100000">
            <a:off x="3810749" y="1709113"/>
            <a:ext cx="454233" cy="45423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40"/>
          <p:cNvSpPr/>
          <p:nvPr/>
        </p:nvSpPr>
        <p:spPr>
          <a:xfrm rot="18716836">
            <a:off x="4830401" y="3632412"/>
            <a:ext cx="488921" cy="48892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  <a:latin typeface="Raleway"/>
              <a:ea typeface="Raleway"/>
              <a:cs typeface="B Sina" panose="00000700000000000000" pitchFamily="2" charset="-78"/>
              <a:sym typeface="Raleway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279523" y="4080359"/>
            <a:ext cx="159067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انواع روش هاي طبقه بندي ترافيك شبكه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3386990" y="1188487"/>
            <a:ext cx="134982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مدل سازي روش يادگيري ماشين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2585376" y="4080359"/>
            <a:ext cx="9171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بررسی و تحلیل نتایج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670-3CCC-41AB-8AE6-E5F4BA723D38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2 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2  Sina" panose="00000700000000000000" pitchFamily="2" charset="-78"/>
                <a:sym typeface="Raleway Thin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2  Sina" panose="00000700000000000000" pitchFamily="2" charset="-78"/>
              <a:sym typeface="Raleway Thi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FF320-B2C2-4C29-8C95-65B02D35C4EF}"/>
              </a:ext>
            </a:extLst>
          </p:cNvPr>
          <p:cNvSpPr txBox="1"/>
          <p:nvPr/>
        </p:nvSpPr>
        <p:spPr>
          <a:xfrm>
            <a:off x="3883473" y="1786818"/>
            <a:ext cx="429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400" dirty="0">
                <a:solidFill>
                  <a:schemeClr val="tx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3</a:t>
            </a:r>
            <a:endParaRPr lang="en-US" dirty="0">
              <a:solidFill>
                <a:schemeClr val="tx1"/>
              </a:solidFill>
              <a:cs typeface="B Sina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6CF45-C497-417A-8930-506CA3D1052D}"/>
              </a:ext>
            </a:extLst>
          </p:cNvPr>
          <p:cNvSpPr txBox="1"/>
          <p:nvPr/>
        </p:nvSpPr>
        <p:spPr>
          <a:xfrm>
            <a:off x="1813447" y="1751664"/>
            <a:ext cx="370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400" dirty="0">
                <a:solidFill>
                  <a:schemeClr val="tx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5</a:t>
            </a:r>
            <a:endParaRPr lang="en-US" dirty="0">
              <a:solidFill>
                <a:schemeClr val="tx1"/>
              </a:solidFill>
              <a:cs typeface="B Sina" panose="00000700000000000000" pitchFamily="2" charset="-78"/>
            </a:endParaRPr>
          </a:p>
        </p:txBody>
      </p:sp>
      <p:sp>
        <p:nvSpPr>
          <p:cNvPr id="18" name="Google Shape;479;p40">
            <a:extLst>
              <a:ext uri="{FF2B5EF4-FFF2-40B4-BE49-F238E27FC236}">
                <a16:creationId xmlns:a16="http://schemas.microsoft.com/office/drawing/2014/main" id="{AB24576F-41EC-412A-9778-1FE96C6735D8}"/>
              </a:ext>
            </a:extLst>
          </p:cNvPr>
          <p:cNvSpPr/>
          <p:nvPr/>
        </p:nvSpPr>
        <p:spPr>
          <a:xfrm rot="8100000">
            <a:off x="5851715" y="1709114"/>
            <a:ext cx="454233" cy="45423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B Sina" panose="00000700000000000000" pitchFamily="2" charset="-78"/>
              <a:sym typeface="Raleway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5E50E-5A80-4E8D-AF29-ADCE94E2D9C7}"/>
              </a:ext>
            </a:extLst>
          </p:cNvPr>
          <p:cNvSpPr txBox="1"/>
          <p:nvPr/>
        </p:nvSpPr>
        <p:spPr>
          <a:xfrm>
            <a:off x="5941799" y="1786818"/>
            <a:ext cx="429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400" dirty="0">
                <a:solidFill>
                  <a:schemeClr val="tx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1</a:t>
            </a:r>
            <a:endParaRPr lang="en-US" dirty="0">
              <a:solidFill>
                <a:schemeClr val="tx1"/>
              </a:solidFill>
              <a:cs typeface="B Sina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1DF8F-EB3A-4766-BDE5-AD84EB3C3AF2}"/>
              </a:ext>
            </a:extLst>
          </p:cNvPr>
          <p:cNvSpPr txBox="1"/>
          <p:nvPr/>
        </p:nvSpPr>
        <p:spPr>
          <a:xfrm>
            <a:off x="4925671" y="3722983"/>
            <a:ext cx="429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400" dirty="0">
                <a:solidFill>
                  <a:schemeClr val="tx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</a:t>
            </a:r>
            <a:endParaRPr lang="en-US" dirty="0">
              <a:solidFill>
                <a:schemeClr val="tx1"/>
              </a:solidFill>
              <a:cs typeface="B Sina" panose="00000700000000000000" pitchFamily="2" charset="-78"/>
            </a:endParaRPr>
          </a:p>
        </p:txBody>
      </p:sp>
      <p:sp>
        <p:nvSpPr>
          <p:cNvPr id="21" name="Google Shape;494;p40">
            <a:extLst>
              <a:ext uri="{FF2B5EF4-FFF2-40B4-BE49-F238E27FC236}">
                <a16:creationId xmlns:a16="http://schemas.microsoft.com/office/drawing/2014/main" id="{EA4C95AD-884A-465C-B667-17A0853F02F9}"/>
              </a:ext>
            </a:extLst>
          </p:cNvPr>
          <p:cNvSpPr txBox="1"/>
          <p:nvPr/>
        </p:nvSpPr>
        <p:spPr>
          <a:xfrm>
            <a:off x="5386051" y="1265867"/>
            <a:ext cx="134982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مقدمه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482;p40">
            <a:extLst>
              <a:ext uri="{FF2B5EF4-FFF2-40B4-BE49-F238E27FC236}">
                <a16:creationId xmlns:a16="http://schemas.microsoft.com/office/drawing/2014/main" id="{9C556B87-8F76-449D-B8ED-15FF1796E2FE}"/>
              </a:ext>
            </a:extLst>
          </p:cNvPr>
          <p:cNvSpPr/>
          <p:nvPr/>
        </p:nvSpPr>
        <p:spPr>
          <a:xfrm rot="18716836">
            <a:off x="2799491" y="3645672"/>
            <a:ext cx="488921" cy="48892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424B3-6934-42BE-9876-BDC9279DEE38}"/>
              </a:ext>
            </a:extLst>
          </p:cNvPr>
          <p:cNvSpPr txBox="1"/>
          <p:nvPr/>
        </p:nvSpPr>
        <p:spPr>
          <a:xfrm>
            <a:off x="2894761" y="3736243"/>
            <a:ext cx="429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400" dirty="0">
                <a:solidFill>
                  <a:schemeClr val="tx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4</a:t>
            </a:r>
            <a:endParaRPr lang="en-US" dirty="0">
              <a:solidFill>
                <a:schemeClr val="tx1"/>
              </a:solidFill>
              <a:cs typeface="B Sina" panose="00000700000000000000" pitchFamily="2" charset="-78"/>
            </a:endParaRPr>
          </a:p>
        </p:txBody>
      </p:sp>
      <p:sp>
        <p:nvSpPr>
          <p:cNvPr id="25" name="Google Shape;495;p40">
            <a:extLst>
              <a:ext uri="{FF2B5EF4-FFF2-40B4-BE49-F238E27FC236}">
                <a16:creationId xmlns:a16="http://schemas.microsoft.com/office/drawing/2014/main" id="{382F2572-B76A-47BF-83DF-7DD3EC7FF2F9}"/>
              </a:ext>
            </a:extLst>
          </p:cNvPr>
          <p:cNvSpPr txBox="1"/>
          <p:nvPr/>
        </p:nvSpPr>
        <p:spPr>
          <a:xfrm>
            <a:off x="1540349" y="1188487"/>
            <a:ext cx="9171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جمع</a:t>
            </a:r>
            <a:r>
              <a:rPr kumimoji="0" lang="fa-IR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 بندی و نتیجه گیری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2345775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3" grpId="0" animBg="1"/>
      <p:bldP spid="474" grpId="0" animBg="1"/>
      <p:bldP spid="476" grpId="0" animBg="1"/>
      <p:bldP spid="479" grpId="0" animBg="1"/>
      <p:bldP spid="482" grpId="0" animBg="1"/>
      <p:bldP spid="493" grpId="0"/>
      <p:bldP spid="494" grpId="0"/>
      <p:bldP spid="495" grpId="0"/>
      <p:bldP spid="15" grpId="0"/>
      <p:bldP spid="17" grpId="0"/>
      <p:bldP spid="18" grpId="0" animBg="1"/>
      <p:bldP spid="19" grpId="0"/>
      <p:bldP spid="20" grpId="0"/>
      <p:bldP spid="21" grpId="0"/>
      <p:bldP spid="23" grpId="0" animBg="1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ctrTitle" idx="4294967295"/>
          </p:nvPr>
        </p:nvSpPr>
        <p:spPr>
          <a:xfrm>
            <a:off x="685799" y="1702904"/>
            <a:ext cx="7099853" cy="964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b="1" dirty="0">
                <a:solidFill>
                  <a:schemeClr val="accent1"/>
                </a:solidFill>
                <a:cs typeface="B Sina" panose="00000700000000000000" pitchFamily="2" charset="-78"/>
              </a:rPr>
              <a:t>با تشکر از توجه شما</a:t>
            </a:r>
            <a:endParaRPr sz="4000" b="1" dirty="0">
              <a:solidFill>
                <a:schemeClr val="accent1"/>
              </a:solidFill>
              <a:cs typeface="B Sina" panose="00000700000000000000" pitchFamily="2" charset="-78"/>
            </a:endParaRPr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m.hejrati</a:t>
            </a:r>
            <a:r>
              <a:rPr lang="en" dirty="0"/>
              <a:t>@aut.ac.ir</a:t>
            </a:r>
            <a:endParaRPr sz="3600" b="1" dirty="0"/>
          </a:p>
        </p:txBody>
      </p:sp>
      <p:sp>
        <p:nvSpPr>
          <p:cNvPr id="392" name="Google Shape;392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مقدمه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bg1"/>
                </a:solidFill>
                <a:latin typeface="Raleway Thin"/>
                <a:ea typeface="Raleway Thin"/>
                <a:cs typeface="B Sina" panose="00000700000000000000" pitchFamily="2" charset="-78"/>
                <a:sym typeface="Raleway Thin"/>
              </a:rPr>
              <a:t>1</a:t>
            </a:r>
            <a:endParaRPr sz="9600" dirty="0">
              <a:solidFill>
                <a:schemeClr val="bg1"/>
              </a:solidFill>
              <a:latin typeface="Raleway Thin"/>
              <a:ea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031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138950" y="1319893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dirty="0">
                <a:cs typeface="B Nazanin" panose="00000400000000000000" pitchFamily="2" charset="-78"/>
              </a:rPr>
              <a:t>افزایش روزافزون کاربران و ترافیک اینترنت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مدیریت عملکرد کلی شبکه برای ارائه دهندگان خدمات اینترنت و اپراتورهای شبکه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برنامه ريزي صحيح در قسمت هاي مختلف شبكه </a:t>
            </a:r>
          </a:p>
          <a:p>
            <a:pPr marL="1028700" lvl="2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تخصيص منابع، بهبود كيفيت خدمات سرويس و ...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  <a:solidFill>
            <a:schemeClr val="accent1"/>
          </a:solidFill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1BDBAB-EF97-4C94-82BE-140CBE4746BB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40224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انواع روش هاي طبقه بندي ترافيك شبكه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bg1"/>
                </a:solidFill>
                <a:latin typeface="Raleway Thin"/>
                <a:ea typeface="Raleway Thin"/>
                <a:cs typeface="B Sina" panose="00000700000000000000" pitchFamily="2" charset="-78"/>
                <a:sym typeface="Raleway Thin"/>
              </a:rPr>
              <a:t>2</a:t>
            </a:r>
            <a:endParaRPr sz="9600" dirty="0">
              <a:solidFill>
                <a:schemeClr val="bg1"/>
              </a:solidFill>
              <a:latin typeface="Raleway Thin"/>
              <a:ea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8002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1-1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روش مبتني بر درگاه</a:t>
            </a:r>
            <a:endParaRPr lang="fa-IR"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556001" y="1675494"/>
            <a:ext cx="4232099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dirty="0">
                <a:cs typeface="B Nazanin" panose="00000400000000000000" pitchFamily="2" charset="-78"/>
              </a:rPr>
              <a:t>مقایسه ی شماره ي درگاه مقصد در سرآيند لايه انتقال بسته با ليست شماره درگاه هاي تعيين شده در استاندارد </a:t>
            </a:r>
            <a:r>
              <a:rPr lang="en-US" dirty="0">
                <a:cs typeface="B Nazanin" panose="00000400000000000000" pitchFamily="2" charset="-78"/>
              </a:rPr>
              <a:t>IANA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ی برنامه هاي نظير به نظير</a:t>
            </a:r>
          </a:p>
          <a:p>
            <a:pPr marL="11430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      از درگاه هاي پويا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  <a:solidFill>
            <a:schemeClr val="accent1"/>
          </a:solidFill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1BDBAB-EF97-4C94-82BE-140CBE4746BB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2DFE6-EBEB-4AD5-A753-0683ADB2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4" y="1415594"/>
            <a:ext cx="2686807" cy="31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1-2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روش مبتني پيلود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665945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dirty="0">
                <a:cs typeface="B Nazanin" panose="00000400000000000000" pitchFamily="2" charset="-78"/>
              </a:rPr>
              <a:t>جستجوی محتوای بسته ها براي پيدا كردن امضاي برنامه هاي شناخته شده 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نيازمند سيستم پردازشي قوي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بسته هاي رمزگذاري شده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F33BDF-4B16-408A-89ED-2127E40B6EC2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E6E96-965C-441A-96DC-F809A810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97" y="2523345"/>
            <a:ext cx="4110759" cy="21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1-3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روش مبتني بر رفتار ميزبان</a:t>
            </a:r>
            <a:endParaRPr lang="fa-IR"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dirty="0">
                <a:cs typeface="B Nazanin" panose="00000400000000000000" pitchFamily="2" charset="-78"/>
              </a:rPr>
              <a:t>الگوهاي اتصال مختلف در برنامه هاي مختلف 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ی میزبان از یک برنامه در هر لحظه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0BC3C82-B8C1-4307-AE1E-C08B48BED89E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8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2441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1" kern="1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1-4 </a:t>
            </a:r>
            <a:r>
              <a:rPr kumimoji="0" lang="fa-IR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Vazir" panose="020B0603030804020204" pitchFamily="34" charset="-78"/>
                <a:ea typeface="+mj-ea"/>
                <a:cs typeface="B Nazanin" panose="00000400000000000000" pitchFamily="2" charset="-78"/>
              </a:rPr>
              <a:t>روش مبتني بر يادگيري ماشين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922000" y="1601919"/>
            <a:ext cx="6866100" cy="2650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/>
            <a:r>
              <a:rPr lang="fa-IR" b="1" dirty="0">
                <a:cs typeface="B Nazanin" panose="00000400000000000000" pitchFamily="2" charset="-78"/>
              </a:rPr>
              <a:t>آموزش یک طبقه بندی کننده یادگیری ماشین</a:t>
            </a:r>
          </a:p>
          <a:p>
            <a:pPr lvl="0" algn="r" rtl="1"/>
            <a:r>
              <a:rPr lang="fa-IR" b="1" dirty="0">
                <a:cs typeface="B Nazanin" panose="00000400000000000000" pitchFamily="2" charset="-78"/>
              </a:rPr>
              <a:t>طبقه بندی داده های ناشناخته</a:t>
            </a:r>
          </a:p>
          <a:p>
            <a:pPr marL="114300" lvl="0" indent="0" algn="r" rtl="1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1-4-1 یادگيري نظارت شده</a:t>
            </a:r>
          </a:p>
          <a:p>
            <a:pPr marL="114300" lvl="0" indent="0" algn="r" rtl="1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a-IR" dirty="0">
                <a:cs typeface="B Nazanin" panose="00000400000000000000" pitchFamily="2" charset="-78"/>
              </a:rPr>
              <a:t>	پیش بینی داده های بدون برچسب از طریق داده های برچسب گذاری شده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fa-IR" dirty="0">
              <a:cs typeface="B Nazanin" panose="00000400000000000000" pitchFamily="2" charset="-78"/>
            </a:endParaRP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a-IR" b="1" dirty="0">
                <a:cs typeface="B Nazanin" panose="00000400000000000000" pitchFamily="2" charset="-78"/>
              </a:rPr>
              <a:t>1-4-2 یادگيري بدون نظارت</a:t>
            </a:r>
          </a:p>
          <a:p>
            <a:pPr marL="114300" lvl="0" indent="0" algn="r" rtl="1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a-IR" dirty="0">
                <a:cs typeface="B Nazanin" panose="00000400000000000000" pitchFamily="2" charset="-78"/>
              </a:rPr>
              <a:t>	 پیش بینی داده های بدون برچسب بدون نیاز به دانش از قبل تعیین شده</a:t>
            </a:r>
          </a:p>
          <a:p>
            <a:pPr marL="457200" lvl="0" indent="-342900" algn="r" rtl="1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B5DFF6-7D8C-46C1-BA4A-AA3884D269C1}"/>
              </a:ext>
            </a:extLst>
          </p:cNvPr>
          <p:cNvSpPr txBox="1"/>
          <p:nvPr/>
        </p:nvSpPr>
        <p:spPr>
          <a:xfrm>
            <a:off x="8523353" y="4681835"/>
            <a:ext cx="65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a-IR" sz="10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20 / </a:t>
            </a:r>
            <a:r>
              <a:rPr lang="fa-IR" sz="1800" dirty="0">
                <a:solidFill>
                  <a:schemeClr val="accent1"/>
                </a:solidFill>
                <a:latin typeface="Raleway Thin"/>
                <a:cs typeface="B Sina" panose="00000700000000000000" pitchFamily="2" charset="-78"/>
                <a:sym typeface="Raleway Thin"/>
              </a:rPr>
              <a:t>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aleway Thin"/>
              <a:cs typeface="B Sina" panose="00000700000000000000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7409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430</Words>
  <Application>Microsoft Office PowerPoint</Application>
  <PresentationFormat>On-screen Show (16:9)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Raleway Thin</vt:lpstr>
      <vt:lpstr>Wingdings</vt:lpstr>
      <vt:lpstr>Calibri</vt:lpstr>
      <vt:lpstr>Vazir</vt:lpstr>
      <vt:lpstr>Arial</vt:lpstr>
      <vt:lpstr>Raleway</vt:lpstr>
      <vt:lpstr>Olivia template</vt:lpstr>
      <vt:lpstr>PowerPoint Presentation</vt:lpstr>
      <vt:lpstr>سیر ارائه</vt:lpstr>
      <vt:lpstr>مقدمه</vt:lpstr>
      <vt:lpstr>PowerPoint Presentation</vt:lpstr>
      <vt:lpstr>انواع روش هاي طبقه بندي ترافيك شبكه</vt:lpstr>
      <vt:lpstr>1-1 روش مبتني بر درگاه</vt:lpstr>
      <vt:lpstr>1-2 روش مبتني پيلود</vt:lpstr>
      <vt:lpstr>1-3 روش مبتني بر رفتار ميزبان</vt:lpstr>
      <vt:lpstr>1-4 روش مبتني بر يادگيري ماشين</vt:lpstr>
      <vt:lpstr>مدل سازي روش يادگيري ماشين</vt:lpstr>
      <vt:lpstr>2-1 جمع آوري داده </vt:lpstr>
      <vt:lpstr>2-2 استخراج ويژگي ها</vt:lpstr>
      <vt:lpstr>2-3 يادگيري نمونه</vt:lpstr>
      <vt:lpstr>2-4 پياده سازي الگوريتم </vt:lpstr>
      <vt:lpstr>بررسی و تحلیل نتایج</vt:lpstr>
      <vt:lpstr>بررسي و تحليل نتايج</vt:lpstr>
      <vt:lpstr>جمع بندی و نتیجه گیری</vt:lpstr>
      <vt:lpstr>PowerPoint Presentation</vt:lpstr>
      <vt:lpstr>PowerPoint Presentation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Mahdi</cp:lastModifiedBy>
  <cp:revision>42</cp:revision>
  <dcterms:modified xsi:type="dcterms:W3CDTF">2021-07-11T08:59:15Z</dcterms:modified>
</cp:coreProperties>
</file>