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de1ef2ff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de1ef2f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dd9139d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dd9139d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dd9139dc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dd9139dc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de1ef2f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de1ef2f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dd9139d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dd9139d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dd9139d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dd9139d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de1ef2ff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de1ef2ff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dd9139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dd9139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dd9139d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dd9139d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dd9139d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dd9139d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dd9139dc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dd9139dc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dd9139dc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dd9139dc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de1ef2f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de1ef2f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de1ef2f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de1ef2f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cad2dbeb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cad2dbe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amandathacker.com/masculinity"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RiccGitHub/masculinity_project/blob/master/masculinity_project.ipynb"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mt="30000"/>
          </a:blip>
          <a:stretch>
            <a:fillRect/>
          </a:stretch>
        </p:blipFill>
        <p:spPr>
          <a:xfrm>
            <a:off x="1078662" y="98350"/>
            <a:ext cx="9205924" cy="5179925"/>
          </a:xfrm>
          <a:prstGeom prst="rect">
            <a:avLst/>
          </a:prstGeom>
          <a:noFill/>
          <a:ln>
            <a:noFill/>
          </a:ln>
        </p:spPr>
      </p:pic>
      <p:sp>
        <p:nvSpPr>
          <p:cNvPr id="135" name="Google Shape;135;p13"/>
          <p:cNvSpPr txBox="1"/>
          <p:nvPr>
            <p:ph type="ctrTitle"/>
          </p:nvPr>
        </p:nvSpPr>
        <p:spPr>
          <a:xfrm>
            <a:off x="40150" y="2998525"/>
            <a:ext cx="55479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latin typeface="Comfortaa"/>
                <a:ea typeface="Comfortaa"/>
                <a:cs typeface="Comfortaa"/>
                <a:sym typeface="Comfortaa"/>
              </a:rPr>
              <a:t>Masculinity Survey</a:t>
            </a:r>
            <a:endParaRPr>
              <a:latin typeface="Comfortaa"/>
              <a:ea typeface="Comfortaa"/>
              <a:cs typeface="Comfortaa"/>
              <a:sym typeface="Comfortaa"/>
            </a:endParaRPr>
          </a:p>
        </p:txBody>
      </p:sp>
      <p:sp>
        <p:nvSpPr>
          <p:cNvPr id="136" name="Google Shape;136;p13"/>
          <p:cNvSpPr txBox="1"/>
          <p:nvPr>
            <p:ph idx="1" type="subTitle"/>
          </p:nvPr>
        </p:nvSpPr>
        <p:spPr>
          <a:xfrm>
            <a:off x="171300" y="3823600"/>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CA"/>
              <a:t>Another CART451 presentation by Madeline and Cassandra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2"/>
          <p:cNvPicPr preferRelativeResize="0"/>
          <p:nvPr/>
        </p:nvPicPr>
        <p:blipFill rotWithShape="1">
          <a:blip r:embed="rId3">
            <a:alphaModFix/>
          </a:blip>
          <a:srcRect b="16664" l="1477" r="0" t="4879"/>
          <a:stretch/>
        </p:blipFill>
        <p:spPr>
          <a:xfrm>
            <a:off x="287925" y="120200"/>
            <a:ext cx="5920374" cy="1718812"/>
          </a:xfrm>
          <a:prstGeom prst="rect">
            <a:avLst/>
          </a:prstGeom>
          <a:noFill/>
          <a:ln>
            <a:noFill/>
          </a:ln>
        </p:spPr>
      </p:pic>
      <p:pic>
        <p:nvPicPr>
          <p:cNvPr id="194" name="Google Shape;194;p22"/>
          <p:cNvPicPr preferRelativeResize="0"/>
          <p:nvPr/>
        </p:nvPicPr>
        <p:blipFill rotWithShape="1">
          <a:blip r:embed="rId4">
            <a:alphaModFix/>
          </a:blip>
          <a:srcRect b="16044" l="2755" r="896" t="11222"/>
          <a:stretch/>
        </p:blipFill>
        <p:spPr>
          <a:xfrm>
            <a:off x="2545824" y="1860474"/>
            <a:ext cx="6329021" cy="1474825"/>
          </a:xfrm>
          <a:prstGeom prst="rect">
            <a:avLst/>
          </a:prstGeom>
          <a:noFill/>
          <a:ln>
            <a:noFill/>
          </a:ln>
        </p:spPr>
      </p:pic>
      <p:pic>
        <p:nvPicPr>
          <p:cNvPr id="195" name="Google Shape;195;p22"/>
          <p:cNvPicPr preferRelativeResize="0"/>
          <p:nvPr/>
        </p:nvPicPr>
        <p:blipFill rotWithShape="1">
          <a:blip r:embed="rId5">
            <a:alphaModFix/>
          </a:blip>
          <a:srcRect b="14893" l="1245" r="676" t="0"/>
          <a:stretch/>
        </p:blipFill>
        <p:spPr>
          <a:xfrm>
            <a:off x="167813" y="3356777"/>
            <a:ext cx="6756002" cy="16665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fr-CA">
                <a:latin typeface="Comfortaa"/>
                <a:ea typeface="Comfortaa"/>
                <a:cs typeface="Comfortaa"/>
                <a:sym typeface="Comfortaa"/>
              </a:rPr>
              <a:t>Manhood,Now</a:t>
            </a:r>
            <a:r>
              <a:rPr lang="fr-CA">
                <a:latin typeface="Comfortaa"/>
                <a:ea typeface="Comfortaa"/>
                <a:cs typeface="Comfortaa"/>
                <a:sym typeface="Comfortaa"/>
              </a:rPr>
              <a:t> by </a:t>
            </a:r>
            <a:r>
              <a:rPr i="1" lang="fr-CA">
                <a:latin typeface="Comfortaa"/>
                <a:ea typeface="Comfortaa"/>
                <a:cs typeface="Comfortaa"/>
                <a:sym typeface="Comfortaa"/>
              </a:rPr>
              <a:t>Death, Sex &amp; Money</a:t>
            </a:r>
            <a:r>
              <a:rPr lang="fr-CA">
                <a:latin typeface="Comfortaa"/>
                <a:ea typeface="Comfortaa"/>
                <a:cs typeface="Comfortaa"/>
                <a:sym typeface="Comfortaa"/>
              </a:rPr>
              <a:t> podcast</a:t>
            </a:r>
            <a:endParaRPr>
              <a:latin typeface="Comfortaa"/>
              <a:ea typeface="Comfortaa"/>
              <a:cs typeface="Comfortaa"/>
              <a:sym typeface="Comfortaa"/>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D</a:t>
            </a:r>
            <a:r>
              <a:rPr lang="fr-CA">
                <a:latin typeface="Comfortaa"/>
                <a:ea typeface="Comfortaa"/>
                <a:cs typeface="Comfortaa"/>
                <a:sym typeface="Comfortaa"/>
              </a:rPr>
              <a:t>iscuss with the audience about various aspects of manhood and the practices not conform to their gender norms (stay-at-home fathers, mothers being the bread-winner, intergender friendships, sports culture, comedy club culture,etc)</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Anyone could participate by calling the podcast station during the episode</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Not focusing on the statistics, but deep conversations about the subject</a:t>
            </a:r>
            <a:endParaRPr>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fr-CA">
                <a:latin typeface="Comfortaa"/>
                <a:ea typeface="Comfortaa"/>
                <a:cs typeface="Comfortaa"/>
                <a:sym typeface="Comfortaa"/>
              </a:rPr>
              <a:t>What Does it Mean to Be a ‘Man’? </a:t>
            </a:r>
            <a:r>
              <a:rPr lang="fr-CA">
                <a:latin typeface="Comfortaa"/>
                <a:ea typeface="Comfortaa"/>
                <a:cs typeface="Comfortaa"/>
                <a:sym typeface="Comfortaa"/>
              </a:rPr>
              <a:t>by Amanda Thacker </a:t>
            </a:r>
            <a:endParaRPr>
              <a:latin typeface="Comfortaa"/>
              <a:ea typeface="Comfortaa"/>
              <a:cs typeface="Comfortaa"/>
              <a:sym typeface="Comfortaa"/>
            </a:endParaRPr>
          </a:p>
        </p:txBody>
      </p:sp>
      <p:sp>
        <p:nvSpPr>
          <p:cNvPr id="207" name="Google Shape;207;p24"/>
          <p:cNvSpPr txBox="1"/>
          <p:nvPr>
            <p:ph idx="1" type="body"/>
          </p:nvPr>
        </p:nvSpPr>
        <p:spPr>
          <a:xfrm>
            <a:off x="152375" y="1506050"/>
            <a:ext cx="4917600" cy="2911200"/>
          </a:xfrm>
          <a:prstGeom prst="rect">
            <a:avLst/>
          </a:prstGeom>
        </p:spPr>
        <p:txBody>
          <a:bodyPr anchorCtr="0" anchor="t" bIns="91425" lIns="91425" spcFirstLastPara="1" rIns="91425" wrap="square" tIns="91425">
            <a:noAutofit/>
          </a:bodyPr>
          <a:lstStyle/>
          <a:p>
            <a:pPr indent="-311467" lvl="0" marL="457200" rtl="0" algn="l">
              <a:spcBef>
                <a:spcPts val="0"/>
              </a:spcBef>
              <a:spcAft>
                <a:spcPts val="0"/>
              </a:spcAft>
              <a:buSzPts val="1305"/>
              <a:buFont typeface="Comfortaa"/>
              <a:buChar char="●"/>
            </a:pPr>
            <a:r>
              <a:rPr lang="fr-CA" sz="1305">
                <a:latin typeface="Comfortaa"/>
                <a:ea typeface="Comfortaa"/>
                <a:cs typeface="Comfortaa"/>
                <a:sym typeface="Comfortaa"/>
              </a:rPr>
              <a:t>Made in collaboration with Media Studies students from the University of British Columbia</a:t>
            </a:r>
            <a:endParaRPr sz="1305">
              <a:latin typeface="Comfortaa"/>
              <a:ea typeface="Comfortaa"/>
              <a:cs typeface="Comfortaa"/>
              <a:sym typeface="Comfortaa"/>
            </a:endParaRPr>
          </a:p>
          <a:p>
            <a:pPr indent="-311467" lvl="0" marL="457200" rtl="0" algn="l">
              <a:spcBef>
                <a:spcPts val="0"/>
              </a:spcBef>
              <a:spcAft>
                <a:spcPts val="0"/>
              </a:spcAft>
              <a:buSzPts val="1305"/>
              <a:buFont typeface="Comfortaa"/>
              <a:buChar char="●"/>
            </a:pPr>
            <a:r>
              <a:rPr lang="fr-CA" sz="1305">
                <a:latin typeface="Comfortaa"/>
                <a:ea typeface="Comfortaa"/>
                <a:cs typeface="Comfortaa"/>
                <a:sym typeface="Comfortaa"/>
              </a:rPr>
              <a:t>Data visualization made by Reed Kraemer </a:t>
            </a:r>
            <a:endParaRPr sz="1305">
              <a:latin typeface="Comfortaa"/>
              <a:ea typeface="Comfortaa"/>
              <a:cs typeface="Comfortaa"/>
              <a:sym typeface="Comfortaa"/>
            </a:endParaRPr>
          </a:p>
          <a:p>
            <a:pPr indent="-311467" lvl="0" marL="457200" rtl="0" algn="l">
              <a:spcBef>
                <a:spcPts val="0"/>
              </a:spcBef>
              <a:spcAft>
                <a:spcPts val="0"/>
              </a:spcAft>
              <a:buSzPts val="1305"/>
              <a:buFont typeface="Comfortaa"/>
              <a:buChar char="●"/>
            </a:pPr>
            <a:r>
              <a:rPr lang="fr-CA" sz="1305">
                <a:latin typeface="Comfortaa"/>
                <a:ea typeface="Comfortaa"/>
                <a:cs typeface="Comfortaa"/>
                <a:sym typeface="Comfortaa"/>
              </a:rPr>
              <a:t>Dissection of masculinity and its </a:t>
            </a:r>
            <a:r>
              <a:rPr lang="fr-CA" sz="1305">
                <a:latin typeface="Comfortaa"/>
                <a:ea typeface="Comfortaa"/>
                <a:cs typeface="Comfortaa"/>
                <a:sym typeface="Comfortaa"/>
              </a:rPr>
              <a:t>associated social behaviors and attitudes in the wake of #MeToo, based on FiveThirtyEight’s survey, analyzed and compared with ideas of contemporary gender theorists, scholars, and sociologists</a:t>
            </a:r>
            <a:endParaRPr sz="1305">
              <a:latin typeface="Comfortaa"/>
              <a:ea typeface="Comfortaa"/>
              <a:cs typeface="Comfortaa"/>
              <a:sym typeface="Comfortaa"/>
            </a:endParaRPr>
          </a:p>
          <a:p>
            <a:pPr indent="457200" lvl="0" marL="0" rtl="0" algn="l">
              <a:spcBef>
                <a:spcPts val="1200"/>
              </a:spcBef>
              <a:spcAft>
                <a:spcPts val="1200"/>
              </a:spcAft>
              <a:buSzPts val="935"/>
              <a:buNone/>
            </a:pPr>
            <a:r>
              <a:rPr lang="fr-CA" sz="1305" u="sng">
                <a:solidFill>
                  <a:schemeClr val="hlink"/>
                </a:solidFill>
                <a:latin typeface="Comfortaa"/>
                <a:ea typeface="Comfortaa"/>
                <a:cs typeface="Comfortaa"/>
                <a:sym typeface="Comfortaa"/>
                <a:hlinkClick r:id="rId3"/>
              </a:rPr>
              <a:t>The Project</a:t>
            </a:r>
            <a:endParaRPr sz="1305">
              <a:latin typeface="Comfortaa"/>
              <a:ea typeface="Comfortaa"/>
              <a:cs typeface="Comfortaa"/>
              <a:sym typeface="Comfortaa"/>
            </a:endParaRPr>
          </a:p>
        </p:txBody>
      </p:sp>
      <p:pic>
        <p:nvPicPr>
          <p:cNvPr id="208" name="Google Shape;208;p24"/>
          <p:cNvPicPr preferRelativeResize="0"/>
          <p:nvPr/>
        </p:nvPicPr>
        <p:blipFill>
          <a:blip r:embed="rId4">
            <a:alphaModFix/>
          </a:blip>
          <a:stretch>
            <a:fillRect/>
          </a:stretch>
        </p:blipFill>
        <p:spPr>
          <a:xfrm>
            <a:off x="5069975" y="1506050"/>
            <a:ext cx="3752650" cy="299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latin typeface="Comfortaa"/>
                <a:ea typeface="Comfortaa"/>
                <a:cs typeface="Comfortaa"/>
                <a:sym typeface="Comfortaa"/>
              </a:rPr>
              <a:t>Masculinity Project by Alejandro Ricciardi</a:t>
            </a:r>
            <a:endParaRPr>
              <a:latin typeface="Comfortaa"/>
              <a:ea typeface="Comfortaa"/>
              <a:cs typeface="Comfortaa"/>
              <a:sym typeface="Comfortaa"/>
            </a:endParaRPr>
          </a:p>
        </p:txBody>
      </p:sp>
      <p:sp>
        <p:nvSpPr>
          <p:cNvPr id="214" name="Google Shape;214;p25"/>
          <p:cNvSpPr txBox="1"/>
          <p:nvPr>
            <p:ph idx="1" type="body"/>
          </p:nvPr>
        </p:nvSpPr>
        <p:spPr>
          <a:xfrm>
            <a:off x="284125" y="1552675"/>
            <a:ext cx="3956400" cy="29112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Font typeface="Comfortaa"/>
              <a:buChar char="●"/>
            </a:pPr>
            <a:r>
              <a:rPr lang="fr-CA" sz="1302">
                <a:latin typeface="Comfortaa"/>
                <a:ea typeface="Comfortaa"/>
                <a:cs typeface="Comfortaa"/>
                <a:sym typeface="Comfortaa"/>
              </a:rPr>
              <a:t>Python project about finding patterns in the way men view masculinity utilizing the KMeans clustering algorithm on the FiveThirtyEight survey</a:t>
            </a:r>
            <a:endParaRPr sz="1302">
              <a:latin typeface="Comfortaa"/>
              <a:ea typeface="Comfortaa"/>
              <a:cs typeface="Comfortaa"/>
              <a:sym typeface="Comfortaa"/>
            </a:endParaRPr>
          </a:p>
          <a:p>
            <a:pPr indent="-311308" lvl="0" marL="457200" rtl="0" algn="l">
              <a:lnSpc>
                <a:spcPct val="95000"/>
              </a:lnSpc>
              <a:spcBef>
                <a:spcPts val="0"/>
              </a:spcBef>
              <a:spcAft>
                <a:spcPts val="0"/>
              </a:spcAft>
              <a:buSzPts val="1303"/>
              <a:buFont typeface="Comfortaa"/>
              <a:buChar char="●"/>
            </a:pPr>
            <a:r>
              <a:rPr lang="fr-CA" sz="1302">
                <a:latin typeface="Comfortaa"/>
                <a:ea typeface="Comfortaa"/>
                <a:cs typeface="Comfortaa"/>
                <a:sym typeface="Comfortaa"/>
              </a:rPr>
              <a:t>KMeans clustering algorithm: Algorithm that identifies the k number of centroids (i.e., an imaginary or real location representing the center of the cluster) and allocates every data point to the nearest cluster, while keeping the centroids as small as possible</a:t>
            </a:r>
            <a:endParaRPr sz="1302">
              <a:latin typeface="Comfortaa"/>
              <a:ea typeface="Comfortaa"/>
              <a:cs typeface="Comfortaa"/>
              <a:sym typeface="Comfortaa"/>
            </a:endParaRPr>
          </a:p>
          <a:p>
            <a:pPr indent="457200" lvl="0" marL="0" rtl="0" algn="l">
              <a:lnSpc>
                <a:spcPct val="95000"/>
              </a:lnSpc>
              <a:spcBef>
                <a:spcPts val="1200"/>
              </a:spcBef>
              <a:spcAft>
                <a:spcPts val="0"/>
              </a:spcAft>
              <a:buSzPts val="1018"/>
              <a:buNone/>
            </a:pPr>
            <a:r>
              <a:rPr lang="fr-CA" sz="1302" u="sng">
                <a:solidFill>
                  <a:schemeClr val="hlink"/>
                </a:solidFill>
                <a:latin typeface="Comfortaa"/>
                <a:ea typeface="Comfortaa"/>
                <a:cs typeface="Comfortaa"/>
                <a:sym typeface="Comfortaa"/>
                <a:hlinkClick r:id="rId3"/>
              </a:rPr>
              <a:t>The Project</a:t>
            </a:r>
            <a:endParaRPr sz="1302">
              <a:latin typeface="Comfortaa"/>
              <a:ea typeface="Comfortaa"/>
              <a:cs typeface="Comfortaa"/>
              <a:sym typeface="Comfortaa"/>
            </a:endParaRPr>
          </a:p>
          <a:p>
            <a:pPr indent="0" lvl="0" marL="0" rtl="0" algn="l">
              <a:lnSpc>
                <a:spcPct val="95000"/>
              </a:lnSpc>
              <a:spcBef>
                <a:spcPts val="1200"/>
              </a:spcBef>
              <a:spcAft>
                <a:spcPts val="1200"/>
              </a:spcAft>
              <a:buSzPts val="1018"/>
              <a:buNone/>
            </a:pPr>
            <a:r>
              <a:t/>
            </a:r>
            <a:endParaRPr sz="1302">
              <a:latin typeface="Comfortaa"/>
              <a:ea typeface="Comfortaa"/>
              <a:cs typeface="Comfortaa"/>
              <a:sym typeface="Comfortaa"/>
            </a:endParaRPr>
          </a:p>
        </p:txBody>
      </p:sp>
      <p:pic>
        <p:nvPicPr>
          <p:cNvPr id="215" name="Google Shape;215;p25"/>
          <p:cNvPicPr preferRelativeResize="0"/>
          <p:nvPr/>
        </p:nvPicPr>
        <p:blipFill rotWithShape="1">
          <a:blip r:embed="rId4">
            <a:alphaModFix/>
          </a:blip>
          <a:srcRect b="1234" l="0" r="931" t="0"/>
          <a:stretch/>
        </p:blipFill>
        <p:spPr>
          <a:xfrm>
            <a:off x="4497600" y="1392300"/>
            <a:ext cx="4227600" cy="3071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latin typeface="Comfortaa"/>
                <a:ea typeface="Comfortaa"/>
                <a:cs typeface="Comfortaa"/>
                <a:sym typeface="Comfortaa"/>
              </a:rPr>
              <a:t>What renders this dataset special?</a:t>
            </a:r>
            <a:endParaRPr>
              <a:latin typeface="Comfortaa"/>
              <a:ea typeface="Comfortaa"/>
              <a:cs typeface="Comfortaa"/>
              <a:sym typeface="Comfortaa"/>
            </a:endParaRPr>
          </a:p>
        </p:txBody>
      </p:sp>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Survey done during #metoo movement wave </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Make a survey and a </a:t>
            </a:r>
            <a:r>
              <a:rPr lang="fr-CA">
                <a:latin typeface="Comfortaa"/>
                <a:ea typeface="Comfortaa"/>
                <a:cs typeface="Comfortaa"/>
                <a:sym typeface="Comfortaa"/>
              </a:rPr>
              <a:t>podcast </a:t>
            </a:r>
            <a:r>
              <a:rPr lang="fr-CA">
                <a:latin typeface="Comfortaa"/>
                <a:ea typeface="Comfortaa"/>
                <a:cs typeface="Comfortaa"/>
                <a:sym typeface="Comfortaa"/>
              </a:rPr>
              <a:t>episode about the subject </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Unique way to approach women's rights and gender inequality, asked personal views from men about the issues and their daily lives </a:t>
            </a:r>
            <a:endParaRPr>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latin typeface="Comfortaa"/>
                <a:ea typeface="Comfortaa"/>
                <a:cs typeface="Comfortaa"/>
                <a:sym typeface="Comfortaa"/>
              </a:rPr>
              <a:t>In what ways is the dataset problematic?</a:t>
            </a:r>
            <a:endParaRPr>
              <a:latin typeface="Comfortaa"/>
              <a:ea typeface="Comfortaa"/>
              <a:cs typeface="Comfortaa"/>
              <a:sym typeface="Comfortaa"/>
            </a:endParaRPr>
          </a:p>
        </p:txBody>
      </p:sp>
      <p:sp>
        <p:nvSpPr>
          <p:cNvPr id="227" name="Google Shape;227;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S</a:t>
            </a:r>
            <a:r>
              <a:rPr lang="fr-CA">
                <a:latin typeface="Comfortaa"/>
                <a:ea typeface="Comfortaa"/>
                <a:cs typeface="Comfortaa"/>
                <a:sym typeface="Comfortaa"/>
              </a:rPr>
              <a:t>urvey was made 5 years ago</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 Does not include all age gaps, it only focuses on the view of American men, the survey was not provided in other countries</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There is still approximately a 2.5% chance of error for this model</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Only 1615 American men over 18 answered this survey, and only if they wanted to</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Responses to open-ended questions have been omitted from the dataset, and the same goes for the answers written in the “other” option, the creators intently removed some data from the sets </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Some questions on a specific group of men (e.g., questions asked for those that were employed at the moment of the survey)</a:t>
            </a:r>
            <a:endParaRPr>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211050" y="393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latin typeface="Comfortaa"/>
                <a:ea typeface="Comfortaa"/>
                <a:cs typeface="Comfortaa"/>
                <a:sym typeface="Comfortaa"/>
              </a:rPr>
              <a:t>References</a:t>
            </a:r>
            <a:endParaRPr>
              <a:latin typeface="Comfortaa"/>
              <a:ea typeface="Comfortaa"/>
              <a:cs typeface="Comfortaa"/>
              <a:sym typeface="Comfortaa"/>
            </a:endParaRPr>
          </a:p>
        </p:txBody>
      </p:sp>
      <p:sp>
        <p:nvSpPr>
          <p:cNvPr id="233" name="Google Shape;233;p28"/>
          <p:cNvSpPr txBox="1"/>
          <p:nvPr>
            <p:ph idx="1" type="body"/>
          </p:nvPr>
        </p:nvSpPr>
        <p:spPr>
          <a:xfrm>
            <a:off x="66975" y="1062275"/>
            <a:ext cx="9182700" cy="3899400"/>
          </a:xfrm>
          <a:prstGeom prst="rect">
            <a:avLst/>
          </a:prstGeom>
        </p:spPr>
        <p:txBody>
          <a:bodyPr anchorCtr="0" anchor="t" bIns="91425" lIns="91425" spcFirstLastPara="1" rIns="91425" wrap="square" tIns="91425">
            <a:noAutofit/>
          </a:bodyPr>
          <a:lstStyle/>
          <a:p>
            <a:pPr indent="-279717" lvl="0" marL="457200" rtl="0" algn="l">
              <a:lnSpc>
                <a:spcPct val="140000"/>
              </a:lnSpc>
              <a:spcBef>
                <a:spcPts val="1200"/>
              </a:spcBef>
              <a:spcAft>
                <a:spcPts val="0"/>
              </a:spcAft>
              <a:buSzPts val="805"/>
              <a:buFont typeface="Comfortaa"/>
              <a:buChar char="●"/>
            </a:pPr>
            <a:r>
              <a:rPr lang="fr-CA" sz="805">
                <a:latin typeface="Comfortaa"/>
                <a:ea typeface="Comfortaa"/>
                <a:cs typeface="Comfortaa"/>
                <a:sym typeface="Comfortaa"/>
              </a:rPr>
              <a:t>amanda. “Masculinity.” Accessed October 14, 2023. https://www.amandathacker.com/masculinity.</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Bachelor of Media Studies. “Student Work: Amanda Thacker.” Accessed October 14, 2023. https://mediastudies.arts.ubc.ca/news/student-work-amanda-thacker/.</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Ecosystem (LEDU), Education. “Understanding K-Means Clustering in Machine Learning.” Medium, September 12, 2018. https://towardsdatascience.com/understanding-k-means-clustering-in-machine-learning-6a6e67336aa1.</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ESPN.com. “Statistician Silver Joins ESPN in Versatile Role,” July 22, 2013. https://www.espn.com/espn/story/_/id/9499752/nate-silver-joins-espn-multifaceted-role.</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GitHub. “Data/Masculinity-Survey at Master · Fivethirtyeight/Data.” Accessed October 14, 2023. https://github.com/fivethirtyeight/data/tree/master/masculinity-survey.</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GitHub. “Omegapy - Overview.” Accessed October 14, 2023. https://github.com/Omegapy.</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Koeze, Ella. “What Do Men Think It Means To Be A Man?” </a:t>
            </a:r>
            <a:r>
              <a:rPr i="1" lang="fr-CA" sz="805">
                <a:latin typeface="Comfortaa"/>
                <a:ea typeface="Comfortaa"/>
                <a:cs typeface="Comfortaa"/>
                <a:sym typeface="Comfortaa"/>
              </a:rPr>
              <a:t>FiveThirtyEight</a:t>
            </a:r>
            <a:r>
              <a:rPr lang="fr-CA" sz="805">
                <a:latin typeface="Comfortaa"/>
                <a:ea typeface="Comfortaa"/>
                <a:cs typeface="Comfortaa"/>
                <a:sym typeface="Comfortaa"/>
              </a:rPr>
              <a:t> (blog), June 20, 2018. https://fivethirtyeight.com/features/what-do-men-think-it-means-to-be-a-man/.</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Ricciardi, Alex. “ARiccGitHub/Masculinity_project.” HTML, December 12, 2021. https://github.com/ARiccGitHub/masculinity_project.</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 “ARiccGitHub/Masculinity_project.” HTML, December 12, 2021. https://github.com/ARiccGitHub/masculinity_project.</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Silver, Nate. “Frequently Asked Questions, Last Revised 8/7/08.” </a:t>
            </a:r>
            <a:r>
              <a:rPr i="1" lang="fr-CA" sz="805">
                <a:latin typeface="Comfortaa"/>
                <a:ea typeface="Comfortaa"/>
                <a:cs typeface="Comfortaa"/>
                <a:sym typeface="Comfortaa"/>
              </a:rPr>
              <a:t>FiveThirtyEight</a:t>
            </a:r>
            <a:r>
              <a:rPr lang="fr-CA" sz="805">
                <a:latin typeface="Comfortaa"/>
                <a:ea typeface="Comfortaa"/>
                <a:cs typeface="Comfortaa"/>
                <a:sym typeface="Comfortaa"/>
              </a:rPr>
              <a:t> (blog), March 1, 2008. https://fivethirtyeight.com/features/frequently-asked-questions-last-revised/.</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Statista. “Global Top Websites by Monthly Visits 2022.” Accessed September 30, 2023. https://www.statista.com/statistics/1201880/most-visited-websites-worldwide/.</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SurveyMonkey. “How SurveyMonkey Works: Get Started for Free.” Accessed October 14, 2023. https://www.surveymonkey.com/mp/take-a-tour/.</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SurveyMonkey. “SurveyMonkey/FiveThirtyEight/WNYC Masculinity Poll,” May 10, 2018. https://www.surveymonkey.com/curiosity/surveymonkey-fivethirtyeight-wnyc-masculinity-poll/.</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WNYC Studios. “Https://Www.Wnycstudios.Org/Podcasts/Deathsexmoney/2.” Accessed October 14, 2023. https://www.wnycstudios.org/podcasts/deathsexmoney/2.</a:t>
            </a:r>
            <a:endParaRPr sz="805">
              <a:latin typeface="Comfortaa"/>
              <a:ea typeface="Comfortaa"/>
              <a:cs typeface="Comfortaa"/>
              <a:sym typeface="Comfortaa"/>
            </a:endParaRPr>
          </a:p>
          <a:p>
            <a:pPr indent="-279717" lvl="0" marL="457200" rtl="0" algn="l">
              <a:lnSpc>
                <a:spcPct val="140000"/>
              </a:lnSpc>
              <a:spcBef>
                <a:spcPts val="0"/>
              </a:spcBef>
              <a:spcAft>
                <a:spcPts val="0"/>
              </a:spcAft>
              <a:buSzPts val="805"/>
              <a:buFont typeface="Comfortaa"/>
              <a:buChar char="●"/>
            </a:pPr>
            <a:r>
              <a:rPr lang="fr-CA" sz="805">
                <a:latin typeface="Comfortaa"/>
                <a:ea typeface="Comfortaa"/>
                <a:cs typeface="Comfortaa"/>
                <a:sym typeface="Comfortaa"/>
              </a:rPr>
              <a:t>WNYC Studios. “Manhood, Now | Death, Sex &amp; Money.” Accessed October 14, 2023. https://www.wnycstudios.org/podcasts/deathsexmoney/episodes/manhood-now.</a:t>
            </a:r>
            <a:endParaRPr sz="914">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latin typeface="Comfortaa"/>
                <a:ea typeface="Comfortaa"/>
                <a:cs typeface="Comfortaa"/>
                <a:sym typeface="Comfortaa"/>
              </a:rPr>
              <a:t>What is the </a:t>
            </a:r>
            <a:r>
              <a:rPr i="1" lang="fr-CA">
                <a:latin typeface="Comfortaa"/>
                <a:ea typeface="Comfortaa"/>
                <a:cs typeface="Comfortaa"/>
                <a:sym typeface="Comfortaa"/>
              </a:rPr>
              <a:t>Masculinity Survey </a:t>
            </a:r>
            <a:r>
              <a:rPr lang="fr-CA">
                <a:latin typeface="Comfortaa"/>
                <a:ea typeface="Comfortaa"/>
                <a:cs typeface="Comfortaa"/>
                <a:sym typeface="Comfortaa"/>
              </a:rPr>
              <a:t>dataset?</a:t>
            </a:r>
            <a:endParaRPr>
              <a:latin typeface="Comfortaa"/>
              <a:ea typeface="Comfortaa"/>
              <a:cs typeface="Comfortaa"/>
              <a:sym typeface="Comfortaa"/>
            </a:endParaRPr>
          </a:p>
        </p:txBody>
      </p:sp>
      <p:sp>
        <p:nvSpPr>
          <p:cNvPr id="142" name="Google Shape;142;p14"/>
          <p:cNvSpPr txBox="1"/>
          <p:nvPr>
            <p:ph idx="1" type="body"/>
          </p:nvPr>
        </p:nvSpPr>
        <p:spPr>
          <a:xfrm>
            <a:off x="1297500" y="12761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1200"/>
              </a:spcBef>
              <a:spcAft>
                <a:spcPts val="0"/>
              </a:spcAft>
              <a:buSzPts val="1300"/>
              <a:buFont typeface="Comfortaa"/>
              <a:buChar char="●"/>
            </a:pPr>
            <a:r>
              <a:rPr lang="fr-CA">
                <a:latin typeface="Comfortaa"/>
                <a:ea typeface="Comfortaa"/>
                <a:cs typeface="Comfortaa"/>
                <a:sym typeface="Comfortaa"/>
              </a:rPr>
              <a:t>Conducted from May 10 to 22 2018 </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Last update made 10 months ago</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FiveThirtyEight and WNYC studios partner up with MonkeySurvey to ask this question to men: What does it all mean for how men feel about being men?</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Contains 1,615 results of adult men answering various questions related to masculinity </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R</a:t>
            </a:r>
            <a:r>
              <a:rPr lang="fr-CA">
                <a:latin typeface="Comfortaa"/>
                <a:ea typeface="Comfortaa"/>
                <a:cs typeface="Comfortaa"/>
                <a:sym typeface="Comfortaa"/>
              </a:rPr>
              <a:t>eflects men’s vision of masculinity, workplace culture and intimacy</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Questions: importance of masculinity, influences on masculinity, lifestyle, concerns, relationships in the workplace, dating habits, and thoughts on #metoo movement</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fr-CA">
                <a:latin typeface="Comfortaa"/>
                <a:ea typeface="Comfortaa"/>
                <a:cs typeface="Comfortaa"/>
                <a:sym typeface="Comfortaa"/>
              </a:rPr>
              <a:t>U</a:t>
            </a:r>
            <a:r>
              <a:rPr lang="fr-CA">
                <a:latin typeface="Comfortaa"/>
                <a:ea typeface="Comfortaa"/>
                <a:cs typeface="Comfortaa"/>
                <a:sym typeface="Comfortaa"/>
              </a:rPr>
              <a:t>sed for feminist and gender equality purposes, can serve activists and social causes for improving women's conditions and rights</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9696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latin typeface="Comfortaa"/>
                <a:ea typeface="Comfortaa"/>
                <a:cs typeface="Comfortaa"/>
                <a:sym typeface="Comfortaa"/>
              </a:rPr>
              <a:t>Who is behind the dataset?</a:t>
            </a:r>
            <a:endParaRPr>
              <a:latin typeface="Comfortaa"/>
              <a:ea typeface="Comfortaa"/>
              <a:cs typeface="Comfortaa"/>
              <a:sym typeface="Comfortaa"/>
            </a:endParaRPr>
          </a:p>
        </p:txBody>
      </p:sp>
      <p:sp>
        <p:nvSpPr>
          <p:cNvPr id="148" name="Google Shape;148;p15"/>
          <p:cNvSpPr txBox="1"/>
          <p:nvPr>
            <p:ph idx="1" type="body"/>
          </p:nvPr>
        </p:nvSpPr>
        <p:spPr>
          <a:xfrm>
            <a:off x="560975" y="1307850"/>
            <a:ext cx="4095600" cy="3300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fr-CA">
                <a:latin typeface="Comfortaa"/>
                <a:ea typeface="Comfortaa"/>
                <a:cs typeface="Comfortaa"/>
                <a:sym typeface="Comfortaa"/>
              </a:rPr>
              <a:t>FiveThirtyEight (AKA 538)</a:t>
            </a:r>
            <a:endParaRPr>
              <a:latin typeface="Comfortaa"/>
              <a:ea typeface="Comfortaa"/>
              <a:cs typeface="Comfortaa"/>
              <a:sym typeface="Comfortaa"/>
            </a:endParaRPr>
          </a:p>
          <a:p>
            <a:pPr indent="-311150" lvl="0" marL="457200" rtl="0" algn="l">
              <a:spcBef>
                <a:spcPts val="1200"/>
              </a:spcBef>
              <a:spcAft>
                <a:spcPts val="0"/>
              </a:spcAft>
              <a:buSzPts val="1300"/>
              <a:buFont typeface="Comfortaa"/>
              <a:buChar char="●"/>
            </a:pPr>
            <a:r>
              <a:rPr lang="fr-CA">
                <a:latin typeface="Comfortaa"/>
                <a:ea typeface="Comfortaa"/>
                <a:cs typeface="Comfortaa"/>
                <a:sym typeface="Comfortaa"/>
              </a:rPr>
              <a:t>Brought by ABC News, 538 is an American website focusing on opinion poll analysis, politics, economics, and sports in the United States </a:t>
            </a:r>
            <a:endParaRPr>
              <a:latin typeface="Comfortaa"/>
              <a:ea typeface="Comfortaa"/>
              <a:cs typeface="Comfortaa"/>
              <a:sym typeface="Comfortaa"/>
            </a:endParaRPr>
          </a:p>
          <a:p>
            <a:pPr indent="0" lvl="0" marL="0" rtl="0" algn="l">
              <a:spcBef>
                <a:spcPts val="1200"/>
              </a:spcBef>
              <a:spcAft>
                <a:spcPts val="0"/>
              </a:spcAft>
              <a:buNone/>
            </a:pPr>
            <a:r>
              <a:rPr lang="fr-CA">
                <a:latin typeface="Comfortaa"/>
                <a:ea typeface="Comfortaa"/>
                <a:cs typeface="Comfortaa"/>
                <a:sym typeface="Comfortaa"/>
              </a:rPr>
              <a:t>Death, Sex &amp; Money </a:t>
            </a:r>
            <a:endParaRPr>
              <a:latin typeface="Comfortaa"/>
              <a:ea typeface="Comfortaa"/>
              <a:cs typeface="Comfortaa"/>
              <a:sym typeface="Comfortaa"/>
            </a:endParaRPr>
          </a:p>
          <a:p>
            <a:pPr indent="-298450" lvl="0" marL="457200" rtl="0" algn="l">
              <a:spcBef>
                <a:spcPts val="1200"/>
              </a:spcBef>
              <a:spcAft>
                <a:spcPts val="0"/>
              </a:spcAft>
              <a:buSzPts val="1100"/>
              <a:buFont typeface="Comfortaa"/>
              <a:buChar char="●"/>
            </a:pPr>
            <a:r>
              <a:rPr lang="fr-CA">
                <a:latin typeface="Comfortaa"/>
                <a:ea typeface="Comfortaa"/>
                <a:cs typeface="Comfortaa"/>
                <a:sym typeface="Comfortaa"/>
              </a:rPr>
              <a:t>Animated by Anna Sale, this WNYC Studios’ podcast explores big questions and hard choices that are often taboo </a:t>
            </a:r>
            <a:endParaRPr>
              <a:latin typeface="Comfortaa"/>
              <a:ea typeface="Comfortaa"/>
              <a:cs typeface="Comfortaa"/>
              <a:sym typeface="Comfortaa"/>
            </a:endParaRPr>
          </a:p>
          <a:p>
            <a:pPr indent="0" lvl="0" marL="0" rtl="0" algn="l">
              <a:spcBef>
                <a:spcPts val="1200"/>
              </a:spcBef>
              <a:spcAft>
                <a:spcPts val="0"/>
              </a:spcAft>
              <a:buNone/>
            </a:pPr>
            <a:r>
              <a:rPr lang="fr-CA">
                <a:latin typeface="Comfortaa"/>
                <a:ea typeface="Comfortaa"/>
                <a:cs typeface="Comfortaa"/>
                <a:sym typeface="Comfortaa"/>
              </a:rPr>
              <a:t>SurveyMonkey </a:t>
            </a:r>
            <a:endParaRPr>
              <a:latin typeface="Comfortaa"/>
              <a:ea typeface="Comfortaa"/>
              <a:cs typeface="Comfortaa"/>
              <a:sym typeface="Comfortaa"/>
            </a:endParaRPr>
          </a:p>
          <a:p>
            <a:pPr indent="-298450" lvl="0" marL="457200" rtl="0" algn="l">
              <a:spcBef>
                <a:spcPts val="1200"/>
              </a:spcBef>
              <a:spcAft>
                <a:spcPts val="0"/>
              </a:spcAft>
              <a:buSzPts val="1100"/>
              <a:buFont typeface="Comfortaa"/>
              <a:buChar char="●"/>
            </a:pPr>
            <a:r>
              <a:rPr lang="fr-CA">
                <a:latin typeface="Comfortaa"/>
                <a:ea typeface="Comfortaa"/>
                <a:cs typeface="Comfortaa"/>
                <a:sym typeface="Comfortaa"/>
              </a:rPr>
              <a:t>Online free form creation platform providing multiple form templates</a:t>
            </a:r>
            <a:endParaRPr>
              <a:latin typeface="Comfortaa"/>
              <a:ea typeface="Comfortaa"/>
              <a:cs typeface="Comfortaa"/>
              <a:sym typeface="Comfortaa"/>
            </a:endParaRPr>
          </a:p>
        </p:txBody>
      </p:sp>
      <p:pic>
        <p:nvPicPr>
          <p:cNvPr id="149" name="Google Shape;149;p15"/>
          <p:cNvPicPr preferRelativeResize="0"/>
          <p:nvPr/>
        </p:nvPicPr>
        <p:blipFill>
          <a:blip r:embed="rId3">
            <a:alphaModFix/>
          </a:blip>
          <a:stretch>
            <a:fillRect/>
          </a:stretch>
        </p:blipFill>
        <p:spPr>
          <a:xfrm>
            <a:off x="5993572" y="926013"/>
            <a:ext cx="2855022" cy="1605935"/>
          </a:xfrm>
          <a:prstGeom prst="rect">
            <a:avLst/>
          </a:prstGeom>
          <a:noFill/>
          <a:ln>
            <a:noFill/>
          </a:ln>
        </p:spPr>
      </p:pic>
      <p:pic>
        <p:nvPicPr>
          <p:cNvPr id="150" name="Google Shape;150;p15"/>
          <p:cNvPicPr preferRelativeResize="0"/>
          <p:nvPr/>
        </p:nvPicPr>
        <p:blipFill>
          <a:blip r:embed="rId4">
            <a:alphaModFix/>
          </a:blip>
          <a:stretch>
            <a:fillRect/>
          </a:stretch>
        </p:blipFill>
        <p:spPr>
          <a:xfrm>
            <a:off x="6057424" y="3184406"/>
            <a:ext cx="2852626" cy="1605932"/>
          </a:xfrm>
          <a:prstGeom prst="rect">
            <a:avLst/>
          </a:prstGeom>
          <a:noFill/>
          <a:ln>
            <a:noFill/>
          </a:ln>
        </p:spPr>
      </p:pic>
      <p:pic>
        <p:nvPicPr>
          <p:cNvPr id="151" name="Google Shape;151;p15"/>
          <p:cNvPicPr preferRelativeResize="0"/>
          <p:nvPr/>
        </p:nvPicPr>
        <p:blipFill>
          <a:blip r:embed="rId5">
            <a:alphaModFix/>
          </a:blip>
          <a:stretch>
            <a:fillRect/>
          </a:stretch>
        </p:blipFill>
        <p:spPr>
          <a:xfrm>
            <a:off x="4907125" y="1775126"/>
            <a:ext cx="1853194" cy="18531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fr-CA">
                <a:latin typeface="Comfortaa"/>
                <a:ea typeface="Comfortaa"/>
                <a:cs typeface="Comfortaa"/>
                <a:sym typeface="Comfortaa"/>
              </a:rPr>
              <a:t>FiveThirtyEight </a:t>
            </a:r>
            <a:r>
              <a:rPr lang="fr-CA">
                <a:latin typeface="Comfortaa"/>
                <a:ea typeface="Comfortaa"/>
                <a:cs typeface="Comfortaa"/>
                <a:sym typeface="Comfortaa"/>
              </a:rPr>
              <a:t>article’s </a:t>
            </a:r>
            <a:r>
              <a:rPr i="1" lang="fr-CA">
                <a:latin typeface="Comfortaa"/>
                <a:ea typeface="Comfortaa"/>
                <a:cs typeface="Comfortaa"/>
                <a:sym typeface="Comfortaa"/>
              </a:rPr>
              <a:t>What Do Men Think It Means To Be A Man?</a:t>
            </a:r>
            <a:endParaRPr i="1">
              <a:latin typeface="Comfortaa"/>
              <a:ea typeface="Comfortaa"/>
              <a:cs typeface="Comfortaa"/>
              <a:sym typeface="Comfortaa"/>
            </a:endParaRPr>
          </a:p>
        </p:txBody>
      </p:sp>
      <p:pic>
        <p:nvPicPr>
          <p:cNvPr id="157" name="Google Shape;157;p16"/>
          <p:cNvPicPr preferRelativeResize="0"/>
          <p:nvPr/>
        </p:nvPicPr>
        <p:blipFill rotWithShape="1">
          <a:blip r:embed="rId3">
            <a:alphaModFix/>
          </a:blip>
          <a:srcRect b="15399" l="2629" r="0" t="4728"/>
          <a:stretch/>
        </p:blipFill>
        <p:spPr>
          <a:xfrm>
            <a:off x="2812175" y="3207850"/>
            <a:ext cx="6102187" cy="1745933"/>
          </a:xfrm>
          <a:prstGeom prst="rect">
            <a:avLst/>
          </a:prstGeom>
          <a:noFill/>
          <a:ln>
            <a:noFill/>
          </a:ln>
        </p:spPr>
      </p:pic>
      <p:pic>
        <p:nvPicPr>
          <p:cNvPr id="158" name="Google Shape;158;p16"/>
          <p:cNvPicPr preferRelativeResize="0"/>
          <p:nvPr/>
        </p:nvPicPr>
        <p:blipFill rotWithShape="1">
          <a:blip r:embed="rId4">
            <a:alphaModFix/>
          </a:blip>
          <a:srcRect b="17742" l="0" r="0" t="0"/>
          <a:stretch/>
        </p:blipFill>
        <p:spPr>
          <a:xfrm>
            <a:off x="266087" y="1384883"/>
            <a:ext cx="6102188" cy="17459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7"/>
          <p:cNvPicPr preferRelativeResize="0"/>
          <p:nvPr/>
        </p:nvPicPr>
        <p:blipFill rotWithShape="1">
          <a:blip r:embed="rId3">
            <a:alphaModFix/>
          </a:blip>
          <a:srcRect b="11185" l="1777" r="0" t="4011"/>
          <a:stretch/>
        </p:blipFill>
        <p:spPr>
          <a:xfrm>
            <a:off x="58275" y="604700"/>
            <a:ext cx="8466502" cy="2666450"/>
          </a:xfrm>
          <a:prstGeom prst="rect">
            <a:avLst/>
          </a:prstGeom>
          <a:noFill/>
          <a:ln>
            <a:noFill/>
          </a:ln>
        </p:spPr>
      </p:pic>
      <p:pic>
        <p:nvPicPr>
          <p:cNvPr id="164" name="Google Shape;164;p17"/>
          <p:cNvPicPr preferRelativeResize="0"/>
          <p:nvPr/>
        </p:nvPicPr>
        <p:blipFill>
          <a:blip r:embed="rId4">
            <a:alphaModFix/>
          </a:blip>
          <a:stretch>
            <a:fillRect/>
          </a:stretch>
        </p:blipFill>
        <p:spPr>
          <a:xfrm>
            <a:off x="5689925" y="2507625"/>
            <a:ext cx="4684527" cy="263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8"/>
          <p:cNvPicPr preferRelativeResize="0"/>
          <p:nvPr/>
        </p:nvPicPr>
        <p:blipFill rotWithShape="1">
          <a:blip r:embed="rId3">
            <a:alphaModFix/>
          </a:blip>
          <a:srcRect b="6061" l="1487" r="0" t="2647"/>
          <a:stretch/>
        </p:blipFill>
        <p:spPr>
          <a:xfrm>
            <a:off x="328213" y="531850"/>
            <a:ext cx="8487574" cy="4159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rotWithShape="1">
          <a:blip r:embed="rId3">
            <a:alphaModFix/>
          </a:blip>
          <a:srcRect b="8240" l="0" r="0" t="0"/>
          <a:stretch/>
        </p:blipFill>
        <p:spPr>
          <a:xfrm>
            <a:off x="159700" y="72850"/>
            <a:ext cx="5515000" cy="1751075"/>
          </a:xfrm>
          <a:prstGeom prst="rect">
            <a:avLst/>
          </a:prstGeom>
          <a:noFill/>
          <a:ln>
            <a:noFill/>
          </a:ln>
        </p:spPr>
      </p:pic>
      <p:pic>
        <p:nvPicPr>
          <p:cNvPr id="175" name="Google Shape;175;p19"/>
          <p:cNvPicPr preferRelativeResize="0"/>
          <p:nvPr/>
        </p:nvPicPr>
        <p:blipFill rotWithShape="1">
          <a:blip r:embed="rId4">
            <a:alphaModFix/>
          </a:blip>
          <a:srcRect b="12219" l="0" r="0" t="0"/>
          <a:stretch/>
        </p:blipFill>
        <p:spPr>
          <a:xfrm>
            <a:off x="159700" y="3319575"/>
            <a:ext cx="5514999" cy="1751097"/>
          </a:xfrm>
          <a:prstGeom prst="rect">
            <a:avLst/>
          </a:prstGeom>
          <a:noFill/>
          <a:ln>
            <a:noFill/>
          </a:ln>
        </p:spPr>
      </p:pic>
      <p:pic>
        <p:nvPicPr>
          <p:cNvPr id="176" name="Google Shape;176;p19"/>
          <p:cNvPicPr preferRelativeResize="0"/>
          <p:nvPr/>
        </p:nvPicPr>
        <p:blipFill rotWithShape="1">
          <a:blip r:embed="rId5">
            <a:alphaModFix/>
          </a:blip>
          <a:srcRect b="13919" l="0" r="0" t="2628"/>
          <a:stretch/>
        </p:blipFill>
        <p:spPr>
          <a:xfrm>
            <a:off x="3633725" y="1823925"/>
            <a:ext cx="5386426" cy="1702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0"/>
          <p:cNvPicPr preferRelativeResize="0"/>
          <p:nvPr/>
        </p:nvPicPr>
        <p:blipFill rotWithShape="1">
          <a:blip r:embed="rId3">
            <a:alphaModFix/>
          </a:blip>
          <a:srcRect b="10135" l="1166" r="0" t="2938"/>
          <a:stretch/>
        </p:blipFill>
        <p:spPr>
          <a:xfrm>
            <a:off x="327850" y="214613"/>
            <a:ext cx="6765312" cy="2104030"/>
          </a:xfrm>
          <a:prstGeom prst="rect">
            <a:avLst/>
          </a:prstGeom>
          <a:noFill/>
          <a:ln>
            <a:noFill/>
          </a:ln>
        </p:spPr>
      </p:pic>
      <p:pic>
        <p:nvPicPr>
          <p:cNvPr id="182" name="Google Shape;182;p20"/>
          <p:cNvPicPr preferRelativeResize="0"/>
          <p:nvPr/>
        </p:nvPicPr>
        <p:blipFill rotWithShape="1">
          <a:blip r:embed="rId4">
            <a:alphaModFix/>
          </a:blip>
          <a:srcRect b="10865" l="1390" r="0" t="0"/>
          <a:stretch/>
        </p:blipFill>
        <p:spPr>
          <a:xfrm>
            <a:off x="2397092" y="2356400"/>
            <a:ext cx="6170556" cy="25724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9033" l="0" r="0" t="0"/>
          <a:stretch/>
        </p:blipFill>
        <p:spPr>
          <a:xfrm>
            <a:off x="1333063" y="165425"/>
            <a:ext cx="6477875" cy="2406333"/>
          </a:xfrm>
          <a:prstGeom prst="rect">
            <a:avLst/>
          </a:prstGeom>
          <a:noFill/>
          <a:ln>
            <a:noFill/>
          </a:ln>
        </p:spPr>
      </p:pic>
      <p:pic>
        <p:nvPicPr>
          <p:cNvPr id="188" name="Google Shape;188;p21"/>
          <p:cNvPicPr preferRelativeResize="0"/>
          <p:nvPr/>
        </p:nvPicPr>
        <p:blipFill rotWithShape="1">
          <a:blip r:embed="rId4">
            <a:alphaModFix/>
          </a:blip>
          <a:srcRect b="15160" l="862" r="1127" t="0"/>
          <a:stretch/>
        </p:blipFill>
        <p:spPr>
          <a:xfrm>
            <a:off x="1397648" y="2774114"/>
            <a:ext cx="6348719" cy="21839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