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4" r:id="rId7"/>
    <p:sldId id="269" r:id="rId8"/>
    <p:sldId id="270" r:id="rId9"/>
    <p:sldId id="265" r:id="rId10"/>
    <p:sldId id="266" r:id="rId11"/>
    <p:sldId id="267" r:id="rId12"/>
    <p:sldId id="268" r:id="rId13"/>
    <p:sldId id="27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2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27"/>
    <p:restoredTop sz="94750"/>
  </p:normalViewPr>
  <p:slideViewPr>
    <p:cSldViewPr snapToGrid="0" snapToObjects="1">
      <p:cViewPr varScale="1">
        <p:scale>
          <a:sx n="103" d="100"/>
          <a:sy n="103" d="100"/>
        </p:scale>
        <p:origin x="1075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3"/>
          </p:nvPr>
        </p:nvSpPr>
        <p:spPr>
          <a:xfrm>
            <a:off x="0" y="573088"/>
            <a:ext cx="4435006" cy="4035324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4" hasCustomPrompt="1"/>
          </p:nvPr>
        </p:nvSpPr>
        <p:spPr>
          <a:xfrm>
            <a:off x="4741863" y="590860"/>
            <a:ext cx="4025900" cy="4508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CA" dirty="0"/>
              <a:t>Click to edit optional title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34AAFB-3AF0-C52B-AA45-88AC20CD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57580" y="1254736"/>
            <a:ext cx="498642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42282" y="1432881"/>
            <a:ext cx="4025306" cy="138875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E2231A"/>
                </a:solidFill>
              </a:defRPr>
            </a:lvl1pPr>
          </a:lstStyle>
          <a:p>
            <a:r>
              <a:rPr lang="en-CA" dirty="0"/>
              <a:t>Click to edit title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C7BA55-831F-C606-D8C4-5714A1E99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57580" y="2993595"/>
            <a:ext cx="498642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42282" y="3212564"/>
            <a:ext cx="4025306" cy="675902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subtitle</a:t>
            </a:r>
            <a:endParaRPr lang="en-US" dirty="0"/>
          </a:p>
        </p:txBody>
      </p:sp>
      <p:pic>
        <p:nvPicPr>
          <p:cNvPr id="39" name="Picture 38" descr="Fanshawe logo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79" y="3996537"/>
            <a:ext cx="2621764" cy="9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3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olid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118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olid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287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70C9AB-7A11-B0BD-49BC-8DC32BA8D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-1" y="274562"/>
            <a:ext cx="7911187" cy="3104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37576"/>
            <a:ext cx="8229600" cy="857250"/>
          </a:xfrm>
        </p:spPr>
        <p:txBody>
          <a:bodyPr/>
          <a:lstStyle/>
          <a:p>
            <a:r>
              <a:rPr lang="en-CA" dirty="0"/>
              <a:t>Click to edit title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D6274A-21EA-B6E3-C6B5-10F89E96D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232813" y="1254736"/>
            <a:ext cx="7911187" cy="3104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03005"/>
            <a:ext cx="4438719" cy="3369262"/>
          </a:xfrm>
        </p:spPr>
        <p:txBody>
          <a:bodyPr/>
          <a:lstStyle/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735805" y="1003300"/>
            <a:ext cx="3408195" cy="391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 descr="Fanshawe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78574" y="3522406"/>
            <a:ext cx="2222339" cy="83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1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63E3D8-BF4C-8B4D-9142-5B1BEA3F8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1" t="58327" r="462" b="11207"/>
          <a:stretch/>
        </p:blipFill>
        <p:spPr>
          <a:xfrm>
            <a:off x="442203" y="0"/>
            <a:ext cx="8259594" cy="452186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4B31832-E5AD-1B2B-7909-7FCAC49BB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-14998" y="274562"/>
            <a:ext cx="7911187" cy="3104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17102"/>
            <a:ext cx="7772400" cy="746689"/>
          </a:xfrm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here edit title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030C17-2FB0-7C32-707C-28621759C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217816" y="1254736"/>
            <a:ext cx="7911187" cy="3104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2313" y="1592129"/>
            <a:ext cx="7772400" cy="259561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CA" dirty="0"/>
              <a:t>Click to edit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pic>
        <p:nvPicPr>
          <p:cNvPr id="10" name="Picture 9" descr="Fanshawe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976" y="4441795"/>
            <a:ext cx="1866421" cy="70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4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9AB18E-7891-1B3E-F54F-4D0A4AD4A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-1" y="274562"/>
            <a:ext cx="7911187" cy="3104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37576"/>
            <a:ext cx="8229600" cy="857250"/>
          </a:xfrm>
        </p:spPr>
        <p:txBody>
          <a:bodyPr/>
          <a:lstStyle/>
          <a:p>
            <a:r>
              <a:rPr lang="en-CA" dirty="0"/>
              <a:t>Click here to edit title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3861BD-82D3-631A-A3F4-2DEBF54A8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232813" y="1254736"/>
            <a:ext cx="7911187" cy="3104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575556"/>
            <a:ext cx="3758431" cy="3139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04793" y="1575557"/>
            <a:ext cx="3782085" cy="31390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pic>
        <p:nvPicPr>
          <p:cNvPr id="11" name="Fanshawe logo" descr="Fanshawe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42803" y="3742454"/>
            <a:ext cx="2036459" cy="76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4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B326CB-2ACF-7644-6AC7-36ABCC65E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407721"/>
            <a:ext cx="5335722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721"/>
            <a:ext cx="4528594" cy="1391204"/>
          </a:xfrm>
        </p:spPr>
        <p:txBody>
          <a:bodyPr/>
          <a:lstStyle>
            <a:lvl1pPr algn="l">
              <a:defRPr/>
            </a:lvl1pPr>
          </a:lstStyle>
          <a:p>
            <a:r>
              <a:rPr lang="en-CA" dirty="0"/>
              <a:t>Click here to </a:t>
            </a:r>
            <a:br>
              <a:rPr lang="en-CA" dirty="0"/>
            </a:br>
            <a:r>
              <a:rPr lang="en-CA" dirty="0"/>
              <a:t>edit title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9FB223-3DB9-BBE7-3174-11D9BE36A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794312"/>
            <a:ext cx="5335722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199" y="2120892"/>
            <a:ext cx="4528595" cy="2824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pic>
        <p:nvPicPr>
          <p:cNvPr id="14" name="Fanshawe logo" descr="Fanshawe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093" y="81053"/>
            <a:ext cx="2621764" cy="985686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5175250" y="1120775"/>
            <a:ext cx="3687763" cy="40227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7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8" t="15780" r="9109" b="29538"/>
          <a:stretch/>
        </p:blipFill>
        <p:spPr>
          <a:xfrm>
            <a:off x="4026468" y="-1"/>
            <a:ext cx="4451748" cy="519817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3601FA-AC7B-61FE-1E03-1DA863C1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361855"/>
            <a:ext cx="8686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6826"/>
            <a:ext cx="3447663" cy="1392089"/>
          </a:xfrm>
        </p:spPr>
        <p:txBody>
          <a:bodyPr/>
          <a:lstStyle>
            <a:lvl1pPr algn="l">
              <a:defRPr/>
            </a:lvl1pPr>
          </a:lstStyle>
          <a:p>
            <a:r>
              <a:rPr lang="en-CA" dirty="0"/>
              <a:t>Click here to edit title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02CCC5-A478-E413-8438-4F3587383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918845"/>
            <a:ext cx="4026468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311150" y="1798923"/>
            <a:ext cx="3876675" cy="3023901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 hasCustomPrompt="1"/>
          </p:nvPr>
        </p:nvSpPr>
        <p:spPr>
          <a:xfrm>
            <a:off x="4378325" y="701675"/>
            <a:ext cx="3783013" cy="39989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CA" dirty="0"/>
              <a:t>Click to edit sub-title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pic>
        <p:nvPicPr>
          <p:cNvPr id="11" name="Fanshawe logo" descr="Fanshawe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42803" y="3742454"/>
            <a:ext cx="2036459" cy="76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2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F3AF53-6D11-E4D2-8813-34C9C2C3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530096" y="408818"/>
            <a:ext cx="5613904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05341" y="453283"/>
            <a:ext cx="4372875" cy="1519014"/>
          </a:xfrm>
        </p:spPr>
        <p:txBody>
          <a:bodyPr/>
          <a:lstStyle>
            <a:lvl1pPr algn="l">
              <a:defRPr/>
            </a:lvl1pPr>
          </a:lstStyle>
          <a:p>
            <a:r>
              <a:rPr lang="en-CA" dirty="0"/>
              <a:t>Click to edit title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B802C2-19EC-9594-083D-8B715D6FB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530096" y="2020260"/>
            <a:ext cx="5613904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770026" cy="51435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05342" y="2223982"/>
            <a:ext cx="4372874" cy="25851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pic>
        <p:nvPicPr>
          <p:cNvPr id="8" name="Fanshawe logo" descr="Fanshawe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42803" y="3742454"/>
            <a:ext cx="2036459" cy="76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2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" t="54567" r="488" b="14239"/>
          <a:stretch/>
        </p:blipFill>
        <p:spPr>
          <a:xfrm>
            <a:off x="0" y="534176"/>
            <a:ext cx="8228587" cy="460932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FE31DD-2769-42A6-5F89-97CD2220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431561" y="946514"/>
            <a:ext cx="7712439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251679" y="1360031"/>
            <a:ext cx="6529841" cy="2572704"/>
          </a:xfrm>
        </p:spPr>
        <p:txBody>
          <a:bodyPr>
            <a:normAutofit/>
          </a:bodyPr>
          <a:lstStyle>
            <a:lvl1pPr>
              <a:defRPr sz="66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CA" dirty="0"/>
              <a:t>Click here to edit title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ECB800-CC8E-F1E6-80DE-115749584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431561" y="4346252"/>
            <a:ext cx="7712439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Fanshawe logo" descr="Fanshawe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42954" y="2337532"/>
            <a:ext cx="2036459" cy="76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6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 dirty="0"/>
              <a:t>Click to edit title</a:t>
            </a:r>
            <a:endParaRPr lang="en-US" dirty="0"/>
          </a:p>
        </p:txBody>
      </p:sp>
      <p:pic>
        <p:nvPicPr>
          <p:cNvPr id="3" name="Fanshawe logo" descr="Fanshawe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42803" y="3742454"/>
            <a:ext cx="2036459" cy="76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5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7666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03005"/>
            <a:ext cx="8229600" cy="3369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5" r:id="rId8"/>
    <p:sldLayoutId id="2147483657" r:id="rId9"/>
    <p:sldLayoutId id="2147483664" r:id="rId10"/>
    <p:sldLayoutId id="214748366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rgbClr val="E2231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DB15DD-91E8-F3B3-E13B-35D9A2D71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INFO-6148</a:t>
            </a:r>
            <a:br>
              <a:rPr lang="en-US" sz="3200" dirty="0"/>
            </a:br>
            <a:r>
              <a:rPr lang="en-US" sz="3200" dirty="0"/>
              <a:t>Natural Language Processing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01DD57C-3243-43B3-5FEB-B04C610CC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Classification of Wikipedia Articles Using Spacy and ANN</a:t>
            </a:r>
          </a:p>
          <a:p>
            <a:r>
              <a:rPr lang="en-US" sz="1200" b="0" dirty="0"/>
              <a:t>By: Mohamed Ali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11A14C03-3E7A-9D0C-EA1B-C6B6D79848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9089" r="19089"/>
          <a:stretch/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ADDF90-298C-2CF2-DA7D-798E60E6DFA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F24-Project 2</a:t>
            </a:r>
          </a:p>
        </p:txBody>
      </p:sp>
    </p:spTree>
    <p:extLst>
      <p:ext uri="{BB962C8B-B14F-4D97-AF65-F5344CB8AC3E}">
        <p14:creationId xmlns:p14="http://schemas.microsoft.com/office/powerpoint/2010/main" val="1261836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67CF9-5268-8C4C-7F8B-F7CC15617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344A-CDC4-85EE-698A-59B33173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841A0-DCC8-604B-B235-4C1848AED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41" y="1356389"/>
            <a:ext cx="3278038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D2B9EC-E40D-1CFB-37EC-69BF4F8B1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963" y="1356389"/>
            <a:ext cx="3281872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19D658-49BD-421B-D00D-2A668E2B0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45" y="3185189"/>
            <a:ext cx="328803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DAE53E-01B9-02E8-F1CB-572384087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4216" y="3171382"/>
            <a:ext cx="324736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0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2CCA-1C3F-51A2-4FF7-22D61851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Classification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EF7BBB-70E2-84FB-A772-714E20DD2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66" y="1375317"/>
            <a:ext cx="6569009" cy="376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2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A7F61-FC11-9BBD-AD46-E96968099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E7CE-1B16-8908-50A3-99A7ECD6A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Classification</a:t>
            </a:r>
          </a:p>
        </p:txBody>
      </p:sp>
      <p:pic>
        <p:nvPicPr>
          <p:cNvPr id="4" name="Picture 3" descr="A graph of blue bars&#10;&#10;Description automatically generated">
            <a:extLst>
              <a:ext uri="{FF2B5EF4-FFF2-40B4-BE49-F238E27FC236}">
                <a16:creationId xmlns:a16="http://schemas.microsoft.com/office/drawing/2014/main" id="{0F735AAC-175B-B03D-0538-62412151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49" y="1467091"/>
            <a:ext cx="6045698" cy="36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87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DEA3-91E9-E576-8D6A-2F820098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18163-4679-8DE1-DF1F-0BA711475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……. Q&amp;A</a:t>
            </a:r>
          </a:p>
        </p:txBody>
      </p:sp>
    </p:spTree>
    <p:extLst>
      <p:ext uri="{BB962C8B-B14F-4D97-AF65-F5344CB8AC3E}">
        <p14:creationId xmlns:p14="http://schemas.microsoft.com/office/powerpoint/2010/main" val="142356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6808-4A80-4E7F-C3CE-4B7740FB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A5117-B51B-E573-0B5F-A7C11C985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Selection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Spacy Classification</a:t>
            </a:r>
          </a:p>
          <a:p>
            <a:r>
              <a:rPr lang="en-US" dirty="0"/>
              <a:t>ANN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6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966B9B-ED99-FBD6-8971-AE7F6FE17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631" y="1575556"/>
            <a:ext cx="4572000" cy="2560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71767B-18D4-02F7-B492-B1C0C90B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3B0DF-5F0F-9BF6-B779-07DB708A17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3FEA53-E401-819E-70F3-E425DBE5E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6" y="1766904"/>
            <a:ext cx="4572000" cy="217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9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242E7-6D2A-F407-2B56-AC82C9BE1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9E5A-D7C2-ACFE-0FBD-11D792DF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45080-E388-A739-C0A1-87F0BEE36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760" y="1510731"/>
            <a:ext cx="3251705" cy="352727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009C40-01E4-74D8-69E0-F183C44F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3005"/>
            <a:ext cx="4438719" cy="3369262"/>
          </a:xfrm>
        </p:spPr>
        <p:txBody>
          <a:bodyPr/>
          <a:lstStyle/>
          <a:p>
            <a:r>
              <a:rPr lang="en-US" dirty="0"/>
              <a:t>Taking categories with high number of pages</a:t>
            </a:r>
          </a:p>
        </p:txBody>
      </p:sp>
    </p:spTree>
    <p:extLst>
      <p:ext uri="{BB962C8B-B14F-4D97-AF65-F5344CB8AC3E}">
        <p14:creationId xmlns:p14="http://schemas.microsoft.com/office/powerpoint/2010/main" val="54512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4C1B-4CE0-B371-F6F2-7D336EC0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6545-34EB-D14B-2F57-88B745B809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Removal of:</a:t>
            </a:r>
          </a:p>
          <a:p>
            <a:pPr lvl="1"/>
            <a:r>
              <a:rPr lang="en-US" sz="1600" dirty="0"/>
              <a:t>Punctuation</a:t>
            </a:r>
          </a:p>
          <a:p>
            <a:pPr lvl="1"/>
            <a:r>
              <a:rPr lang="en-US" sz="1600" dirty="0"/>
              <a:t>Stop words</a:t>
            </a:r>
          </a:p>
          <a:p>
            <a:pPr lvl="1"/>
            <a:r>
              <a:rPr lang="en-US" sz="1600" dirty="0" err="1"/>
              <a:t>Urls</a:t>
            </a:r>
            <a:endParaRPr lang="en-US" sz="1600" dirty="0"/>
          </a:p>
          <a:p>
            <a:pPr lvl="1"/>
            <a:r>
              <a:rPr lang="en-US" sz="1600" dirty="0"/>
              <a:t>Emails</a:t>
            </a:r>
          </a:p>
          <a:p>
            <a:pPr lvl="1"/>
            <a:r>
              <a:rPr lang="en-US" sz="1600" dirty="0"/>
              <a:t>Using toke alpha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2ED621-5FFF-2B51-1399-7C1339ECEA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05375" y="2055212"/>
            <a:ext cx="3781425" cy="2750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B711E8-F112-9AC2-0135-1AB436161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86615"/>
            <a:ext cx="4533673" cy="122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1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FF95-AD66-FA1C-D12E-11B1F106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Spacy Classification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41BEE8-C564-E7F5-F4B3-B342DB9332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775" y="2249022"/>
            <a:ext cx="4771970" cy="2743200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0C2618-76C1-AA36-A1DE-0D21FEF45E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30745" y="2120903"/>
            <a:ext cx="3781425" cy="2871319"/>
          </a:xfr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21DB3D0-624C-BEFF-9A3D-11EBE0F6F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266189"/>
              </p:ext>
            </p:extLst>
          </p:nvPr>
        </p:nvGraphicFramePr>
        <p:xfrm>
          <a:off x="0" y="1417472"/>
          <a:ext cx="9143995" cy="599864"/>
        </p:xfrm>
        <a:graphic>
          <a:graphicData uri="http://schemas.openxmlformats.org/drawingml/2006/table">
            <a:tbl>
              <a:tblPr/>
              <a:tblGrid>
                <a:gridCol w="90535">
                  <a:extLst>
                    <a:ext uri="{9D8B030D-6E8A-4147-A177-3AD203B41FA5}">
                      <a16:colId xmlns:a16="http://schemas.microsoft.com/office/drawing/2014/main" val="119567602"/>
                    </a:ext>
                  </a:extLst>
                </a:gridCol>
                <a:gridCol w="452673">
                  <a:extLst>
                    <a:ext uri="{9D8B030D-6E8A-4147-A177-3AD203B41FA5}">
                      <a16:colId xmlns:a16="http://schemas.microsoft.com/office/drawing/2014/main" val="1817278549"/>
                    </a:ext>
                  </a:extLst>
                </a:gridCol>
                <a:gridCol w="452673">
                  <a:extLst>
                    <a:ext uri="{9D8B030D-6E8A-4147-A177-3AD203B41FA5}">
                      <a16:colId xmlns:a16="http://schemas.microsoft.com/office/drawing/2014/main" val="1807333636"/>
                    </a:ext>
                  </a:extLst>
                </a:gridCol>
                <a:gridCol w="452673">
                  <a:extLst>
                    <a:ext uri="{9D8B030D-6E8A-4147-A177-3AD203B41FA5}">
                      <a16:colId xmlns:a16="http://schemas.microsoft.com/office/drawing/2014/main" val="4278163498"/>
                    </a:ext>
                  </a:extLst>
                </a:gridCol>
                <a:gridCol w="452673">
                  <a:extLst>
                    <a:ext uri="{9D8B030D-6E8A-4147-A177-3AD203B41FA5}">
                      <a16:colId xmlns:a16="http://schemas.microsoft.com/office/drawing/2014/main" val="1477446315"/>
                    </a:ext>
                  </a:extLst>
                </a:gridCol>
                <a:gridCol w="452673">
                  <a:extLst>
                    <a:ext uri="{9D8B030D-6E8A-4147-A177-3AD203B41FA5}">
                      <a16:colId xmlns:a16="http://schemas.microsoft.com/office/drawing/2014/main" val="606386997"/>
                    </a:ext>
                  </a:extLst>
                </a:gridCol>
                <a:gridCol w="452673">
                  <a:extLst>
                    <a:ext uri="{9D8B030D-6E8A-4147-A177-3AD203B41FA5}">
                      <a16:colId xmlns:a16="http://schemas.microsoft.com/office/drawing/2014/main" val="393574984"/>
                    </a:ext>
                  </a:extLst>
                </a:gridCol>
                <a:gridCol w="452673">
                  <a:extLst>
                    <a:ext uri="{9D8B030D-6E8A-4147-A177-3AD203B41FA5}">
                      <a16:colId xmlns:a16="http://schemas.microsoft.com/office/drawing/2014/main" val="3269245841"/>
                    </a:ext>
                  </a:extLst>
                </a:gridCol>
                <a:gridCol w="452673">
                  <a:extLst>
                    <a:ext uri="{9D8B030D-6E8A-4147-A177-3AD203B41FA5}">
                      <a16:colId xmlns:a16="http://schemas.microsoft.com/office/drawing/2014/main" val="2724473731"/>
                    </a:ext>
                  </a:extLst>
                </a:gridCol>
                <a:gridCol w="452673">
                  <a:extLst>
                    <a:ext uri="{9D8B030D-6E8A-4147-A177-3AD203B41FA5}">
                      <a16:colId xmlns:a16="http://schemas.microsoft.com/office/drawing/2014/main" val="1764176328"/>
                    </a:ext>
                  </a:extLst>
                </a:gridCol>
                <a:gridCol w="452673">
                  <a:extLst>
                    <a:ext uri="{9D8B030D-6E8A-4147-A177-3AD203B41FA5}">
                      <a16:colId xmlns:a16="http://schemas.microsoft.com/office/drawing/2014/main" val="1034038900"/>
                    </a:ext>
                  </a:extLst>
                </a:gridCol>
                <a:gridCol w="452673">
                  <a:extLst>
                    <a:ext uri="{9D8B030D-6E8A-4147-A177-3AD203B41FA5}">
                      <a16:colId xmlns:a16="http://schemas.microsoft.com/office/drawing/2014/main" val="2826374558"/>
                    </a:ext>
                  </a:extLst>
                </a:gridCol>
                <a:gridCol w="452673">
                  <a:extLst>
                    <a:ext uri="{9D8B030D-6E8A-4147-A177-3AD203B41FA5}">
                      <a16:colId xmlns:a16="http://schemas.microsoft.com/office/drawing/2014/main" val="173414069"/>
                    </a:ext>
                  </a:extLst>
                </a:gridCol>
                <a:gridCol w="452673">
                  <a:extLst>
                    <a:ext uri="{9D8B030D-6E8A-4147-A177-3AD203B41FA5}">
                      <a16:colId xmlns:a16="http://schemas.microsoft.com/office/drawing/2014/main" val="2119424171"/>
                    </a:ext>
                  </a:extLst>
                </a:gridCol>
                <a:gridCol w="452673">
                  <a:extLst>
                    <a:ext uri="{9D8B030D-6E8A-4147-A177-3AD203B41FA5}">
                      <a16:colId xmlns:a16="http://schemas.microsoft.com/office/drawing/2014/main" val="12805327"/>
                    </a:ext>
                  </a:extLst>
                </a:gridCol>
                <a:gridCol w="452673">
                  <a:extLst>
                    <a:ext uri="{9D8B030D-6E8A-4147-A177-3AD203B41FA5}">
                      <a16:colId xmlns:a16="http://schemas.microsoft.com/office/drawing/2014/main" val="3927109442"/>
                    </a:ext>
                  </a:extLst>
                </a:gridCol>
                <a:gridCol w="452673">
                  <a:extLst>
                    <a:ext uri="{9D8B030D-6E8A-4147-A177-3AD203B41FA5}">
                      <a16:colId xmlns:a16="http://schemas.microsoft.com/office/drawing/2014/main" val="1526103370"/>
                    </a:ext>
                  </a:extLst>
                </a:gridCol>
                <a:gridCol w="452673">
                  <a:extLst>
                    <a:ext uri="{9D8B030D-6E8A-4147-A177-3AD203B41FA5}">
                      <a16:colId xmlns:a16="http://schemas.microsoft.com/office/drawing/2014/main" val="941542843"/>
                    </a:ext>
                  </a:extLst>
                </a:gridCol>
                <a:gridCol w="452673">
                  <a:extLst>
                    <a:ext uri="{9D8B030D-6E8A-4147-A177-3AD203B41FA5}">
                      <a16:colId xmlns:a16="http://schemas.microsoft.com/office/drawing/2014/main" val="2211908166"/>
                    </a:ext>
                  </a:extLst>
                </a:gridCol>
                <a:gridCol w="452673">
                  <a:extLst>
                    <a:ext uri="{9D8B030D-6E8A-4147-A177-3AD203B41FA5}">
                      <a16:colId xmlns:a16="http://schemas.microsoft.com/office/drawing/2014/main" val="2974439230"/>
                    </a:ext>
                  </a:extLst>
                </a:gridCol>
                <a:gridCol w="452673">
                  <a:extLst>
                    <a:ext uri="{9D8B030D-6E8A-4147-A177-3AD203B41FA5}">
                      <a16:colId xmlns:a16="http://schemas.microsoft.com/office/drawing/2014/main" val="3231332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sz="600" b="1" dirty="0">
                        <a:effectLst/>
                      </a:endParaRP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effectLst/>
                        </a:rPr>
                        <a:t>online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effectLst/>
                        </a:rPr>
                        <a:t>Grammar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effectLst/>
                        </a:rPr>
                        <a:t>Search engines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effectLst/>
                        </a:rPr>
                        <a:t>Design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effectLst/>
                        </a:rPr>
                        <a:t>Navigation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effectLst/>
                        </a:rPr>
                        <a:t>Dietary supplements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effectLst/>
                        </a:rPr>
                        <a:t>Occupational safety and health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effectLst/>
                        </a:rPr>
                        <a:t>Epidemiology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effectLst/>
                        </a:rPr>
                        <a:t>Human Genetics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effectLst/>
                        </a:rPr>
                        <a:t>Oncology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effectLst/>
                        </a:rPr>
                        <a:t>Information science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effectLst/>
                        </a:rPr>
                        <a:t>International relations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effectLst/>
                        </a:rPr>
                        <a:t>Biotechnology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effectLst/>
                        </a:rPr>
                        <a:t>Control theory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effectLst/>
                        </a:rPr>
                        <a:t>Human–computer interaction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effectLst/>
                        </a:rPr>
                        <a:t>Surveillance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effectLst/>
                        </a:rPr>
                        <a:t>Environmental engineering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effectLst/>
                        </a:rPr>
                        <a:t>Materials science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effectLst/>
                        </a:rPr>
                        <a:t>Mechanical engineering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b="1" dirty="0">
                          <a:effectLst/>
                        </a:rPr>
                        <a:t>Systems engineering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342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600" b="1" dirty="0">
                          <a:effectLst/>
                        </a:rPr>
                        <a:t>p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0.688525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0.814815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0.840580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0.729167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0.859375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0.865385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0.750000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0.754717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0.529412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0.741935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0.600000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0.727273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0.733333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0.833333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0.595745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0.863636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0.865385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0.750000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0.683333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>
                          <a:effectLst/>
                        </a:rPr>
                        <a:t>0.714286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309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600" b="1" dirty="0">
                          <a:effectLst/>
                        </a:rPr>
                        <a:t>r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0.724138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0.970588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0.865672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0.714286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0.887097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0.803571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0.763636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0.784314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0.837209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0.821429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0.568966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0.811594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0.400000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0.862069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0.571429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0.703704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0.762712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0.894737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0.745455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>
                          <a:effectLst/>
                        </a:rPr>
                        <a:t>0.660377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2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600" b="1" dirty="0">
                          <a:effectLst/>
                        </a:rPr>
                        <a:t>f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0.705882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0.885906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0.852941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0.721649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0.873016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0.833333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0.756757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0.769231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0.648649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0.779661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>
                          <a:effectLst/>
                        </a:rPr>
                        <a:t>0.584071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0.767123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0.517647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0.847458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0.583333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0.775510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0.810811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0.816000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>
                          <a:effectLst/>
                        </a:rPr>
                        <a:t>0.713043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>
                          <a:effectLst/>
                        </a:rPr>
                        <a:t>0.686275</a:t>
                      </a:r>
                    </a:p>
                  </a:txBody>
                  <a:tcPr marL="24235" marR="24235" marT="12118" marB="12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513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59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F5E57-58D1-FEFA-F862-6A005DF28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AD14-B406-FC5B-9AC0-694127C7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Spacy Classification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799FAB-0714-6C9C-FFFD-B81E8BE67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413" y="1351941"/>
            <a:ext cx="2346617" cy="182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2D7A9C-9ABD-72A6-4E09-DAC64EBCD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505" y="1372605"/>
            <a:ext cx="2318657" cy="1828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5C785F-48C0-4DEC-C8FD-CF2F1CF8E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413" y="3201405"/>
            <a:ext cx="2350727" cy="1828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E79A656-FD69-439A-22A8-86A89E73A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970" y="3314700"/>
            <a:ext cx="2371725" cy="18288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B300CE7-77AB-FCE1-9C3E-C57F1E1D0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5954" y="1575556"/>
            <a:ext cx="3758431" cy="3139037"/>
          </a:xfrm>
        </p:spPr>
        <p:txBody>
          <a:bodyPr>
            <a:normAutofit/>
          </a:bodyPr>
          <a:lstStyle/>
          <a:p>
            <a:r>
              <a:rPr lang="en-US" sz="1800" dirty="0"/>
              <a:t>Loss curves for different </a:t>
            </a:r>
            <a:r>
              <a:rPr lang="en-US" sz="1800" dirty="0" err="1"/>
              <a:t>hyperparams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592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11DA9-16F0-61A5-7C5D-E1CC16D90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7EF7-93A7-9D8A-0667-47577518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Spacy Classification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D373EF-17E7-B0B6-DFD9-8384BAD51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81" y="1470342"/>
            <a:ext cx="3274387" cy="1828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1996B4-D241-04AC-FDEA-418A8D9F3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468" y="1470342"/>
            <a:ext cx="3258868" cy="1828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491E087-6099-C74F-B4D9-17D0582D0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964" y="3299142"/>
            <a:ext cx="3284220" cy="1828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71D258A-41B2-8C41-C444-6892F138E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791" y="3314700"/>
            <a:ext cx="325954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3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C775-2BAB-74B9-FF5C-F2F6A5E9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Classification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F1DCD-64FA-980C-41BD-9649A1051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7" y="1451513"/>
            <a:ext cx="2794214" cy="574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511608-43FD-EB30-4D01-B34F89B2E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184" y="2078616"/>
            <a:ext cx="533554" cy="4931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E92F99-3762-3C27-C909-41C17E8B3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3" y="2065676"/>
            <a:ext cx="1941924" cy="18881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0333A1-792C-A665-4577-D119D7540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406" y="1480046"/>
            <a:ext cx="2286000" cy="18099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AA5F48-A04B-3CE1-626C-CCC025B146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8406" y="3327753"/>
            <a:ext cx="2286000" cy="17618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716334-DE32-D330-EFF7-1DD8B3F424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2206" y="1493996"/>
            <a:ext cx="2286000" cy="17820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512EF6-C3BC-EC47-4477-D7C7309371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2206" y="3338765"/>
            <a:ext cx="2286000" cy="17398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E96A9CE-4D47-BB4E-2D3E-D9E6184F14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3609" y="2734666"/>
            <a:ext cx="1784284" cy="89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3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nshawe">
      <a:dk1>
        <a:srgbClr val="000000"/>
      </a:dk1>
      <a:lt1>
        <a:srgbClr val="FFFFFF"/>
      </a:lt1>
      <a:dk2>
        <a:srgbClr val="E12319"/>
      </a:dk2>
      <a:lt2>
        <a:srgbClr val="FFFFFF"/>
      </a:lt2>
      <a:accent1>
        <a:srgbClr val="E12319"/>
      </a:accent1>
      <a:accent2>
        <a:srgbClr val="D4D4D4"/>
      </a:accent2>
      <a:accent3>
        <a:srgbClr val="EFEFEF"/>
      </a:accent3>
      <a:accent4>
        <a:srgbClr val="696969"/>
      </a:accent4>
      <a:accent5>
        <a:srgbClr val="000000"/>
      </a:accent5>
      <a:accent6>
        <a:srgbClr val="FFFFFF"/>
      </a:accent6>
      <a:hlink>
        <a:srgbClr val="E12319"/>
      </a:hlink>
      <a:folHlink>
        <a:srgbClr val="B6232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174</Words>
  <Application>Microsoft Office PowerPoint</Application>
  <PresentationFormat>On-screen Show (16:9)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Office Theme</vt:lpstr>
      <vt:lpstr>INFO-6148 Natural Language Processing</vt:lpstr>
      <vt:lpstr>outline</vt:lpstr>
      <vt:lpstr>Data Selection</vt:lpstr>
      <vt:lpstr>Data Selection</vt:lpstr>
      <vt:lpstr>PowerPoint Presentation</vt:lpstr>
      <vt:lpstr>Spacy Classification</vt:lpstr>
      <vt:lpstr>Spacy Classification</vt:lpstr>
      <vt:lpstr>Spacy Classification</vt:lpstr>
      <vt:lpstr>ANN Classification</vt:lpstr>
      <vt:lpstr>ANN Classification</vt:lpstr>
      <vt:lpstr>ANN Classification</vt:lpstr>
      <vt:lpstr>ANN Classification</vt:lpstr>
      <vt:lpstr>PowerPoint Presentation</vt:lpstr>
    </vt:vector>
  </TitlesOfParts>
  <Company>Fanshawe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Brandy Huxley</dc:creator>
  <cp:lastModifiedBy>Ali, Mohamed</cp:lastModifiedBy>
  <cp:revision>25</cp:revision>
  <dcterms:created xsi:type="dcterms:W3CDTF">2019-09-20T18:29:59Z</dcterms:created>
  <dcterms:modified xsi:type="dcterms:W3CDTF">2024-12-04T03:01:55Z</dcterms:modified>
</cp:coreProperties>
</file>