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Fjalla One"/>
      <p:regular r:id="rId34"/>
    </p:embeddedFont>
    <p:embeddedFont>
      <p:font typeface="Barlow Semi Condensed Medium"/>
      <p:regular r:id="rId35"/>
      <p:bold r:id="rId36"/>
      <p:italic r:id="rId37"/>
      <p:boldItalic r:id="rId38"/>
    </p:embeddedFont>
    <p:embeddedFont>
      <p:font typeface="Barlow Semi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E85EC5-C9F5-45DA-9EE9-C52281D97B01}">
  <a:tblStyle styleId="{08E85EC5-C9F5-45DA-9EE9-C52281D97B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.fntdata"/><Relationship Id="rId20" Type="http://schemas.openxmlformats.org/officeDocument/2006/relationships/slide" Target="slides/slide15.xml"/><Relationship Id="rId42" Type="http://schemas.openxmlformats.org/officeDocument/2006/relationships/font" Target="fonts/BarlowSemiCondensed-boldItalic.fntdata"/><Relationship Id="rId41" Type="http://schemas.openxmlformats.org/officeDocument/2006/relationships/font" Target="fonts/BarlowSemiCondensed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Medium-regular.fntdata"/><Relationship Id="rId12" Type="http://schemas.openxmlformats.org/officeDocument/2006/relationships/slide" Target="slides/slide7.xml"/><Relationship Id="rId34" Type="http://schemas.openxmlformats.org/officeDocument/2006/relationships/font" Target="fonts/FjallaOne-regular.fntdata"/><Relationship Id="rId15" Type="http://schemas.openxmlformats.org/officeDocument/2006/relationships/slide" Target="slides/slide10.xml"/><Relationship Id="rId37" Type="http://schemas.openxmlformats.org/officeDocument/2006/relationships/font" Target="fonts/BarlowSemiCondensedMedium-italic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Medium-bold.fntdata"/><Relationship Id="rId17" Type="http://schemas.openxmlformats.org/officeDocument/2006/relationships/slide" Target="slides/slide12.xml"/><Relationship Id="rId39" Type="http://schemas.openxmlformats.org/officeDocument/2006/relationships/font" Target="fonts/BarlowSemiCondensed-regular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d93f0307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d93f0307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d93f03077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d93f03077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d93f03077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1d93f0307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d9475c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d9475c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1d9475cef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1d9475cef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1d9475cef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1d9475cef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d9475cef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d9475cef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d9475cef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d9475cef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d9475cef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1d9475cef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d9475cef3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1d9475cef3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d9475cef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1d9475cef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d9475cef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d9475cef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d9475cef3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1d9475cef3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d9475cef3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d9475cef3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d9475cef3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d9475cef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d9475cef3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1d9475cef3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d93f0307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d93f0307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d93f0307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d93f0307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8.jp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irbnb.co.nz/" TargetMode="External"/><Relationship Id="rId4" Type="http://schemas.openxmlformats.org/officeDocument/2006/relationships/hyperlink" Target="https://docs.google.com/spreadsheets/d/1iWCNJcSutYqpULSQHlNyGInUvHg2BoUGoNRIGa6Szc4/edit#gid=1322284596" TargetMode="External"/><Relationship Id="rId9" Type="http://schemas.openxmlformats.org/officeDocument/2006/relationships/hyperlink" Target="https://coderzcolumn.com/tutorials/data-science/missingno-visualize-missing-data-in-python" TargetMode="External"/><Relationship Id="rId5" Type="http://schemas.openxmlformats.org/officeDocument/2006/relationships/hyperlink" Target="http://insideairbnb.com/new-zealand/" TargetMode="External"/><Relationship Id="rId6" Type="http://schemas.openxmlformats.org/officeDocument/2006/relationships/hyperlink" Target="https://www.aucklandcouncil.govt.nz/" TargetMode="External"/><Relationship Id="rId7" Type="http://schemas.openxmlformats.org/officeDocument/2006/relationships/hyperlink" Target="https://news.airbnb.com/wp-content/uploads/sites/4/2018/05/dae-economic-contribution-Airbnb-new-zealand.pdf" TargetMode="External"/><Relationship Id="rId8" Type="http://schemas.openxmlformats.org/officeDocument/2006/relationships/hyperlink" Target="https://www.dataquest.io/blog/machine-learning-tutorial/" TargetMode="External"/><Relationship Id="rId11" Type="http://schemas.openxmlformats.org/officeDocument/2006/relationships/hyperlink" Target="https://github.com/alisonglazer/metis_project_5_airbnb_pricing" TargetMode="External"/><Relationship Id="rId10" Type="http://schemas.openxmlformats.org/officeDocument/2006/relationships/hyperlink" Target="https://github.com/L-Lewis/Airbnb-neural-network-price-prediction" TargetMode="External"/><Relationship Id="rId13" Type="http://schemas.openxmlformats.org/officeDocument/2006/relationships/hyperlink" Target="https://www.sharpsightlabs.com/blog/pandas-get-dummies/" TargetMode="External"/><Relationship Id="rId12" Type="http://schemas.openxmlformats.org/officeDocument/2006/relationships/hyperlink" Target="https://towardsdatascience.com/xgboost-for-multi-class-classification-799d96bcd36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hyperlink" Target="https://news.airbnb.com/wp-content/uploads/sites/4/2018/05/dae-economic-contribution-Airbnb-new-zealand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insideairbn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type="ctrTitle"/>
          </p:nvPr>
        </p:nvSpPr>
        <p:spPr>
          <a:xfrm>
            <a:off x="3540722" y="577850"/>
            <a:ext cx="5014200" cy="32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Capstone - Predicting Airbnb Prices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687" name="Google Shape;1687;p33"/>
          <p:cNvSpPr txBox="1"/>
          <p:nvPr>
            <p:ph idx="1" type="subTitle"/>
          </p:nvPr>
        </p:nvSpPr>
        <p:spPr>
          <a:xfrm>
            <a:off x="5248656" y="3721608"/>
            <a:ext cx="32643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Marta Huhoja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Institute of Data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January 2023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688" name="Google Shape;16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5" y="1587550"/>
            <a:ext cx="3235920" cy="323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25" y="124425"/>
            <a:ext cx="5315951" cy="37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376" y="124425"/>
            <a:ext cx="3443724" cy="256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000" y="2885425"/>
            <a:ext cx="4082725" cy="210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" name="Google Shape;18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1" y="345700"/>
            <a:ext cx="4755149" cy="3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395" y="2802700"/>
            <a:ext cx="3774829" cy="202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8" name="Google Shape;18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00" y="690563"/>
            <a:ext cx="52292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45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45"/>
          <p:cNvSpPr txBox="1"/>
          <p:nvPr>
            <p:ph type="title"/>
          </p:nvPr>
        </p:nvSpPr>
        <p:spPr>
          <a:xfrm>
            <a:off x="8645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info</a:t>
            </a:r>
            <a:endParaRPr/>
          </a:p>
        </p:txBody>
      </p:sp>
      <p:pic>
        <p:nvPicPr>
          <p:cNvPr id="1815" name="Google Shape;18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425" y="3180272"/>
            <a:ext cx="4928349" cy="179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Google Shape;18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25" y="1169450"/>
            <a:ext cx="5122549" cy="19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4949" y="1172047"/>
            <a:ext cx="3507125" cy="192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6"/>
          <p:cNvSpPr txBox="1"/>
          <p:nvPr>
            <p:ph idx="4294967295" type="title"/>
          </p:nvPr>
        </p:nvSpPr>
        <p:spPr>
          <a:xfrm>
            <a:off x="215000" y="221772"/>
            <a:ext cx="4947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</a:t>
            </a:r>
            <a:r>
              <a:rPr lang="en"/>
              <a:t>info</a:t>
            </a:r>
            <a:endParaRPr/>
          </a:p>
        </p:txBody>
      </p:sp>
      <p:pic>
        <p:nvPicPr>
          <p:cNvPr id="1823" name="Google Shape;18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4263"/>
            <a:ext cx="4567350" cy="17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350" y="1100423"/>
            <a:ext cx="4471900" cy="169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5" y="3051625"/>
            <a:ext cx="4471903" cy="16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950" y="3170675"/>
            <a:ext cx="4253075" cy="16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4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Amenities</a:t>
            </a:r>
            <a:endParaRPr/>
          </a:p>
        </p:txBody>
      </p:sp>
      <p:pic>
        <p:nvPicPr>
          <p:cNvPr id="1832" name="Google Shape;18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00" y="1288475"/>
            <a:ext cx="3820425" cy="28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575" y="1343926"/>
            <a:ext cx="4266901" cy="29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8"/>
          <p:cNvSpPr txBox="1"/>
          <p:nvPr>
            <p:ph type="title"/>
          </p:nvPr>
        </p:nvSpPr>
        <p:spPr>
          <a:xfrm>
            <a:off x="885637" y="2541937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engineering </a:t>
            </a:r>
            <a:endParaRPr sz="3600"/>
          </a:p>
        </p:txBody>
      </p:sp>
      <p:sp>
        <p:nvSpPr>
          <p:cNvPr id="1839" name="Google Shape;1839;p48"/>
          <p:cNvSpPr txBox="1"/>
          <p:nvPr>
            <p:ph idx="1" type="body"/>
          </p:nvPr>
        </p:nvSpPr>
        <p:spPr>
          <a:xfrm>
            <a:off x="5035325" y="981000"/>
            <a:ext cx="30960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Price category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 most frequent  amenities split into categories - kitchen, personal, safety, household, </a:t>
            </a:r>
            <a:r>
              <a:rPr lang="en"/>
              <a:t>bedroom</a:t>
            </a:r>
            <a:r>
              <a:rPr lang="en"/>
              <a:t>, electronics, extra spaces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 response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Room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Region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Dropped columns with correlation &lt; 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0" name="Google Shape;18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525" y="710825"/>
            <a:ext cx="1831100" cy="1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9"/>
          <p:cNvSpPr txBox="1"/>
          <p:nvPr>
            <p:ph type="title"/>
          </p:nvPr>
        </p:nvSpPr>
        <p:spPr>
          <a:xfrm>
            <a:off x="2692225" y="2231125"/>
            <a:ext cx="3760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Modelling</a:t>
            </a:r>
            <a:endParaRPr sz="4700"/>
          </a:p>
        </p:txBody>
      </p:sp>
      <p:sp>
        <p:nvSpPr>
          <p:cNvPr id="1846" name="Google Shape;1846;p49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7" name="Google Shape;1847;p49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machine learning models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5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853" name="Google Shape;1853;p50"/>
          <p:cNvSpPr txBox="1"/>
          <p:nvPr>
            <p:ph idx="1" type="body"/>
          </p:nvPr>
        </p:nvSpPr>
        <p:spPr>
          <a:xfrm>
            <a:off x="556375" y="1842925"/>
            <a:ext cx="3204300" cy="29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- 0 - very low (&lt; 80)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- 1 - low (80 &lt;= value &lt; 150)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- 2 - average (150 &lt;= value &lt; 320)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- 3 - high (320 &lt;= value &lt; 600)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- 4 - very high (&gt;= 600)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shape: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4544 rows, 49 columns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4" name="Google Shape;18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775" y="1696260"/>
            <a:ext cx="4928350" cy="186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51"/>
          <p:cNvSpPr txBox="1"/>
          <p:nvPr>
            <p:ph type="title"/>
          </p:nvPr>
        </p:nvSpPr>
        <p:spPr>
          <a:xfrm>
            <a:off x="2294150" y="338325"/>
            <a:ext cx="4284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used/evaluation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0" name="Google Shape;1860;p51"/>
          <p:cNvGraphicFramePr/>
          <p:nvPr/>
        </p:nvGraphicFramePr>
        <p:xfrm>
          <a:off x="594325" y="1335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{08E85EC5-C9F5-45DA-9EE9-C52281D97B01}</a:tableStyleId>
              </a:tblPr>
              <a:tblGrid>
                <a:gridCol w="1927725"/>
                <a:gridCol w="1927725"/>
              </a:tblGrid>
              <a:tr h="36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Model:</a:t>
                      </a:r>
                      <a:endParaRPr>
                        <a:solidFill>
                          <a:schemeClr val="accent5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Accuracy:</a:t>
                      </a:r>
                      <a:endParaRPr>
                        <a:solidFill>
                          <a:schemeClr val="accent5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Decision Tree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49.83%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K Nearest Neighbours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53.14%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/>
                </a:tc>
              </a:tr>
              <a:tr h="36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Support Vector Machine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59.63%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/>
                </a:tc>
              </a:tr>
              <a:tr h="36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Logistic Regression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60.62%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/>
                </a:tc>
              </a:tr>
              <a:tr h="27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Random Forest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63.70%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/>
                </a:tc>
              </a:tr>
              <a:tr h="27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XGBoost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64.49%</a:t>
                      </a:r>
                      <a:endParaRPr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861" name="Google Shape;18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375" y="1320751"/>
            <a:ext cx="3673050" cy="28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/>
          <p:nvPr>
            <p:ph type="title"/>
          </p:nvPr>
        </p:nvSpPr>
        <p:spPr>
          <a:xfrm>
            <a:off x="2528238" y="11105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endParaRPr/>
          </a:p>
        </p:txBody>
      </p:sp>
      <p:sp>
        <p:nvSpPr>
          <p:cNvPr id="1694" name="Google Shape;1694;p34"/>
          <p:cNvSpPr txBox="1"/>
          <p:nvPr>
            <p:ph idx="1" type="body"/>
          </p:nvPr>
        </p:nvSpPr>
        <p:spPr>
          <a:xfrm>
            <a:off x="719250" y="2157800"/>
            <a:ext cx="7705500" cy="21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</a:rPr>
              <a:t>Bachelo</a:t>
            </a: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</a:rPr>
              <a:t>r </a:t>
            </a: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</a:rPr>
              <a:t>of Educational Rehabilitation at the Faculty of Education and Rehabilitation Sciences, University of Zagreb</a:t>
            </a:r>
            <a:endParaRPr sz="14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</a:rPr>
              <a:t>Master of Educational Rehabilitation </a:t>
            </a: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</a:rPr>
              <a:t>at the Faculty of Education and Rehabilitation Sciences, University of Zagreb (</a:t>
            </a:r>
            <a:r>
              <a:rPr lang="en" sz="1400">
                <a:solidFill>
                  <a:srgbClr val="333333"/>
                </a:solidFill>
              </a:rPr>
              <a:t>Department of Inclusive Education and Rehabilitation)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</a:rPr>
              <a:t>experience in education, disability and the hospitality sector </a:t>
            </a:r>
            <a:endParaRPr sz="14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Aspiring Data Scientist</a:t>
            </a:r>
            <a:endParaRPr sz="1400"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  <p:pic>
        <p:nvPicPr>
          <p:cNvPr id="1695" name="Google Shape;16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00" y="136200"/>
            <a:ext cx="2137200" cy="21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5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867" name="Google Shape;18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25" y="969275"/>
            <a:ext cx="6589149" cy="374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53"/>
          <p:cNvSpPr txBox="1"/>
          <p:nvPr>
            <p:ph type="title"/>
          </p:nvPr>
        </p:nvSpPr>
        <p:spPr>
          <a:xfrm>
            <a:off x="2692225" y="2231125"/>
            <a:ext cx="3760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Conclusion</a:t>
            </a:r>
            <a:endParaRPr sz="4700"/>
          </a:p>
        </p:txBody>
      </p:sp>
      <p:sp>
        <p:nvSpPr>
          <p:cNvPr id="1873" name="Google Shape;1873;p5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74" name="Google Shape;1874;p5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next steps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54"/>
          <p:cNvSpPr txBox="1"/>
          <p:nvPr>
            <p:ph idx="1" type="subTitle"/>
          </p:nvPr>
        </p:nvSpPr>
        <p:spPr>
          <a:xfrm>
            <a:off x="1091878" y="1168211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endParaRPr/>
          </a:p>
        </p:txBody>
      </p:sp>
      <p:sp>
        <p:nvSpPr>
          <p:cNvPr id="1880" name="Google Shape;1880;p54"/>
          <p:cNvSpPr txBox="1"/>
          <p:nvPr>
            <p:ph idx="2" type="subTitle"/>
          </p:nvPr>
        </p:nvSpPr>
        <p:spPr>
          <a:xfrm>
            <a:off x="1091875" y="1561400"/>
            <a:ext cx="2511600" cy="1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40566D"/>
                </a:solidFill>
              </a:rPr>
              <a:t>Waitemata and Gulf Ward</a:t>
            </a:r>
            <a:r>
              <a:rPr lang="en">
                <a:solidFill>
                  <a:srgbClr val="40566D"/>
                </a:solidFill>
              </a:rPr>
              <a:t> </a:t>
            </a:r>
            <a:r>
              <a:rPr lang="en"/>
              <a:t>and Rodney Ward seem to have the highest median prices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Central Auckland, beaches, farms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4"/>
          <p:cNvSpPr txBox="1"/>
          <p:nvPr>
            <p:ph idx="3" type="subTitle"/>
          </p:nvPr>
        </p:nvSpPr>
        <p:spPr>
          <a:xfrm>
            <a:off x="1090687" y="2970011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</a:t>
            </a:r>
            <a:endParaRPr/>
          </a:p>
        </p:txBody>
      </p:sp>
      <p:sp>
        <p:nvSpPr>
          <p:cNvPr id="1882" name="Google Shape;1882;p54"/>
          <p:cNvSpPr txBox="1"/>
          <p:nvPr>
            <p:ph idx="4" type="subTitle"/>
          </p:nvPr>
        </p:nvSpPr>
        <p:spPr>
          <a:xfrm>
            <a:off x="1090672" y="3363200"/>
            <a:ext cx="2511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roperties that are rented out as a whole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Price is higher if property </a:t>
            </a:r>
            <a:r>
              <a:rPr lang="en"/>
              <a:t>accommodate</a:t>
            </a:r>
            <a:r>
              <a:rPr lang="en"/>
              <a:t> more </a:t>
            </a:r>
            <a:r>
              <a:rPr lang="en"/>
              <a:t>people</a:t>
            </a:r>
            <a:r>
              <a:rPr lang="en"/>
              <a:t> </a:t>
            </a:r>
            <a:endParaRPr/>
          </a:p>
        </p:txBody>
      </p:sp>
      <p:sp>
        <p:nvSpPr>
          <p:cNvPr id="1883" name="Google Shape;1883;p54"/>
          <p:cNvSpPr txBox="1"/>
          <p:nvPr>
            <p:ph idx="5" type="subTitle"/>
          </p:nvPr>
        </p:nvSpPr>
        <p:spPr>
          <a:xfrm>
            <a:off x="4868221" y="11682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Future steps</a:t>
            </a:r>
            <a:endParaRPr/>
          </a:p>
        </p:txBody>
      </p:sp>
      <p:sp>
        <p:nvSpPr>
          <p:cNvPr id="1884" name="Google Shape;1884;p54"/>
          <p:cNvSpPr txBox="1"/>
          <p:nvPr>
            <p:ph idx="6" type="subTitle"/>
          </p:nvPr>
        </p:nvSpPr>
        <p:spPr>
          <a:xfrm>
            <a:off x="4868225" y="1561400"/>
            <a:ext cx="33552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XGBoost model has accuracy of 64.49%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can be deployed and application created that will help hosts determine the price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data (description)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Booking </a:t>
            </a:r>
            <a:r>
              <a:rPr lang="en"/>
              <a:t>percentage</a:t>
            </a:r>
            <a:r>
              <a:rPr lang="en"/>
              <a:t> (availability)</a:t>
            </a:r>
            <a:endParaRPr/>
          </a:p>
        </p:txBody>
      </p:sp>
      <p:pic>
        <p:nvPicPr>
          <p:cNvPr id="1885" name="Google Shape;18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025" y="2862000"/>
            <a:ext cx="2076700" cy="2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5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/>
          </a:p>
        </p:txBody>
      </p:sp>
      <p:sp>
        <p:nvSpPr>
          <p:cNvPr id="1891" name="Google Shape;1891;p5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Do you have any questions?</a:t>
            </a:r>
            <a:endParaRPr/>
          </a:p>
        </p:txBody>
      </p:sp>
      <p:pic>
        <p:nvPicPr>
          <p:cNvPr id="1892" name="Google Shape;18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12" y="2336050"/>
            <a:ext cx="1183725" cy="11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5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98" name="Google Shape;1898;p56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https://www.airbnb.co.nz/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https://docs.google.com/spreadsheets/d/1iWCNJcSutYqpULSQHlNyGInUvHg2BoUGoNRIGa6Szc4/edit#gid=1322284596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http://insideairbnb.com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https://www.aucklandcouncil.govt.nz/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https://news.airbnb.com/wp-content/uploads/sites/4/2018/05/dae-economic-contribution-Airbnb-new-zealand.pdf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https://www.dataquest.io/blog/machine-learning-tutorial/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https://coderzcolumn.com/tutorials/data-science/missingno-visualize-missing-data-in-python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https://github.com/L-Lewis/Airbnb-neural-network-price-prediction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https://github.com/alisonglazer/metis_project_5_airbnb_pricing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https://towardsdatascience.com/xgboost-for-multi-class-classification-799d96bcd368</a:t>
            </a:r>
            <a:endParaRPr>
              <a:solidFill>
                <a:srgbClr val="49494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200"/>
              <a:buFont typeface="Barlow Semi Condensed"/>
              <a:buChar char="●"/>
            </a:pPr>
            <a:r>
              <a:rPr lang="en" u="sng">
                <a:solidFill>
                  <a:srgbClr val="494949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https://www.sharpsightlabs.com/blog/pandas-get-dummies/</a:t>
            </a:r>
            <a:endParaRPr>
              <a:solidFill>
                <a:srgbClr val="49494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701" name="Google Shape;1701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702" name="Google Shape;1702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4" name="Google Shape;1704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705" name="Google Shape;170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708" name="Google Shape;1708;p35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709" name="Google Shape;1709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710" name="Google Shape;1710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2" name="Google Shape;1712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713" name="Google Shape;171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716" name="Google Shape;1716;p35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717" name="Google Shape;1717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718" name="Google Shape;1718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0" name="Google Shape;1720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721" name="Google Shape;172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724" name="Google Shape;1724;p3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725" name="Google Shape;1725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726" name="Google Shape;1726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8" name="Google Shape;1728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729" name="Google Shape;172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732" name="Google Shape;1732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733" name="Google Shape;1733;p3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34" name="Google Shape;1734;p3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35" name="Google Shape;1735;p3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</a:t>
            </a:r>
            <a:endParaRPr/>
          </a:p>
        </p:txBody>
      </p:sp>
      <p:sp>
        <p:nvSpPr>
          <p:cNvPr id="1736" name="Google Shape;1736;p3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EDA, Feature Engineering</a:t>
            </a:r>
            <a:endParaRPr/>
          </a:p>
        </p:txBody>
      </p:sp>
      <p:sp>
        <p:nvSpPr>
          <p:cNvPr id="1737" name="Google Shape;1737;p3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738" name="Google Shape;1738;p3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Building machine learning models </a:t>
            </a:r>
            <a:endParaRPr/>
          </a:p>
        </p:txBody>
      </p:sp>
      <p:sp>
        <p:nvSpPr>
          <p:cNvPr id="1739" name="Google Shape;1739;p3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0" name="Google Shape;1740;p3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 and next steps</a:t>
            </a:r>
            <a:endParaRPr/>
          </a:p>
        </p:txBody>
      </p:sp>
      <p:sp>
        <p:nvSpPr>
          <p:cNvPr id="1741" name="Google Shape;1741;p3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2" name="Google Shape;1742;p3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3" name="Google Shape;1743;p3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4" name="Google Shape;1744;p3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745" name="Google Shape;17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325" y="1496575"/>
            <a:ext cx="3198375" cy="3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3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Introduction</a:t>
            </a:r>
            <a:endParaRPr sz="4700"/>
          </a:p>
        </p:txBody>
      </p:sp>
      <p:sp>
        <p:nvSpPr>
          <p:cNvPr id="1751" name="Google Shape;1751;p3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52" name="Google Shape;1752;p3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7"/>
          <p:cNvSpPr txBox="1"/>
          <p:nvPr>
            <p:ph type="title"/>
          </p:nvPr>
        </p:nvSpPr>
        <p:spPr>
          <a:xfrm>
            <a:off x="1371003" y="6028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Airbnb</a:t>
            </a:r>
            <a:endParaRPr/>
          </a:p>
        </p:txBody>
      </p:sp>
      <p:sp>
        <p:nvSpPr>
          <p:cNvPr id="1758" name="Google Shape;1758;p37"/>
          <p:cNvSpPr txBox="1"/>
          <p:nvPr>
            <p:ph idx="1" type="subTitle"/>
          </p:nvPr>
        </p:nvSpPr>
        <p:spPr>
          <a:xfrm>
            <a:off x="1171949" y="1663275"/>
            <a:ext cx="28821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Airbnb began in 2008 when two designers hosted three travellers looking for a place to stay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free to use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provides </a:t>
            </a:r>
            <a:r>
              <a:rPr lang="en">
                <a:solidFill>
                  <a:srgbClr val="222222"/>
                </a:solidFill>
              </a:rPr>
              <a:t>unique stays, experiences and adventures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contributes to the local economy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1759" name="Google Shape;17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825" y="477200"/>
            <a:ext cx="3175150" cy="4488723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7"/>
          <p:cNvSpPr txBox="1"/>
          <p:nvPr/>
        </p:nvSpPr>
        <p:spPr>
          <a:xfrm>
            <a:off x="2470950" y="46581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Deloitte Access Economics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8"/>
          <p:cNvSpPr txBox="1"/>
          <p:nvPr>
            <p:ph idx="4294967295" type="title"/>
          </p:nvPr>
        </p:nvSpPr>
        <p:spPr>
          <a:xfrm>
            <a:off x="2208150" y="5108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process</a:t>
            </a:r>
            <a:endParaRPr/>
          </a:p>
        </p:txBody>
      </p:sp>
      <p:grpSp>
        <p:nvGrpSpPr>
          <p:cNvPr id="1766" name="Google Shape;1766;p38"/>
          <p:cNvGrpSpPr/>
          <p:nvPr/>
        </p:nvGrpSpPr>
        <p:grpSpPr>
          <a:xfrm>
            <a:off x="102988" y="2237138"/>
            <a:ext cx="8938025" cy="669214"/>
            <a:chOff x="102988" y="2237138"/>
            <a:chExt cx="8938025" cy="669214"/>
          </a:xfrm>
        </p:grpSpPr>
        <p:sp>
          <p:nvSpPr>
            <p:cNvPr id="1767" name="Google Shape;1767;p38"/>
            <p:cNvSpPr/>
            <p:nvPr/>
          </p:nvSpPr>
          <p:spPr>
            <a:xfrm>
              <a:off x="102988" y="2237352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Specifying Problem</a:t>
              </a:r>
              <a:endParaRPr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1941313" y="2237138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Obtaining Data</a:t>
              </a:r>
              <a:endParaRPr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3619737" y="2237138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Exploring Data</a:t>
              </a:r>
              <a:endParaRPr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6977012" y="2237138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Interpretation</a:t>
              </a:r>
              <a:endParaRPr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298338" y="2237138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Building Model</a:t>
              </a:r>
              <a:endParaRPr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39"/>
          <p:cNvSpPr txBox="1"/>
          <p:nvPr>
            <p:ph type="title"/>
          </p:nvPr>
        </p:nvSpPr>
        <p:spPr>
          <a:xfrm>
            <a:off x="1371003" y="6028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39"/>
          <p:cNvSpPr txBox="1"/>
          <p:nvPr>
            <p:ph idx="1" type="subTitle"/>
          </p:nvPr>
        </p:nvSpPr>
        <p:spPr>
          <a:xfrm>
            <a:off x="1370999" y="1367531"/>
            <a:ext cx="63915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Business value for hosts?</a:t>
            </a:r>
            <a:endParaRPr b="1"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Which areas are more likely to have good prices?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How to establish competitive prices?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How can it be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answered with data?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rgbClr val="0E101A"/>
                </a:solidFill>
              </a:rPr>
              <a:t> How does the price differ across Auckland?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rgbClr val="0E101A"/>
                </a:solidFill>
              </a:rPr>
              <a:t> What kind of property is most popular?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rgbClr val="0E101A"/>
                </a:solidFill>
              </a:rPr>
              <a:t> Can we predict/recommend in which price range should hosts put their property?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40"/>
          <p:cNvSpPr txBox="1"/>
          <p:nvPr>
            <p:ph type="title"/>
          </p:nvPr>
        </p:nvSpPr>
        <p:spPr>
          <a:xfrm>
            <a:off x="2692225" y="2231125"/>
            <a:ext cx="3760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Exploring Data</a:t>
            </a:r>
            <a:endParaRPr sz="4700"/>
          </a:p>
        </p:txBody>
      </p:sp>
      <p:sp>
        <p:nvSpPr>
          <p:cNvPr id="1783" name="Google Shape;1783;p40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84" name="Google Shape;1784;p40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EDA, Feature Engineering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1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1790" name="Google Shape;1790;p41"/>
          <p:cNvSpPr txBox="1"/>
          <p:nvPr>
            <p:ph idx="1" type="subTitle"/>
          </p:nvPr>
        </p:nvSpPr>
        <p:spPr>
          <a:xfrm>
            <a:off x="1370999" y="1367531"/>
            <a:ext cx="63915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is downloaded from </a:t>
            </a:r>
            <a:r>
              <a:rPr lang="en" sz="1400" u="sng"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http://insideairbnb.com/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-</a:t>
            </a:r>
            <a:r>
              <a:rPr lang="en" sz="1400">
                <a:solidFill>
                  <a:srgbClr val="22222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4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mission-driven project that provides data and advocacy about Airbnb's impact on residential communities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of all New Zealand listings as of 08/11/2022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39935 rows × 80 columns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Focus on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Auckland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listings that currently have at least one review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Price higher than $20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At least one day available over the next 365 days and one review in the last month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4544 rows × 56 columns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Host, reviews, property, location, additional information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