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60" r:id="rId9"/>
    <p:sldId id="274" r:id="rId10"/>
    <p:sldId id="275" r:id="rId11"/>
    <p:sldId id="261" r:id="rId12"/>
    <p:sldId id="277" r:id="rId13"/>
    <p:sldId id="272" r:id="rId14"/>
    <p:sldId id="276" r:id="rId15"/>
    <p:sldId id="278" r:id="rId16"/>
    <p:sldId id="279" r:id="rId17"/>
    <p:sldId id="281" r:id="rId18"/>
    <p:sldId id="262" r:id="rId19"/>
    <p:sldId id="283" r:id="rId20"/>
    <p:sldId id="284" r:id="rId21"/>
    <p:sldId id="282" r:id="rId22"/>
    <p:sldId id="285" r:id="rId23"/>
    <p:sldId id="286" r:id="rId24"/>
    <p:sldId id="259" r:id="rId25"/>
    <p:sldId id="289" r:id="rId26"/>
    <p:sldId id="287" r:id="rId27"/>
    <p:sldId id="288" r:id="rId28"/>
    <p:sldId id="291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919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65FB3-5A0A-4FE2-9C62-A3553A238D3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0F48-FC6B-4BCD-92C5-C37BA36F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scenes become more and more dense, we can spare less toward rendering 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scenes become more and more dense, we can spare less toward rendering 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scenes become more and more dense, we can spare less toward rendering 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compute this adaptive triangulation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Leaf nodes represent actual geometry (true for adaptive or uniform subdivision</a:t>
            </a:r>
          </a:p>
          <a:p>
            <a:r>
              <a:rPr lang="en-US" dirty="0"/>
              <a:t>What’ useful about this is that the problem of dispatching a thread for each triangle can be reformulated into… what are the leaf noes a of a binary tree</a:t>
            </a:r>
          </a:p>
          <a:p>
            <a:endParaRPr lang="en-US" dirty="0"/>
          </a:p>
          <a:p>
            <a:r>
              <a:rPr lang="en-US" dirty="0"/>
              <a:t>In order to </a:t>
            </a:r>
            <a:r>
              <a:rPr lang="en-US" dirty="0" err="1"/>
              <a:t>dothis</a:t>
            </a:r>
            <a:r>
              <a:rPr lang="en-US" dirty="0"/>
              <a:t> in parallel the CBT was introduced.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0F48-FC6B-4BCD-92C5-C37BA36F31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8544-1C54-4420-BE4C-13602DD5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3DD4-1CE7-41D2-ABBB-13F032BD3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9B82-120A-413B-B13C-29675AE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3C50-E79D-4CB5-9B94-8AE7F333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2636-B0A2-4575-9AD2-2DC1F2A9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0A8C-CEB5-4CA7-A7F0-3F99FBCA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7A668-D426-46B2-B8E2-43D644C9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561F-2E6C-41A2-B007-55048AB6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4D1F-3F2A-46AD-A5B3-40FE217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78DD-3352-472D-86B7-0F8FC287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F540C-D4F5-445B-997B-96B09B5A2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28757-4F57-4E8A-91AF-DA39D81C4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3D9C-91F3-4ADC-BDE3-AF8817D2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7B2A-5C64-4824-B8CC-10B1DCC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E36AD-CA77-43A7-9020-C2E53CF6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E27F-FBFB-4B12-A68A-055A686A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FC7A-FC80-4A99-8C64-7244EFC6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90B1-89E4-4811-B95A-7E9F2C1F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67E0-A69C-47CF-B28F-9BAE16DC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64C-C738-4E4F-BEF6-0F4002F9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0B09-EB83-437F-861F-658919FE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C70E-A22A-4E40-8824-DF1DC4F5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C506-72F5-46A9-81E0-8B08C22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5845-0E5D-4E9E-9F6B-1D6B91CF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CCF5-FBCA-49C2-BAF7-D1ADD8EE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9269-CB7A-4997-B970-6C1F5739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C298-9B50-44FB-93CE-E611E0536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21BF-EA72-4202-8776-68F576EE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0636-4CDA-4EF3-9533-7EE714B0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48F3-5330-4019-ADAF-19050CEE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9534-B04E-43E6-9D9B-4979E20D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F846-EFFE-4B9F-8FC7-83497DAC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A2A8-3436-49CB-9B2F-9AB540D6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8BA6E-6106-4293-B1D2-E943AA8A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5985F-2883-40A0-AB83-A7053BE9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C54E4-33A7-4F08-9A8C-3C387EE56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5EEF4-916C-4B50-9639-97C9EA68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BF374-6E52-459F-AE8B-30EFD370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5983-7001-47FA-9FDE-59B27D43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63B-3B2B-42B3-9015-74A6EE26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7C5EA-6495-48AF-8979-7ACC0AE5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A1E42-3C14-486E-AE37-9E562C0A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A0BF-8B20-4936-A866-6195E58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83EA3-6251-4F6F-84A7-35B32F33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7BE90-2E6E-4A3F-92E4-7A57694F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4352A-A264-43B7-9B68-18DF2CFE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914-B07E-4DDA-A38B-5BAD403A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0ABA-F376-4F84-90EC-4C5B06E5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D78EA-E7F9-4D62-B812-AD417C03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4B11-A614-40D9-8B01-E42B9287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3D49-3F62-4AF8-9CC1-C66D5CE6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E2B3-A78C-47C4-83D9-8EAB5073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D47-96CA-43E0-99E7-59C1B6D2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5725D-CCC9-4798-9816-CC018857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9F510-E4DB-4130-995D-1CB5331F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D746-BE84-4303-8E3F-37A23DD9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2C53-70F9-4D4F-874A-10B4F10A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65F8-CE8F-4513-9A6C-CBAAE98B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14241-5E8C-4B88-91D0-3F2B2573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50A1-7D07-4DFC-AA89-6B4CF4F0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3EA2-040A-42C9-90F4-D9800414A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A7E7-E1EF-4AB3-9BF8-E2F0EBD019B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A1D8-DD8E-499A-A1CC-A0318C1F1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DA80-A576-44E0-ACB2-E23D3ADCD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CF70-41D1-4DB0-9A30-D6A636CA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i-c-a/Terrain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-i-c-a/Tess-Terrain.gi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jsavage.co.uk/blog/geometry-clipmaps.html" TargetMode="External"/><Relationship Id="rId2" Type="http://schemas.openxmlformats.org/officeDocument/2006/relationships/hyperlink" Target="http://casual-effects.blogspot.com/2014/04/fast-terrain-rendering-with-continuou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3531-2AB0-4C7D-9E77-0E8BD4CBA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Terrain Rendering: </a:t>
            </a:r>
            <a:r>
              <a:rPr lang="en-US" sz="3100" dirty="0"/>
              <a:t>Geometry </a:t>
            </a:r>
            <a:r>
              <a:rPr lang="en-US" sz="3100" dirty="0" err="1"/>
              <a:t>Clipmaps</a:t>
            </a:r>
            <a:r>
              <a:rPr lang="en-US" sz="3100" dirty="0"/>
              <a:t> and Concurrent Binary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AE02C-B8D7-46C7-8BD4-70BCE7042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Brighton Mica</a:t>
            </a:r>
          </a:p>
        </p:txBody>
      </p:sp>
    </p:spTree>
    <p:extLst>
      <p:ext uri="{BB962C8B-B14F-4D97-AF65-F5344CB8AC3E}">
        <p14:creationId xmlns:p14="http://schemas.microsoft.com/office/powerpoint/2010/main" val="404993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4BC-CAB7-46C8-8E10-98A766C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CFE-B4A1-4445-BFD3-E1CDA066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i="1" dirty="0" err="1"/>
              <a:t>mxm</a:t>
            </a:r>
            <a:r>
              <a:rPr lang="en-US" dirty="0"/>
              <a:t> tile mesh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Atrifacts</a:t>
            </a:r>
            <a:endParaRPr lang="en-US" dirty="0"/>
          </a:p>
          <a:p>
            <a:r>
              <a:rPr lang="en-US" dirty="0"/>
              <a:t>Popping</a:t>
            </a:r>
          </a:p>
          <a:p>
            <a:r>
              <a:rPr lang="en-US" dirty="0"/>
              <a:t>Cracks</a:t>
            </a:r>
          </a:p>
          <a:p>
            <a:r>
              <a:rPr lang="en-US" dirty="0"/>
              <a:t>Vertex Swimming</a:t>
            </a:r>
          </a:p>
        </p:txBody>
      </p:sp>
      <p:pic>
        <p:nvPicPr>
          <p:cNvPr id="4" name="geometry-clipmaps-waves">
            <a:hlinkClick r:id="" action="ppaction://media"/>
            <a:extLst>
              <a:ext uri="{FF2B5EF4-FFF2-40B4-BE49-F238E27FC236}">
                <a16:creationId xmlns:a16="http://schemas.microsoft.com/office/drawing/2014/main" id="{D4FB7A83-BA43-4E32-87FD-0353C1E216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49987" y="2276474"/>
            <a:ext cx="6799038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FE68-570A-418E-B6BC-270A92AC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BB35C-3BE4-488F-B04E-95736F52C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:r>
                  <a:rPr lang="en-US" dirty="0"/>
                  <a:t>Blend between </a:t>
                </a:r>
                <a:r>
                  <a:rPr lang="en-US" dirty="0" err="1"/>
                  <a:t>clipmap</a:t>
                </a:r>
                <a:r>
                  <a:rPr lang="en-US" dirty="0"/>
                  <a:t> level boundaries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- heightmap sample at current level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- heightmap sample at next (coarser) level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– depth </a:t>
                </a: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within morph region [0,1]</a:t>
                </a: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BB35C-3BE4-488F-B04E-95736F52C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 l="-19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indoor, red, grey&#10;&#10;Description automatically generated">
            <a:extLst>
              <a:ext uri="{FF2B5EF4-FFF2-40B4-BE49-F238E27FC236}">
                <a16:creationId xmlns:a16="http://schemas.microsoft.com/office/drawing/2014/main" id="{8D2E2CCF-E2A7-420C-A9FD-E233FDB8D7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690688"/>
            <a:ext cx="4476750" cy="3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4BC-CAB7-46C8-8E10-98A766C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CFE-B4A1-4445-BFD3-E1CDA066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i="1" dirty="0" err="1"/>
              <a:t>mxm</a:t>
            </a:r>
            <a:r>
              <a:rPr lang="en-US" dirty="0"/>
              <a:t> tile mesh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</a:t>
            </a:r>
          </a:p>
          <a:p>
            <a:r>
              <a:rPr lang="en-US" dirty="0"/>
              <a:t>Popping </a:t>
            </a:r>
          </a:p>
          <a:p>
            <a:r>
              <a:rPr lang="en-US" dirty="0"/>
              <a:t>Cracks </a:t>
            </a:r>
            <a:r>
              <a:rPr lang="en-US" dirty="0">
                <a:solidFill>
                  <a:srgbClr val="FF0000"/>
                </a:solidFill>
              </a:rPr>
              <a:t>???</a:t>
            </a:r>
            <a:endParaRPr lang="en-US" dirty="0"/>
          </a:p>
          <a:p>
            <a:r>
              <a:rPr lang="en-US" dirty="0"/>
              <a:t>Vertex Swimming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5966DFA-53F3-464A-95C6-F2C2042F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0" y="3267075"/>
            <a:ext cx="552449" cy="5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4BC-CAB7-46C8-8E10-98A766C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CFE-B4A1-4445-BFD3-E1CDA066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r>
              <a:rPr lang="en-US" dirty="0"/>
              <a:t>Tile mesh (grey)</a:t>
            </a:r>
          </a:p>
          <a:p>
            <a:r>
              <a:rPr lang="en-US" dirty="0"/>
              <a:t>Trim mesh (blue)</a:t>
            </a:r>
          </a:p>
          <a:p>
            <a:r>
              <a:rPr lang="en-US" dirty="0"/>
              <a:t>Filler mesh (green)</a:t>
            </a:r>
          </a:p>
          <a:p>
            <a:r>
              <a:rPr lang="en-US" dirty="0"/>
              <a:t>Seam mesh (orange)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7D68D-9740-49CE-B379-49C58DD7F8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15" y="1825625"/>
            <a:ext cx="5858510" cy="386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0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485B-977E-4B6B-B3FB-702012A7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Mesh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377135-6D84-4AC6-88B2-7D1E74C24CE6}"/>
              </a:ext>
            </a:extLst>
          </p:cNvPr>
          <p:cNvGrpSpPr/>
          <p:nvPr/>
        </p:nvGrpSpPr>
        <p:grpSpPr>
          <a:xfrm>
            <a:off x="1314331" y="2457451"/>
            <a:ext cx="9563338" cy="2641282"/>
            <a:chOff x="1065212" y="3525519"/>
            <a:chExt cx="7963853" cy="1479234"/>
          </a:xfrm>
        </p:grpSpPr>
        <p:pic>
          <p:nvPicPr>
            <p:cNvPr id="4" name="Picture 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BC398D4-FF4E-41D8-AFB2-D83FACA3C3C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529647"/>
              <a:ext cx="2020888" cy="1470978"/>
            </a:xfrm>
            <a:prstGeom prst="rect">
              <a:avLst/>
            </a:prstGeom>
          </p:spPr>
        </p:pic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F248E5C-A389-4142-9E90-87D8649C451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00" y="3529647"/>
              <a:ext cx="2097723" cy="14751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8B3B7E-EEAD-4B33-90F4-CDA01782F86C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823" y="3525519"/>
              <a:ext cx="1824356" cy="1475106"/>
            </a:xfrm>
            <a:prstGeom prst="rect">
              <a:avLst/>
            </a:prstGeom>
          </p:spPr>
        </p:pic>
        <p:pic>
          <p:nvPicPr>
            <p:cNvPr id="7" name="Picture 6" descr="Qr code&#10;&#10;Description automatically generated">
              <a:extLst>
                <a:ext uri="{FF2B5EF4-FFF2-40B4-BE49-F238E27FC236}">
                  <a16:creationId xmlns:a16="http://schemas.microsoft.com/office/drawing/2014/main" id="{9EC3AA11-C50B-449E-B9BF-5E3B73D4B71B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78" y="3525519"/>
              <a:ext cx="2020887" cy="147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16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2D26-D1E5-4971-8DEE-298A470E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Mesh</a:t>
            </a:r>
          </a:p>
        </p:txBody>
      </p:sp>
      <p:pic>
        <p:nvPicPr>
          <p:cNvPr id="4" name="Picture 3" descr="A screenshot of a map&#10;&#10;Description automatically generated with low confidence">
            <a:extLst>
              <a:ext uri="{FF2B5EF4-FFF2-40B4-BE49-F238E27FC236}">
                <a16:creationId xmlns:a16="http://schemas.microsoft.com/office/drawing/2014/main" id="{E6D85F56-3FB2-400F-8AC6-9A3F372FB3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6" y="1898650"/>
            <a:ext cx="4653914" cy="3749675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3D98A23-A354-4EE5-9AE7-CBB13A3C54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1898651"/>
            <a:ext cx="4653914" cy="3749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E0320-3D54-4299-A8CE-212E1121AA86}"/>
              </a:ext>
            </a:extLst>
          </p:cNvPr>
          <p:cNvSpPr txBox="1"/>
          <p:nvPr/>
        </p:nvSpPr>
        <p:spPr>
          <a:xfrm>
            <a:off x="1759268" y="5856287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Seam Mesh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B25-4012-4125-AAF9-C11DBB1C7724}"/>
              </a:ext>
            </a:extLst>
          </p:cNvPr>
          <p:cNvSpPr txBox="1"/>
          <p:nvPr/>
        </p:nvSpPr>
        <p:spPr>
          <a:xfrm>
            <a:off x="7264718" y="5856287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Seam Mesh</a:t>
            </a:r>
          </a:p>
        </p:txBody>
      </p:sp>
    </p:spTree>
    <p:extLst>
      <p:ext uri="{BB962C8B-B14F-4D97-AF65-F5344CB8AC3E}">
        <p14:creationId xmlns:p14="http://schemas.microsoft.com/office/powerpoint/2010/main" val="293058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C77F-2A69-439C-AC22-3FB0595A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556C-C7DB-43FE-B000-1FC95AF2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Artifacts</a:t>
            </a:r>
          </a:p>
          <a:p>
            <a:r>
              <a:rPr lang="en-US" dirty="0"/>
              <a:t>Popping </a:t>
            </a:r>
          </a:p>
          <a:p>
            <a:r>
              <a:rPr lang="en-US" dirty="0"/>
              <a:t>Cracks </a:t>
            </a:r>
            <a:r>
              <a:rPr lang="en-US" dirty="0">
                <a:solidFill>
                  <a:srgbClr val="FF0000"/>
                </a:solidFill>
              </a:rPr>
              <a:t>???</a:t>
            </a:r>
            <a:endParaRPr lang="en-US" dirty="0"/>
          </a:p>
          <a:p>
            <a:r>
              <a:rPr lang="en-US" dirty="0"/>
              <a:t>Vertex Swimming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967A52D-B05E-4830-9BC4-E98EFC7D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2276475"/>
            <a:ext cx="552449" cy="552449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3EB4BC0-B620-425C-895A-92B76BA8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3286125"/>
            <a:ext cx="552449" cy="5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D208ED1-8CB4-46AC-9E1F-797166D36A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306"/>
            <a:ext cx="4781550" cy="3824287"/>
          </a:xfrm>
          <a:prstGeom prst="rect">
            <a:avLst/>
          </a:prstGeom>
        </p:spPr>
      </p:pic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81B0686C-8ECD-4001-8758-7F2B397D24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47" y="1942307"/>
            <a:ext cx="5373053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8F5-36B2-44CB-AF5D-B4415F62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CBTs and LEB</a:t>
            </a: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DF193B27-B760-4B20-B311-4845E4288A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57" y="2917507"/>
            <a:ext cx="3248343" cy="209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3E875-A89D-4355-9EF8-18D48C17E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3" y="2917507"/>
            <a:ext cx="3798411" cy="2092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0D6E8B-D3E9-4B23-8E4C-DC1F04BC809B}"/>
              </a:ext>
            </a:extLst>
          </p:cNvPr>
          <p:cNvSpPr/>
          <p:nvPr/>
        </p:nvSpPr>
        <p:spPr>
          <a:xfrm>
            <a:off x="3390900" y="4638675"/>
            <a:ext cx="104775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1883-F97F-485B-B96A-B106E17A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 – Link With Binary Trees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D78C62-842F-4189-8746-FC4B30ACA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54" y="1848564"/>
            <a:ext cx="7583091" cy="31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7B8A-6372-467A-8BAE-AA482B4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41BF-6E92-4069-8ABE-1E3855D2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demand for high fidelity, real-time terrain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Global Information Systems (GIS)</a:t>
            </a:r>
          </a:p>
          <a:p>
            <a:pPr lvl="1"/>
            <a:r>
              <a:rPr lang="en-US" dirty="0"/>
              <a:t>Flight Simulators </a:t>
            </a:r>
          </a:p>
        </p:txBody>
      </p:sp>
    </p:spTree>
    <p:extLst>
      <p:ext uri="{BB962C8B-B14F-4D97-AF65-F5344CB8AC3E}">
        <p14:creationId xmlns:p14="http://schemas.microsoft.com/office/powerpoint/2010/main" val="221992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39D-FBB2-47CB-9ED4-2ED0D7C1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CBTs and LEB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3FC952A-10D5-4DAA-B0B6-C581215DA1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54" y="1869996"/>
            <a:ext cx="7583091" cy="31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0BD-741C-4842-94DE-1A100528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CBTs and LEB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193071-5C02-4D53-9508-6FFBDFAC79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54" y="1869996"/>
            <a:ext cx="7583091" cy="31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684C-A62A-4579-BCDA-6EF721A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</a:t>
            </a:r>
            <a:r>
              <a:rPr lang="en-US" dirty="0" err="1"/>
              <a:t>Clipmaps</a:t>
            </a:r>
            <a:r>
              <a:rPr lang="en-US" dirty="0"/>
              <a:t>: 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D00FD-5F00-455B-A5DF-8E4ECB07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10286"/>
              </p:ext>
            </p:extLst>
          </p:nvPr>
        </p:nvGraphicFramePr>
        <p:xfrm>
          <a:off x="2054225" y="1910040"/>
          <a:ext cx="8083550" cy="258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005">
                  <a:extLst>
                    <a:ext uri="{9D8B030D-6E8A-4147-A177-3AD203B41FA5}">
                      <a16:colId xmlns:a16="http://schemas.microsoft.com/office/drawing/2014/main" val="4085389119"/>
                    </a:ext>
                  </a:extLst>
                </a:gridCol>
                <a:gridCol w="2020005">
                  <a:extLst>
                    <a:ext uri="{9D8B030D-6E8A-4147-A177-3AD203B41FA5}">
                      <a16:colId xmlns:a16="http://schemas.microsoft.com/office/drawing/2014/main" val="2490767215"/>
                    </a:ext>
                  </a:extLst>
                </a:gridCol>
                <a:gridCol w="2021770">
                  <a:extLst>
                    <a:ext uri="{9D8B030D-6E8A-4147-A177-3AD203B41FA5}">
                      <a16:colId xmlns:a16="http://schemas.microsoft.com/office/drawing/2014/main" val="2219478710"/>
                    </a:ext>
                  </a:extLst>
                </a:gridCol>
                <a:gridCol w="2021770">
                  <a:extLst>
                    <a:ext uri="{9D8B030D-6E8A-4147-A177-3AD203B41FA5}">
                      <a16:colId xmlns:a16="http://schemas.microsoft.com/office/drawing/2014/main" val="3522657287"/>
                    </a:ext>
                  </a:extLst>
                </a:gridCol>
              </a:tblGrid>
              <a:tr h="44264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Table 1: Geometry </a:t>
                      </a:r>
                      <a:r>
                        <a:rPr lang="en-US" sz="1600" dirty="0" err="1">
                          <a:effectLst/>
                        </a:rPr>
                        <a:t>Clipmaps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7724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GPU(ms)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Triangle Count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473131"/>
                  </a:ext>
                </a:extLst>
              </a:tr>
              <a:tr h="4426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786,432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001081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245,740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435697"/>
                  </a:ext>
                </a:extLst>
              </a:tr>
              <a:tr h="4426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73,728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590161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21,504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3556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6D5412-993F-4FED-B3DA-5E4B0E408300}"/>
              </a:ext>
            </a:extLst>
          </p:cNvPr>
          <p:cNvSpPr txBox="1"/>
          <p:nvPr/>
        </p:nvSpPr>
        <p:spPr>
          <a:xfrm>
            <a:off x="1651000" y="4953000"/>
            <a:ext cx="726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Coarsest </a:t>
            </a:r>
            <a:r>
              <a:rPr lang="en-US" dirty="0" err="1"/>
              <a:t>clipmap</a:t>
            </a:r>
            <a:r>
              <a:rPr lang="en-US" dirty="0"/>
              <a:t> level would stretch far beyond scene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83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B301-50E5-4BC0-8752-0B161185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CBTs with LEB: 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09BFE8-9291-458C-9BE8-D6D73BE3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2398"/>
              </p:ext>
            </p:extLst>
          </p:nvPr>
        </p:nvGraphicFramePr>
        <p:xfrm>
          <a:off x="3697446" y="2636123"/>
          <a:ext cx="4797108" cy="1585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16">
                  <a:extLst>
                    <a:ext uri="{9D8B030D-6E8A-4147-A177-3AD203B41FA5}">
                      <a16:colId xmlns:a16="http://schemas.microsoft.com/office/drawing/2014/main" val="82808149"/>
                    </a:ext>
                  </a:extLst>
                </a:gridCol>
                <a:gridCol w="1598026">
                  <a:extLst>
                    <a:ext uri="{9D8B030D-6E8A-4147-A177-3AD203B41FA5}">
                      <a16:colId xmlns:a16="http://schemas.microsoft.com/office/drawing/2014/main" val="1761528409"/>
                    </a:ext>
                  </a:extLst>
                </a:gridCol>
                <a:gridCol w="1602066">
                  <a:extLst>
                    <a:ext uri="{9D8B030D-6E8A-4147-A177-3AD203B41FA5}">
                      <a16:colId xmlns:a16="http://schemas.microsoft.com/office/drawing/2014/main" val="834864483"/>
                    </a:ext>
                  </a:extLst>
                </a:gridCol>
              </a:tblGrid>
              <a:tr h="54919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Table 2: CBT with LEB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13798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GPU (ms)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Triangle Count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65474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1,484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5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7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B6F-1C10-4483-894E-9FABA56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8C2433-18D3-4DD5-8801-8DF12E96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89856"/>
              </p:ext>
            </p:extLst>
          </p:nvPr>
        </p:nvGraphicFramePr>
        <p:xfrm>
          <a:off x="6096000" y="2138639"/>
          <a:ext cx="4708207" cy="293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536">
                  <a:extLst>
                    <a:ext uri="{9D8B030D-6E8A-4147-A177-3AD203B41FA5}">
                      <a16:colId xmlns:a16="http://schemas.microsoft.com/office/drawing/2014/main" val="995196733"/>
                    </a:ext>
                  </a:extLst>
                </a:gridCol>
                <a:gridCol w="2354671">
                  <a:extLst>
                    <a:ext uri="{9D8B030D-6E8A-4147-A177-3AD203B41FA5}">
                      <a16:colId xmlns:a16="http://schemas.microsoft.com/office/drawing/2014/main" val="2083327258"/>
                    </a:ext>
                  </a:extLst>
                </a:gridCol>
              </a:tblGrid>
              <a:tr h="50378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Triangle Count Test (CBT with LEB)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0463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Triangle Count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GPU (ms)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815258"/>
                  </a:ext>
                </a:extLst>
              </a:tr>
              <a:tr h="50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4,389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338354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16,218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619033"/>
                  </a:ext>
                </a:extLst>
              </a:tr>
              <a:tr h="50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59,119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088806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119,739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8.62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3277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8DE5EA-C5F6-455D-94DE-F12E2A0DA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97628"/>
              </p:ext>
            </p:extLst>
          </p:nvPr>
        </p:nvGraphicFramePr>
        <p:xfrm>
          <a:off x="977900" y="2138639"/>
          <a:ext cx="4419600" cy="3013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85437648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05018926"/>
                    </a:ext>
                  </a:extLst>
                </a:gridCol>
              </a:tblGrid>
              <a:tr h="503716">
                <a:tc gridSpan="2">
                  <a:txBody>
                    <a:bodyPr/>
                    <a:lstStyle/>
                    <a:p>
                      <a:r>
                        <a:rPr lang="en-US" dirty="0"/>
                        <a:t>Triangle Count Test (</a:t>
                      </a:r>
                      <a:r>
                        <a:rPr lang="en-US" dirty="0" err="1"/>
                        <a:t>Clipmap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45400"/>
                  </a:ext>
                </a:extLst>
              </a:tr>
              <a:tr h="47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Triangle Count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GPU(ms)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52779"/>
                  </a:ext>
                </a:extLst>
              </a:tr>
              <a:tr h="503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21,504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1.76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793599"/>
                  </a:ext>
                </a:extLst>
              </a:tr>
              <a:tr h="47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73,728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44404"/>
                  </a:ext>
                </a:extLst>
              </a:tr>
              <a:tr h="503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245,740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97802"/>
                  </a:ext>
                </a:extLst>
              </a:tr>
              <a:tr h="47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786,432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7.75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5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6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DC9-AC55-4855-B3AD-BCF9A647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7788-A2B9-4A25-9FC1-CD0D3694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why do </a:t>
            </a:r>
            <a:r>
              <a:rPr lang="en-US" dirty="0" err="1"/>
              <a:t>climaps</a:t>
            </a:r>
            <a:r>
              <a:rPr lang="en-US" dirty="0"/>
              <a:t> require more time achieve the same level visual acuity of CBT with LEB when it can output more triangles per second?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DC9-AC55-4855-B3AD-BCF9A647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7788-A2B9-4A25-9FC1-CD0D3694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why do </a:t>
            </a:r>
            <a:r>
              <a:rPr lang="en-US" dirty="0" err="1"/>
              <a:t>climaps</a:t>
            </a:r>
            <a:r>
              <a:rPr lang="en-US" dirty="0"/>
              <a:t> require more time achieve the same level visual acuity of CBT with LEB when it can output more triangles per second?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Geometry </a:t>
            </a:r>
            <a:r>
              <a:rPr lang="en-US" dirty="0" err="1"/>
              <a:t>clipmaps</a:t>
            </a:r>
            <a:r>
              <a:rPr lang="en-US" dirty="0"/>
              <a:t> suffer a relatively poor, naive spatial partitioning. </a:t>
            </a:r>
            <a:r>
              <a:rPr lang="en-US" dirty="0" err="1"/>
              <a:t>Clipmaps</a:t>
            </a:r>
            <a:r>
              <a:rPr lang="en-US" dirty="0"/>
              <a:t> levels are rendered at the same resolution.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2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DC9-AC55-4855-B3AD-BCF9A647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7788-A2B9-4A25-9FC1-CD0D3694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why do </a:t>
            </a:r>
            <a:r>
              <a:rPr lang="en-US" dirty="0" err="1"/>
              <a:t>climaps</a:t>
            </a:r>
            <a:r>
              <a:rPr lang="en-US" dirty="0"/>
              <a:t> require more time achieve the same level visual acuity of CBT with LEB when it can output more triangles per second?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Geometry </a:t>
            </a:r>
            <a:r>
              <a:rPr lang="en-US" dirty="0" err="1"/>
              <a:t>clipmaps</a:t>
            </a:r>
            <a:r>
              <a:rPr lang="en-US" dirty="0"/>
              <a:t> suffer a relatively poor, naive spatial partitioning. </a:t>
            </a:r>
            <a:r>
              <a:rPr lang="en-US" dirty="0" err="1"/>
              <a:t>Clipmaps</a:t>
            </a:r>
            <a:r>
              <a:rPr lang="en-US" dirty="0"/>
              <a:t> levels are rendered at the same resolution.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CBT with LEB is more flexible and may only subdivide/render when needed.  </a:t>
            </a:r>
          </a:p>
        </p:txBody>
      </p:sp>
    </p:spTree>
    <p:extLst>
      <p:ext uri="{BB962C8B-B14F-4D97-AF65-F5344CB8AC3E}">
        <p14:creationId xmlns:p14="http://schemas.microsoft.com/office/powerpoint/2010/main" val="56590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4385-21BB-4B50-BEDA-FB3BFA90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0A8D-8949-478D-AA88-29A95A1D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Clipmap</a:t>
            </a:r>
            <a:r>
              <a:rPr lang="en-US" dirty="0"/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https://github.com/m-i-c-a/Terrain.git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Tesselation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Patches: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https://github.com/m-i-c-a/Tess-Terrain.git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6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BF22-9E6D-4267-B139-1B893A68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C7B6-091F-4B58-8AA8-83DF0841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Losasso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Frank, and Hugues Hoppe. 2004. "Geometry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Clipmaps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Terrain Rendering Using Nested Regular Grids." </a:t>
            </a:r>
            <a:r>
              <a: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ACM Transactions on Graphics (Proceedings of SIGGRAPH 2004)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23(3), pp. 769–776.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Arul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Asirvatham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and Hugues Hoppe. 2005. “GPU gems 2 : programming techniques for high-performance graphics and general-purpose</a:t>
            </a:r>
            <a:b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computation”, pp. 27-45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Morgan McGuire. 2014. “Fast Terrain Rendering with Continuous Detail on a Modern GPU”. </a:t>
            </a:r>
            <a:r>
              <a:rPr lang="en-US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Morgan McGuire on Graphics &amp; Games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http://casual-effects.blogspot.com/2014/04/fast-terrain-rendering-with-continuous.html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Marcin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Gollent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2014. “Landscape creation and rendering in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REDengine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3”. [Game Developers Conference]. San Francisco, CA. United States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Mike J. Savage. 2017. “Geometry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clipmaps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simple terrain rendering with level of detail”.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https://mikejsavage.co.uk/blog/geometry-clipmaps.html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DELIOT T., YAO X., DUPUY J., RIJNEN K.: Experimenting with Concurrent Binary Trees: Large Scale Terrain Rendering. In ACM SIGGRAPH 2021 Courses, Advances in Real-Time Rendering in Games (2021), SIGGRAPH ’21. 1 [Gar82] GARGANTINI I.: 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7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7B8A-6372-467A-8BAE-AA482B4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41BF-6E92-4069-8ABE-1E3855D2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demand for high fidelity, real-time terrain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Global Information Systems (GIS)</a:t>
            </a:r>
          </a:p>
          <a:p>
            <a:pPr lvl="1"/>
            <a:r>
              <a:rPr lang="en-US" dirty="0"/>
              <a:t>Flight Simulators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Discrete LOD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1C681BE-4945-4A1D-A766-ED250B2B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9" y="2574947"/>
            <a:ext cx="4876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7B8A-6372-467A-8BAE-AA482B4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41BF-6E92-4069-8ABE-1E3855D2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demand for high fidelity, real-time terrain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Global Information Systems (GIS)</a:t>
            </a:r>
          </a:p>
          <a:p>
            <a:pPr lvl="1"/>
            <a:r>
              <a:rPr lang="en-US" dirty="0"/>
              <a:t>Flight Simulators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Discrete LOD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else is out there?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1C681BE-4945-4A1D-A766-ED250B2B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9" y="2574947"/>
            <a:ext cx="4876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B228-86D2-4DB6-8C92-2CFD6981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5788-156D-4FF7-8FFA-360210E9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Implemented </a:t>
            </a:r>
          </a:p>
          <a:p>
            <a:pPr lvl="1"/>
            <a:r>
              <a:rPr lang="en-US" dirty="0"/>
              <a:t>Tessellation Patches</a:t>
            </a:r>
          </a:p>
          <a:p>
            <a:pPr lvl="1"/>
            <a:r>
              <a:rPr lang="en-US" dirty="0"/>
              <a:t>Geometry </a:t>
            </a:r>
            <a:r>
              <a:rPr lang="en-US" dirty="0" err="1"/>
              <a:t>Clipmaps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</a:t>
            </a:r>
          </a:p>
          <a:p>
            <a:pPr marL="457200" lvl="1" indent="0">
              <a:buNone/>
            </a:pPr>
            <a:r>
              <a:rPr lang="en-US" dirty="0"/>
              <a:t>Geometry </a:t>
            </a:r>
            <a:r>
              <a:rPr lang="en-US" dirty="0" err="1"/>
              <a:t>Clipmaps</a:t>
            </a:r>
            <a:r>
              <a:rPr lang="en-US" dirty="0"/>
              <a:t> vs Concurrent Binary Trees (CBTs) using Longest Edge Bisection (LEB)</a:t>
            </a:r>
          </a:p>
        </p:txBody>
      </p:sp>
    </p:spTree>
    <p:extLst>
      <p:ext uri="{BB962C8B-B14F-4D97-AF65-F5344CB8AC3E}">
        <p14:creationId xmlns:p14="http://schemas.microsoft.com/office/powerpoint/2010/main" val="30909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B6F-1C10-4483-894E-9FABA56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</a:t>
            </a:r>
            <a:r>
              <a:rPr lang="en-US" dirty="0" err="1"/>
              <a:t>Clipmap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8B30-04C1-4D78-844C-4E2066966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407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clipmap</a:t>
                </a:r>
                <a:endParaRPr lang="en-US" dirty="0"/>
              </a:p>
              <a:p>
                <a:pPr lvl="1"/>
                <a:r>
                  <a:rPr lang="en-US" dirty="0"/>
                  <a:t>Pyramid with</a:t>
                </a:r>
                <a:r>
                  <a:rPr lang="en-US" i="1" dirty="0"/>
                  <a:t> L </a:t>
                </a:r>
                <a:r>
                  <a:rPr lang="en-US" dirty="0"/>
                  <a:t>levels</a:t>
                </a:r>
              </a:p>
              <a:p>
                <a:pPr lvl="1"/>
                <a:r>
                  <a:rPr lang="en-US" dirty="0"/>
                  <a:t>Decreased resolution at each level (via scaling tile mesh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𝑐𝑢𝑟𝑟𝑒𝑛𝑡𝐿𝑒𝑣𝑒𝑙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8B30-04C1-4D78-844C-4E2066966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4077" cy="4351338"/>
              </a:xfrm>
              <a:blipFill>
                <a:blip r:embed="rId2"/>
                <a:stretch>
                  <a:fillRect l="-2857" t="-2241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877F65-D488-420D-9282-3165D9D7F8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09" y="2435224"/>
            <a:ext cx="5754253" cy="275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8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B6F-1C10-4483-894E-9FABA56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</a:t>
            </a:r>
            <a:r>
              <a:rPr lang="en-US" dirty="0" err="1"/>
              <a:t>Clipmap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8B30-04C1-4D78-844C-4E2066966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407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clipmap</a:t>
                </a:r>
                <a:endParaRPr lang="en-US" dirty="0"/>
              </a:p>
              <a:p>
                <a:pPr lvl="1"/>
                <a:r>
                  <a:rPr lang="en-US" dirty="0"/>
                  <a:t>Pyramid with</a:t>
                </a:r>
                <a:r>
                  <a:rPr lang="en-US" i="1" dirty="0"/>
                  <a:t> L </a:t>
                </a:r>
                <a:r>
                  <a:rPr lang="en-US" dirty="0"/>
                  <a:t>levels</a:t>
                </a:r>
              </a:p>
              <a:p>
                <a:pPr lvl="1"/>
                <a:r>
                  <a:rPr lang="en-US" dirty="0"/>
                  <a:t>Decreased resolution at each level (via scaling tile mesh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𝑐𝑢𝑟𝑟𝑒𝑛𝑡𝐿𝑒𝑣𝑒𝑙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terrain geometry can be rendered with just a single </a:t>
                </a:r>
                <a:r>
                  <a:rPr lang="en-US" i="1" dirty="0" err="1"/>
                  <a:t>mxm</a:t>
                </a:r>
                <a:r>
                  <a:rPr lang="en-US" dirty="0"/>
                  <a:t> tile in memory!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88B30-04C1-4D78-844C-4E2066966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4077" cy="4351338"/>
              </a:xfrm>
              <a:blipFill>
                <a:blip r:embed="rId3"/>
                <a:stretch>
                  <a:fillRect l="-2857" t="-2241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D079340-BAF7-4070-93B7-148D46995052}"/>
              </a:ext>
            </a:extLst>
          </p:cNvPr>
          <p:cNvGrpSpPr/>
          <p:nvPr/>
        </p:nvGrpSpPr>
        <p:grpSpPr>
          <a:xfrm>
            <a:off x="5800725" y="2435224"/>
            <a:ext cx="5874037" cy="2755611"/>
            <a:chOff x="5800725" y="2435224"/>
            <a:chExt cx="5874037" cy="27556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877F65-D488-420D-9282-3165D9D7F8F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25" y="2435224"/>
              <a:ext cx="5874037" cy="27556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2876BC-F140-4BFF-BD0C-B19DC75F6A86}"/>
                </a:ext>
              </a:extLst>
            </p:cNvPr>
            <p:cNvGrpSpPr/>
            <p:nvPr/>
          </p:nvGrpSpPr>
          <p:grpSpPr>
            <a:xfrm>
              <a:off x="10391775" y="3276599"/>
              <a:ext cx="1233488" cy="1524001"/>
              <a:chOff x="10391775" y="3276599"/>
              <a:chExt cx="1233488" cy="152400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AB3B40-E07A-421A-9115-99C37A6B319E}"/>
                  </a:ext>
                </a:extLst>
              </p:cNvPr>
              <p:cNvCxnSpPr/>
              <p:nvPr/>
            </p:nvCxnSpPr>
            <p:spPr>
              <a:xfrm>
                <a:off x="10708640" y="3276599"/>
                <a:ext cx="0" cy="152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986DCC9-6EF9-49FC-A403-FC354273DFF3}"/>
                  </a:ext>
                </a:extLst>
              </p:cNvPr>
              <p:cNvCxnSpPr/>
              <p:nvPr/>
            </p:nvCxnSpPr>
            <p:spPr>
              <a:xfrm>
                <a:off x="11320462" y="3276600"/>
                <a:ext cx="0" cy="152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1A82C-CD29-49C9-83BB-4EE8050AD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80" y="3657600"/>
                <a:ext cx="0" cy="7691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4830C9B-02F8-44FE-AD32-334FBB9E2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3737" y="3657600"/>
                <a:ext cx="0" cy="7691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10C2E9-EA37-4000-BF81-4A6C5013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7081" y="3850481"/>
                <a:ext cx="0" cy="3786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9505AD-5ECF-4B3A-B2BC-D2711B03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7100" y="3850481"/>
                <a:ext cx="0" cy="3786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E25B7A2-55C7-42EC-930F-5CDB4133F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5181" y="3945731"/>
                <a:ext cx="0" cy="1881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503DF3E-A957-4A23-B1FA-CBFFCC08C3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07804" y="3276600"/>
                <a:ext cx="9287" cy="152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27D98-1C72-4785-8EB9-C1B774DFD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1381" y="3945731"/>
                <a:ext cx="0" cy="1881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C24CD3-CEDA-4B0C-A556-A58C99B1D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1775" y="3657600"/>
                <a:ext cx="12334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A62FA9F-D6ED-4BBB-B18C-B1CF9E566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1775" y="4038599"/>
                <a:ext cx="12334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A0B1FC-74FA-4E0E-8A63-43F40A846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1775" y="4421981"/>
                <a:ext cx="12334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81869E1-D6C4-4A25-BD7E-79D6A3977B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3720" y="3848101"/>
                <a:ext cx="606743" cy="2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AC8FA23-50E0-4DC0-89A5-F9D53DB0ED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3720" y="4224336"/>
                <a:ext cx="606743" cy="2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9120F7-081F-4219-A117-6CF0E5E865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53738" y="4130280"/>
                <a:ext cx="311942" cy="2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B4B533-42D6-44EF-87AB-8C4E489AAA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53738" y="3939778"/>
                <a:ext cx="311942" cy="2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63019B6-B690-4D98-9580-08160E5EB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37082" y="4083844"/>
                <a:ext cx="1500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7CC35A-07F3-4BDC-B8D5-92180EA64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37082" y="4001294"/>
                <a:ext cx="1500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84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4BC-CAB7-46C8-8E10-98A766C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CFE-B4A1-4445-BFD3-E1CDA066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i="1" dirty="0" err="1"/>
              <a:t>mxm</a:t>
            </a:r>
            <a:r>
              <a:rPr lang="en-US" dirty="0"/>
              <a:t> tile mesh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</a:t>
            </a:r>
          </a:p>
          <a:p>
            <a:r>
              <a:rPr lang="en-US" dirty="0"/>
              <a:t>Popping</a:t>
            </a:r>
          </a:p>
        </p:txBody>
      </p:sp>
    </p:spTree>
    <p:extLst>
      <p:ext uri="{BB962C8B-B14F-4D97-AF65-F5344CB8AC3E}">
        <p14:creationId xmlns:p14="http://schemas.microsoft.com/office/powerpoint/2010/main" val="11240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4BC-CAB7-46C8-8E10-98A766C7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Morph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CFE-B4A1-4445-BFD3-E1CDA066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i="1" dirty="0" err="1"/>
              <a:t>mxm</a:t>
            </a:r>
            <a:r>
              <a:rPr lang="en-US" dirty="0"/>
              <a:t> tile mesh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</a:t>
            </a:r>
          </a:p>
          <a:p>
            <a:r>
              <a:rPr lang="en-US" dirty="0"/>
              <a:t>Popping</a:t>
            </a:r>
          </a:p>
          <a:p>
            <a:r>
              <a:rPr lang="en-US" dirty="0"/>
              <a:t>Cracks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T-junctions">
            <a:extLst>
              <a:ext uri="{FF2B5EF4-FFF2-40B4-BE49-F238E27FC236}">
                <a16:creationId xmlns:a16="http://schemas.microsoft.com/office/drawing/2014/main" id="{5D41E969-A984-4332-98BF-3EC10ADC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87" y="2324101"/>
            <a:ext cx="5560464" cy="33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5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906</Words>
  <Application>Microsoft Office PowerPoint</Application>
  <PresentationFormat>Widescreen</PresentationFormat>
  <Paragraphs>187</Paragraphs>
  <Slides>29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Modern Terrain Rendering: Geometry Clipmaps and Concurrent Binary Trees</vt:lpstr>
      <vt:lpstr>Motivation</vt:lpstr>
      <vt:lpstr>Motivation</vt:lpstr>
      <vt:lpstr>Motivation</vt:lpstr>
      <vt:lpstr>Description of Work</vt:lpstr>
      <vt:lpstr>Geometry Clipmap</vt:lpstr>
      <vt:lpstr>Geometry Clipmap</vt:lpstr>
      <vt:lpstr>Morph Iteration</vt:lpstr>
      <vt:lpstr>Morph Iteration</vt:lpstr>
      <vt:lpstr>Morph Iteration</vt:lpstr>
      <vt:lpstr>Morph Iteration</vt:lpstr>
      <vt:lpstr>Morph Iteration</vt:lpstr>
      <vt:lpstr>Mesh Iteration</vt:lpstr>
      <vt:lpstr>Trim Mesh</vt:lpstr>
      <vt:lpstr>Seam Mesh</vt:lpstr>
      <vt:lpstr>Mesh Iteration</vt:lpstr>
      <vt:lpstr>PowerPoint Presentation</vt:lpstr>
      <vt:lpstr>CBTs and LEB</vt:lpstr>
      <vt:lpstr>LEB – Link With Binary Trees</vt:lpstr>
      <vt:lpstr>CBTs and LEB</vt:lpstr>
      <vt:lpstr>CBTs and LEB</vt:lpstr>
      <vt:lpstr>Geometry Clipmaps: Performance Analysis</vt:lpstr>
      <vt:lpstr>CBTs with LEB: Performance Analysis</vt:lpstr>
      <vt:lpstr>Performance Analysis</vt:lpstr>
      <vt:lpstr>Performance Analysis</vt:lpstr>
      <vt:lpstr>Performance Analysis</vt:lpstr>
      <vt:lpstr>Performance Analysis</vt:lpstr>
      <vt:lpstr>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Terrain Rendering: Geometry Clipmaps and Concurrent Binary Trees</dc:title>
  <dc:creator>Brighton Mica</dc:creator>
  <cp:lastModifiedBy>Brighton Mica</cp:lastModifiedBy>
  <cp:revision>16</cp:revision>
  <dcterms:created xsi:type="dcterms:W3CDTF">2022-05-09T12:04:57Z</dcterms:created>
  <dcterms:modified xsi:type="dcterms:W3CDTF">2022-05-09T14:38:54Z</dcterms:modified>
</cp:coreProperties>
</file>