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4" r:id="rId5"/>
    <p:sldId id="265" r:id="rId6"/>
    <p:sldId id="266" r:id="rId7"/>
    <p:sldId id="268" r:id="rId8"/>
    <p:sldId id="259" r:id="rId9"/>
    <p:sldId id="260" r:id="rId10"/>
    <p:sldId id="269" r:id="rId11"/>
    <p:sldId id="261" r:id="rId12"/>
    <p:sldId id="270" r:id="rId13"/>
    <p:sldId id="263" r:id="rId14"/>
    <p:sldId id="271" r:id="rId15"/>
    <p:sldId id="272" r:id="rId16"/>
    <p:sldId id="273" r:id="rId17"/>
    <p:sldId id="274" r:id="rId18"/>
    <p:sldId id="280" r:id="rId19"/>
    <p:sldId id="281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49"/>
    <a:srgbClr val="F3F8F8"/>
    <a:srgbClr val="006840"/>
    <a:srgbClr val="00B06D"/>
    <a:srgbClr val="00A868"/>
    <a:srgbClr val="00B872"/>
    <a:srgbClr val="00C077"/>
    <a:srgbClr val="61FFC3"/>
    <a:srgbClr val="00DB89"/>
    <a:srgbClr val="00A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2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6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11F4-1A56-4347-AB92-6E15FC7FC7C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2A4A-A85E-4C92-BC15-DF482A8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48116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-4841348" y="-3506905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80" y="1074819"/>
            <a:ext cx="4802040" cy="16054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0288" y="3234550"/>
            <a:ext cx="6911422" cy="2142322"/>
          </a:xfrm>
          <a:prstGeom prst="rect">
            <a:avLst/>
          </a:prstGeom>
          <a:solidFill>
            <a:srgbClr val="F3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2788"/>
              </p:ext>
            </p:extLst>
          </p:nvPr>
        </p:nvGraphicFramePr>
        <p:xfrm>
          <a:off x="3120187" y="3513231"/>
          <a:ext cx="6497053" cy="1584960"/>
        </p:xfrm>
        <a:graphic>
          <a:graphicData uri="http://schemas.openxmlformats.org/drawingml/2006/table">
            <a:tbl>
              <a:tblPr/>
              <a:tblGrid>
                <a:gridCol w="4165757">
                  <a:extLst>
                    <a:ext uri="{9D8B030D-6E8A-4147-A177-3AD203B41FA5}">
                      <a16:colId xmlns:a16="http://schemas.microsoft.com/office/drawing/2014/main" val="2057985248"/>
                    </a:ext>
                  </a:extLst>
                </a:gridCol>
                <a:gridCol w="2331296">
                  <a:extLst>
                    <a:ext uri="{9D8B030D-6E8A-4147-A177-3AD203B41FA5}">
                      <a16:colId xmlns:a16="http://schemas.microsoft.com/office/drawing/2014/main" val="649163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Nabila </a:t>
                      </a:r>
                      <a:r>
                        <a:rPr lang="en-US" sz="2000" b="1" i="0" dirty="0" err="1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Rahmadani</a:t>
                      </a:r>
                      <a:r>
                        <a:rPr lang="en-US" sz="2000" b="1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endParaRPr lang="en-US" sz="2800" b="1" dirty="0">
                        <a:solidFill>
                          <a:srgbClr val="00764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(G64160019)</a:t>
                      </a:r>
                      <a:endParaRPr lang="en-US" sz="2800" dirty="0">
                        <a:solidFill>
                          <a:srgbClr val="00764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6633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Muhammad Iqbal </a:t>
                      </a:r>
                      <a:r>
                        <a:rPr lang="en-US" sz="2000" b="1" i="0" dirty="0" err="1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Shiddiq</a:t>
                      </a:r>
                      <a:r>
                        <a:rPr lang="en-US" sz="2000" b="1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endParaRPr lang="en-US" sz="2800" b="1" dirty="0">
                        <a:solidFill>
                          <a:srgbClr val="00764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(G64160049)</a:t>
                      </a:r>
                      <a:endParaRPr lang="en-US" sz="2800" dirty="0">
                        <a:solidFill>
                          <a:srgbClr val="00764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25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Raihan</a:t>
                      </a:r>
                      <a:r>
                        <a:rPr lang="en-US" sz="2000" b="1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 Nizar </a:t>
                      </a:r>
                      <a:endParaRPr lang="en-US" sz="2800" b="1" dirty="0">
                        <a:solidFill>
                          <a:srgbClr val="00764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(G64160072)</a:t>
                      </a:r>
                      <a:endParaRPr lang="en-US" sz="2800" dirty="0">
                        <a:solidFill>
                          <a:srgbClr val="00764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9408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Fia</a:t>
                      </a:r>
                      <a:r>
                        <a:rPr lang="en-US" sz="2000" b="1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2000" b="1" i="0" dirty="0" err="1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Syifa</a:t>
                      </a:r>
                      <a:r>
                        <a:rPr lang="en-US" sz="2000" b="1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2000" b="1" i="0" dirty="0" err="1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Afiyah</a:t>
                      </a:r>
                      <a:r>
                        <a:rPr lang="en-US" sz="2000" b="1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endParaRPr lang="en-US" sz="2800" b="1" dirty="0">
                        <a:solidFill>
                          <a:srgbClr val="00764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7649"/>
                          </a:solidFill>
                          <a:effectLst/>
                          <a:latin typeface="Montserrat" panose="00000500000000000000" pitchFamily="2" charset="0"/>
                        </a:rPr>
                        <a:t>(G64160071)</a:t>
                      </a:r>
                      <a:endParaRPr lang="en-US" sz="2800" dirty="0">
                        <a:solidFill>
                          <a:srgbClr val="00764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77955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76750" y="2965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51115" y="-3993159"/>
            <a:ext cx="6339581" cy="6339581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39528" y="4941638"/>
            <a:ext cx="7965207" cy="7965207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4841348" y="-3506905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051115" y="-3993159"/>
            <a:ext cx="6339581" cy="6339581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39528" y="4941638"/>
            <a:ext cx="7965207" cy="7965207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949117" y="2828835"/>
            <a:ext cx="810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7200" i="1" dirty="0">
                <a:solidFill>
                  <a:srgbClr val="F3F8F8"/>
                </a:solidFill>
                <a:latin typeface="Montserrat ExtraBold" panose="00000900000000000000" pitchFamily="2" charset="0"/>
              </a:rPr>
              <a:t>IMPLEMENTASI</a:t>
            </a:r>
            <a:endParaRPr lang="en-US" sz="7200" i="1" dirty="0">
              <a:solidFill>
                <a:srgbClr val="F3F8F8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674" y="2804772"/>
            <a:ext cx="8365956" cy="1200329"/>
          </a:xfrm>
          <a:prstGeom prst="rect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"/>
          <p:cNvSpPr/>
          <p:nvPr/>
        </p:nvSpPr>
        <p:spPr>
          <a:xfrm>
            <a:off x="10360872" y="-5623560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-6876370" y="22288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5" y="1441199"/>
            <a:ext cx="10599856" cy="36143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21" y="5336495"/>
            <a:ext cx="10599860" cy="1123701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609600" y="404903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IMPLEMENTASI</a:t>
            </a:r>
            <a:r>
              <a:rPr lang="en-US" sz="4800" b="1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 </a:t>
            </a:r>
            <a:r>
              <a:rPr lang="en-US" sz="4800" b="1" i="1" dirty="0" err="1">
                <a:solidFill>
                  <a:srgbClr val="007649"/>
                </a:solidFill>
                <a:latin typeface="Montserrat ExtraBold" panose="00000900000000000000" pitchFamily="2" charset="0"/>
              </a:rPr>
              <a:t>phpmyAdmin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8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"/>
          <p:cNvSpPr/>
          <p:nvPr/>
        </p:nvSpPr>
        <p:spPr>
          <a:xfrm>
            <a:off x="10360872" y="-5623560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-6876370" y="22288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"/>
          <p:cNvSpPr txBox="1"/>
          <p:nvPr/>
        </p:nvSpPr>
        <p:spPr>
          <a:xfrm>
            <a:off x="609600" y="404903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IMPLEMENTASI</a:t>
            </a:r>
            <a:r>
              <a:rPr lang="en-US" sz="4800" b="1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 </a:t>
            </a:r>
            <a:r>
              <a:rPr lang="en-US" sz="4800" b="1" i="1" dirty="0" err="1">
                <a:solidFill>
                  <a:srgbClr val="007649"/>
                </a:solidFill>
                <a:latin typeface="Montserrat ExtraBold" panose="00000900000000000000" pitchFamily="2" charset="0"/>
              </a:rPr>
              <a:t>phpmyAdmin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3" y="2068176"/>
            <a:ext cx="11016914" cy="3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2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10360872" y="-5623560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/>
          <p:nvPr/>
        </p:nvSpPr>
        <p:spPr>
          <a:xfrm>
            <a:off x="-6876370" y="22288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7" y="1531684"/>
            <a:ext cx="10235801" cy="351888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609600" y="477803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IMPLEMENTASI APLIKASI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77" y="1985341"/>
            <a:ext cx="10235798" cy="421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10360872" y="-5623560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/>
          <p:nvPr/>
        </p:nvSpPr>
        <p:spPr>
          <a:xfrm>
            <a:off x="-6876370" y="22288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7" y="1531684"/>
            <a:ext cx="10235801" cy="351888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609600" y="477803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IMPLEMENTASI APLIKASI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77" y="1992982"/>
            <a:ext cx="10235801" cy="25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9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10360872" y="-5623560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/>
          <p:nvPr/>
        </p:nvSpPr>
        <p:spPr>
          <a:xfrm>
            <a:off x="-6876370" y="22288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7" y="1531684"/>
            <a:ext cx="10235801" cy="351888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609600" y="477803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IMPLEMENTASI APLIKASI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77" y="1997174"/>
            <a:ext cx="10235801" cy="44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10360872" y="-5623560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/>
          <p:nvPr/>
        </p:nvSpPr>
        <p:spPr>
          <a:xfrm>
            <a:off x="-6876370" y="22288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7" y="1531684"/>
            <a:ext cx="10235801" cy="351888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609600" y="477803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IMPLEMENTASI APLIKASI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77" y="2006235"/>
            <a:ext cx="10235801" cy="20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"/>
          <p:cNvSpPr txBox="1"/>
          <p:nvPr/>
        </p:nvSpPr>
        <p:spPr>
          <a:xfrm>
            <a:off x="609600" y="333425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HASIL IMPLEMENTASI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1" y="1473536"/>
            <a:ext cx="2756486" cy="493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9" y="1473535"/>
            <a:ext cx="2772674" cy="493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32" y="1473534"/>
            <a:ext cx="2773946" cy="493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9475571" y="1473534"/>
            <a:ext cx="2839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D" sz="2400" dirty="0">
                <a:latin typeface="Montserrat" panose="00000500000000000000" pitchFamily="2" charset="0"/>
              </a:rPr>
              <a:t>Welcome Page</a:t>
            </a:r>
          </a:p>
          <a:p>
            <a:pPr marL="342900" indent="-342900">
              <a:buAutoNum type="arabicPeriod"/>
            </a:pPr>
            <a:r>
              <a:rPr lang="en-ID" sz="2400" dirty="0">
                <a:latin typeface="Montserrat" panose="00000500000000000000" pitchFamily="2" charset="0"/>
              </a:rPr>
              <a:t>Sign In (User)</a:t>
            </a:r>
          </a:p>
          <a:p>
            <a:pPr marL="342900" indent="-342900">
              <a:buAutoNum type="arabicPeriod"/>
            </a:pPr>
            <a:r>
              <a:rPr lang="en-ID" sz="2400" dirty="0">
                <a:latin typeface="Montserrat" panose="00000500000000000000" pitchFamily="2" charset="0"/>
              </a:rPr>
              <a:t>Log In (User)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3721" y="5952019"/>
            <a:ext cx="799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rgbClr val="007649"/>
                </a:solidFill>
                <a:latin typeface="Montserrat ExtraBold" panose="00000900000000000000" pitchFamily="2" charset="0"/>
              </a:rPr>
              <a:t>1.</a:t>
            </a:r>
            <a:endParaRPr lang="en-US" sz="44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3296" y="5952018"/>
            <a:ext cx="799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rgbClr val="007649"/>
                </a:solidFill>
                <a:latin typeface="Montserrat ExtraBold" panose="00000900000000000000" pitchFamily="2" charset="0"/>
              </a:rPr>
              <a:t>2.</a:t>
            </a:r>
            <a:endParaRPr lang="en-US" sz="44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3755" y="5952019"/>
            <a:ext cx="799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rgbClr val="007649"/>
                </a:solidFill>
                <a:latin typeface="Montserrat ExtraBold" panose="00000900000000000000" pitchFamily="2" charset="0"/>
              </a:rPr>
              <a:t>3.</a:t>
            </a:r>
            <a:endParaRPr lang="en-US" sz="44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3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11" y="1472692"/>
            <a:ext cx="2879149" cy="493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11" y="1473532"/>
            <a:ext cx="2788025" cy="493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66" y="1473533"/>
            <a:ext cx="2775275" cy="493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3"/>
          <p:cNvSpPr txBox="1"/>
          <p:nvPr/>
        </p:nvSpPr>
        <p:spPr>
          <a:xfrm>
            <a:off x="609600" y="333425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HASIL IMPLEMENTASI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5571" y="1473534"/>
            <a:ext cx="283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Montserrat" panose="00000500000000000000" pitchFamily="2" charset="0"/>
              </a:rPr>
              <a:t>4. Log in (Driver)</a:t>
            </a:r>
          </a:p>
          <a:p>
            <a:r>
              <a:rPr lang="en-ID" sz="2400" dirty="0">
                <a:latin typeface="Montserrat" panose="00000500000000000000" pitchFamily="2" charset="0"/>
              </a:rPr>
              <a:t>5. Home (User)</a:t>
            </a:r>
          </a:p>
          <a:p>
            <a:r>
              <a:rPr lang="en-ID" sz="2400" dirty="0">
                <a:latin typeface="Montserrat" panose="00000500000000000000" pitchFamily="2" charset="0"/>
              </a:rPr>
              <a:t>6. </a:t>
            </a:r>
            <a:r>
              <a:rPr lang="en-ID" sz="2400" dirty="0" err="1">
                <a:latin typeface="Montserrat" panose="00000500000000000000" pitchFamily="2" charset="0"/>
              </a:rPr>
              <a:t>Pesan</a:t>
            </a:r>
            <a:r>
              <a:rPr lang="en-ID" sz="2400" dirty="0">
                <a:latin typeface="Montserrat" panose="00000500000000000000" pitchFamily="2" charset="0"/>
              </a:rPr>
              <a:t> POKI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3721" y="5952019"/>
            <a:ext cx="799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rgbClr val="007649"/>
                </a:solidFill>
                <a:latin typeface="Montserrat ExtraBold" panose="00000900000000000000" pitchFamily="2" charset="0"/>
              </a:rPr>
              <a:t>4.</a:t>
            </a:r>
            <a:endParaRPr lang="en-US" sz="44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3296" y="5952018"/>
            <a:ext cx="799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rgbClr val="007649"/>
                </a:solidFill>
                <a:latin typeface="Montserrat ExtraBold" panose="00000900000000000000" pitchFamily="2" charset="0"/>
              </a:rPr>
              <a:t>5.</a:t>
            </a:r>
            <a:endParaRPr lang="en-US" sz="44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3755" y="5952019"/>
            <a:ext cx="799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rgbClr val="007649"/>
                </a:solidFill>
                <a:latin typeface="Montserrat ExtraBold" panose="00000900000000000000" pitchFamily="2" charset="0"/>
              </a:rPr>
              <a:t>6.</a:t>
            </a:r>
            <a:endParaRPr lang="en-US" sz="44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3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"/>
          <p:cNvSpPr txBox="1"/>
          <p:nvPr/>
        </p:nvSpPr>
        <p:spPr>
          <a:xfrm>
            <a:off x="609600" y="333425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HASIL IMPLEMENTASI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9092" y="1502683"/>
            <a:ext cx="283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Montserrat" panose="00000500000000000000" pitchFamily="2" charset="0"/>
              </a:rPr>
              <a:t>7. Profile</a:t>
            </a:r>
          </a:p>
          <a:p>
            <a:r>
              <a:rPr lang="en-ID" sz="2400" dirty="0">
                <a:latin typeface="Montserrat" panose="00000500000000000000" pitchFamily="2" charset="0"/>
              </a:rPr>
              <a:t>8. Edit Profile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12" y="1472691"/>
            <a:ext cx="2769727" cy="493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81" y="1497845"/>
            <a:ext cx="2765428" cy="4932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536246" y="6024208"/>
            <a:ext cx="784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rgbClr val="007649"/>
                </a:solidFill>
                <a:latin typeface="Montserrat ExtraBold" panose="00000900000000000000" pitchFamily="2" charset="0"/>
              </a:rPr>
              <a:t>7.</a:t>
            </a:r>
            <a:endParaRPr lang="en-US" sz="44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8639" y="6024207"/>
            <a:ext cx="799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>
                <a:solidFill>
                  <a:srgbClr val="007649"/>
                </a:solidFill>
                <a:latin typeface="Montserrat ExtraBold" panose="00000900000000000000" pitchFamily="2" charset="0"/>
              </a:rPr>
              <a:t>8.</a:t>
            </a:r>
            <a:endParaRPr lang="en-US" sz="44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4841348" y="-3506905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051115" y="-3993159"/>
            <a:ext cx="6339581" cy="6339581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39528" y="4941638"/>
            <a:ext cx="7965207" cy="7965207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2045369" y="2828835"/>
            <a:ext cx="810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200" i="1" dirty="0">
                <a:solidFill>
                  <a:srgbClr val="F3F8F8"/>
                </a:solidFill>
                <a:latin typeface="Montserrat ExtraBold" panose="00000900000000000000" pitchFamily="2" charset="0"/>
              </a:rPr>
              <a:t>PENDAHULUAN</a:t>
            </a:r>
            <a:endParaRPr lang="en-US" sz="7200" i="1" dirty="0">
              <a:solidFill>
                <a:srgbClr val="F3F8F8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674" y="2804772"/>
            <a:ext cx="8365956" cy="1200329"/>
          </a:xfrm>
          <a:prstGeom prst="rect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8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4841348" y="-3506905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051115" y="-3993159"/>
            <a:ext cx="6339581" cy="6339581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39528" y="4941638"/>
            <a:ext cx="7965207" cy="7965207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958824" y="2450279"/>
            <a:ext cx="810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200" i="1" dirty="0">
                <a:solidFill>
                  <a:srgbClr val="F3F8F8"/>
                </a:solidFill>
                <a:latin typeface="Montserrat ExtraBold" panose="00000900000000000000" pitchFamily="2" charset="0"/>
              </a:rPr>
              <a:t>KESIMPULAN &amp;</a:t>
            </a:r>
            <a:endParaRPr lang="en-US" sz="7200" i="1" dirty="0">
              <a:solidFill>
                <a:srgbClr val="F3F8F8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2256" y="2402154"/>
            <a:ext cx="8040059" cy="2026557"/>
          </a:xfrm>
          <a:prstGeom prst="rect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932436" y="3252445"/>
            <a:ext cx="810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200" i="1" dirty="0">
                <a:solidFill>
                  <a:srgbClr val="F3F8F8"/>
                </a:solidFill>
                <a:latin typeface="Montserrat ExtraBold" panose="00000900000000000000" pitchFamily="2" charset="0"/>
              </a:rPr>
              <a:t>SARAN</a:t>
            </a:r>
            <a:endParaRPr lang="en-US" sz="7200" i="1" dirty="0">
              <a:solidFill>
                <a:srgbClr val="F3F8F8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711547" y="-175367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1248" y="999288"/>
            <a:ext cx="74295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Proyek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“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PokiMoli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”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masih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memiliki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kekurangan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dapat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dikembangkan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lebih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lanjut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3F8F8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Fungsi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​</a:t>
            </a:r>
            <a:r>
              <a:rPr lang="en-US" sz="2400" i="1" dirty="0">
                <a:solidFill>
                  <a:srgbClr val="F3F8F8"/>
                </a:solidFill>
                <a:latin typeface="Montserrat" panose="00000500000000000000" pitchFamily="2" charset="0"/>
              </a:rPr>
              <a:t>login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​, ​</a:t>
            </a:r>
            <a:r>
              <a:rPr lang="en-US" sz="2400" i="1" dirty="0">
                <a:solidFill>
                  <a:srgbClr val="F3F8F8"/>
                </a:solidFill>
                <a:latin typeface="Montserrat" panose="00000500000000000000" pitchFamily="2" charset="0"/>
              </a:rPr>
              <a:t>signup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​, ​</a:t>
            </a:r>
            <a:r>
              <a:rPr lang="en-US" sz="2400" i="1" dirty="0">
                <a:solidFill>
                  <a:srgbClr val="F3F8F8"/>
                </a:solidFill>
                <a:latin typeface="Montserrat" panose="00000500000000000000" pitchFamily="2" charset="0"/>
              </a:rPr>
              <a:t>edit profile, 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​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fungsi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utama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(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pemesanan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Poki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)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sudah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fungsional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dengan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beberapa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kendala</a:t>
            </a:r>
            <a:endParaRPr lang="en-US" sz="2400" dirty="0">
              <a:solidFill>
                <a:srgbClr val="F3F8F8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3F8F8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Fungsi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melihat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peta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halte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Moli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yang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masih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dalam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tahap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pengembangan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3F8F8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Interaksi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data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dalam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“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PokiMoli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”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bersifat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sederhana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sehingga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membantu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lancarnya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jalan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proyek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43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132">
            <a:off x="1451591" y="-721640"/>
            <a:ext cx="12462644" cy="8562461"/>
          </a:xfrm>
          <a:prstGeom prst="rect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5476" y="2934582"/>
            <a:ext cx="8683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Sarana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transportasi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penting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di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lokasi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yang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luas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sibuk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seperti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universitas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3F8F8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IPB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telah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memiliki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beberapa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pilihan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transportasi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seperti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Poki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,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Moli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,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bus.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3F8F8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Namun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seiring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dengan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kemajuan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zaman,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sekarang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banyak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transportasi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yang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berbasis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​</a:t>
            </a:r>
            <a:r>
              <a:rPr lang="en-US" sz="2400" i="1" dirty="0">
                <a:solidFill>
                  <a:srgbClr val="F3F8F8"/>
                </a:solidFill>
                <a:latin typeface="Montserrat" panose="00000500000000000000" pitchFamily="2" charset="0"/>
              </a:rPr>
              <a:t>online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​.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729919" y="762000"/>
            <a:ext cx="4395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LATAR</a:t>
            </a:r>
            <a:endParaRPr lang="en-US" sz="6000" i="1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09603" y="1433885"/>
            <a:ext cx="484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BELAKANG</a:t>
            </a:r>
            <a:endParaRPr lang="en-US" sz="6000" i="1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95663" y="3121433"/>
            <a:ext cx="0" cy="2674276"/>
          </a:xfrm>
          <a:prstGeom prst="line">
            <a:avLst/>
          </a:prstGeom>
          <a:ln w="127000">
            <a:solidFill>
              <a:srgbClr val="F3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5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132">
            <a:off x="1451591" y="-721640"/>
            <a:ext cx="12462644" cy="8562461"/>
          </a:xfrm>
          <a:prstGeom prst="rect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29919" y="762000"/>
            <a:ext cx="4395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RUMUSAN</a:t>
            </a:r>
            <a:endParaRPr lang="en-US" sz="6000" i="1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09603" y="1433885"/>
            <a:ext cx="484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MASALAH</a:t>
            </a:r>
            <a:endParaRPr lang="en-US" sz="6000" i="1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95663" y="3121433"/>
            <a:ext cx="0" cy="2674276"/>
          </a:xfrm>
          <a:prstGeom prst="line">
            <a:avLst/>
          </a:prstGeom>
          <a:ln w="127000">
            <a:solidFill>
              <a:srgbClr val="F3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2745" y="3008632"/>
            <a:ext cx="8593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Jauhnya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pangkalan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POKI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dari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ruang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kuliah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mahasiswa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/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tenaga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pendidik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3F8F8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Banyak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mahasiswa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tenaga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pendidik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yang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belum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tahu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lokasi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halte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Moli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3F8F8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Pengunjung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baru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IPB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tidak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familiar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dengan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sarana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3F8F8"/>
                </a:solidFill>
                <a:latin typeface="Montserrat" panose="00000500000000000000" pitchFamily="2" charset="0"/>
              </a:rPr>
              <a:t>transportasi</a:t>
            </a:r>
            <a:r>
              <a:rPr lang="en-US" sz="2400" dirty="0">
                <a:solidFill>
                  <a:srgbClr val="F3F8F8"/>
                </a:solidFill>
                <a:latin typeface="Montserrat" panose="00000500000000000000" pitchFamily="2" charset="0"/>
              </a:rPr>
              <a:t> di IPB.</a:t>
            </a:r>
          </a:p>
        </p:txBody>
      </p:sp>
    </p:spTree>
    <p:extLst>
      <p:ext uri="{BB962C8B-B14F-4D97-AF65-F5344CB8AC3E}">
        <p14:creationId xmlns:p14="http://schemas.microsoft.com/office/powerpoint/2010/main" val="293247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132">
            <a:off x="1452407" y="-756231"/>
            <a:ext cx="10995199" cy="8562461"/>
          </a:xfrm>
          <a:prstGeom prst="rect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609603" y="833934"/>
            <a:ext cx="484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TUJUAN</a:t>
            </a:r>
            <a:endParaRPr lang="en-US" sz="6000" i="1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95663" y="2574758"/>
            <a:ext cx="0" cy="3220951"/>
          </a:xfrm>
          <a:prstGeom prst="line">
            <a:avLst/>
          </a:prstGeom>
          <a:ln w="127000">
            <a:solidFill>
              <a:srgbClr val="F3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2744" y="2525199"/>
            <a:ext cx="87616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Memfasilitasi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mahasiswa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IPB ​</a:t>
            </a:r>
            <a:r>
              <a:rPr lang="en-US" sz="3200" i="1" dirty="0">
                <a:solidFill>
                  <a:srgbClr val="F3F8F8"/>
                </a:solidFill>
                <a:latin typeface="Montserrat" panose="00000500000000000000" pitchFamily="2" charset="0"/>
              </a:rPr>
              <a:t>(</a:t>
            </a:r>
            <a:r>
              <a:rPr lang="en-US" sz="3200" i="1" dirty="0" err="1">
                <a:solidFill>
                  <a:srgbClr val="F3F8F8"/>
                </a:solidFill>
                <a:latin typeface="Montserrat" panose="00000500000000000000" pitchFamily="2" charset="0"/>
              </a:rPr>
              <a:t>pengguna</a:t>
            </a:r>
            <a:r>
              <a:rPr lang="en-US" sz="3200" i="1" dirty="0">
                <a:solidFill>
                  <a:srgbClr val="F3F8F8"/>
                </a:solidFill>
                <a:latin typeface="Montserrat" panose="00000500000000000000" pitchFamily="2" charset="0"/>
              </a:rPr>
              <a:t>)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dalam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memenuhi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kebutuhan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transportasi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di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kampus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,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seperti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lokasi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peta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moli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,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pemesanan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poki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yang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dapat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diakses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secara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mudah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,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dan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tidak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membutuhkan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waktu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yang lama. </a:t>
            </a:r>
          </a:p>
        </p:txBody>
      </p:sp>
    </p:spTree>
    <p:extLst>
      <p:ext uri="{BB962C8B-B14F-4D97-AF65-F5344CB8AC3E}">
        <p14:creationId xmlns:p14="http://schemas.microsoft.com/office/powerpoint/2010/main" val="72150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132">
            <a:off x="1452407" y="-756231"/>
            <a:ext cx="10995199" cy="8562461"/>
          </a:xfrm>
          <a:prstGeom prst="rect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609603" y="833934"/>
            <a:ext cx="484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BATASAN</a:t>
            </a:r>
            <a:endParaRPr lang="en-US" sz="6000" i="1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95663" y="2935705"/>
            <a:ext cx="0" cy="2860004"/>
          </a:xfrm>
          <a:prstGeom prst="line">
            <a:avLst/>
          </a:prstGeom>
          <a:ln w="127000">
            <a:solidFill>
              <a:srgbClr val="F3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2744" y="2838018"/>
            <a:ext cx="8424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Target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pengguna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sistem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:</a:t>
            </a:r>
            <a:b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</a:b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Pengunjung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,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mahasiswa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dan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tenaga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pendidik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IPB.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09603" y="1483386"/>
            <a:ext cx="484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MASALAH</a:t>
            </a:r>
            <a:endParaRPr lang="en-US" sz="6000" i="1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2743" y="4798458"/>
            <a:ext cx="8424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Tiap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pangkalan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Poki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diwakili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​</a:t>
            </a:r>
            <a:r>
              <a:rPr lang="en-US" sz="3200" i="1" dirty="0" err="1">
                <a:solidFill>
                  <a:srgbClr val="F3F8F8"/>
                </a:solidFill>
                <a:latin typeface="Montserrat" panose="00000500000000000000" pitchFamily="2" charset="0"/>
              </a:rPr>
              <a:t>hanya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​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satu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akun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pawang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 “</a:t>
            </a:r>
            <a:r>
              <a:rPr lang="en-US" sz="3200" dirty="0" err="1">
                <a:solidFill>
                  <a:srgbClr val="F3F8F8"/>
                </a:solidFill>
                <a:latin typeface="Montserrat" panose="00000500000000000000" pitchFamily="2" charset="0"/>
              </a:rPr>
              <a:t>PokiMoli</a:t>
            </a:r>
            <a:r>
              <a:rPr lang="en-US" sz="3200" dirty="0">
                <a:solidFill>
                  <a:srgbClr val="F3F8F8"/>
                </a:solidFill>
                <a:latin typeface="Montserrat" panose="00000500000000000000" pitchFamily="2" charset="0"/>
              </a:rPr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321284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4841348" y="-3506905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051115" y="-3993159"/>
            <a:ext cx="6339581" cy="6339581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39528" y="4941638"/>
            <a:ext cx="7965207" cy="7965207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2945414" y="2450279"/>
            <a:ext cx="810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200" i="1">
                <a:solidFill>
                  <a:srgbClr val="F3F8F8"/>
                </a:solidFill>
                <a:latin typeface="Montserrat ExtraBold" panose="00000900000000000000" pitchFamily="2" charset="0"/>
              </a:rPr>
              <a:t>SKEMA</a:t>
            </a:r>
            <a:endParaRPr lang="en-US" sz="7200" i="1" dirty="0">
              <a:solidFill>
                <a:srgbClr val="F3F8F8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8846" y="2402154"/>
            <a:ext cx="5967663" cy="2026557"/>
          </a:xfrm>
          <a:prstGeom prst="rect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2919026" y="3252445"/>
            <a:ext cx="810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200" i="1" dirty="0">
                <a:solidFill>
                  <a:srgbClr val="F3F8F8"/>
                </a:solidFill>
                <a:latin typeface="Montserrat ExtraBold" panose="00000900000000000000" pitchFamily="2" charset="0"/>
              </a:rPr>
              <a:t>DATABASE</a:t>
            </a:r>
            <a:endParaRPr lang="en-US" sz="7200" i="1" dirty="0">
              <a:solidFill>
                <a:srgbClr val="F3F8F8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4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"/>
          <p:cNvSpPr/>
          <p:nvPr/>
        </p:nvSpPr>
        <p:spPr>
          <a:xfrm>
            <a:off x="10360872" y="-5623560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/>
          <p:nvPr/>
        </p:nvSpPr>
        <p:spPr>
          <a:xfrm>
            <a:off x="-6876370" y="22288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9344"/>
            <a:ext cx="12192000" cy="2410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535870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ENTITY-RELATIONAL DIAGRAM</a:t>
            </a:r>
            <a:r>
              <a:rPr lang="en-US" sz="4800" dirty="0">
                <a:solidFill>
                  <a:srgbClr val="007649"/>
                </a:solidFill>
                <a:latin typeface="Montserrat ExtraBold" panose="000009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36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360872" y="-5623560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-6876370" y="222884"/>
            <a:ext cx="10768905" cy="10768905"/>
          </a:xfrm>
          <a:prstGeom prst="ellipse">
            <a:avLst/>
          </a:prstGeom>
          <a:solidFill>
            <a:srgbClr val="00B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"/>
          <p:cNvSpPr txBox="1"/>
          <p:nvPr/>
        </p:nvSpPr>
        <p:spPr>
          <a:xfrm>
            <a:off x="609600" y="404903"/>
            <a:ext cx="1097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007649"/>
                </a:solidFill>
                <a:latin typeface="Montserrat ExtraBold" panose="00000900000000000000" pitchFamily="2" charset="0"/>
              </a:rPr>
              <a:t>DIAGRAM SKEMATIK</a:t>
            </a:r>
            <a:endParaRPr lang="en-US" sz="4800" dirty="0">
              <a:solidFill>
                <a:srgbClr val="007649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2" y="1424236"/>
            <a:ext cx="11582399" cy="51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3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300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Montserrat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Iqbal S</cp:lastModifiedBy>
  <cp:revision>19</cp:revision>
  <dcterms:created xsi:type="dcterms:W3CDTF">2018-06-02T02:34:58Z</dcterms:created>
  <dcterms:modified xsi:type="dcterms:W3CDTF">2018-06-02T06:59:17Z</dcterms:modified>
</cp:coreProperties>
</file>