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13" d="100"/>
          <a:sy n="113"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330503" y="466660"/>
            <a:ext cx="11404297" cy="615553"/>
          </a:xfrm>
          <a:prstGeom prst="rect">
            <a:avLst/>
          </a:prstGeom>
          <a:noFill/>
        </p:spPr>
        <p:txBody>
          <a:bodyPr wrap="square" rtlCol="0">
            <a:spAutoFit/>
          </a:bodyPr>
          <a:lstStyle/>
          <a:p>
            <a:r>
              <a:rPr lang="en-US" altLang="ja-JP" sz="1700" dirty="0">
                <a:latin typeface="Times New Roman" panose="02020603050405020304" pitchFamily="18" charset="0"/>
                <a:cs typeface="Times New Roman" panose="02020603050405020304" pitchFamily="18" charset="0"/>
              </a:rPr>
              <a:t>Gao-feng Pan(Chengdu University), Yi-</a:t>
            </a:r>
            <a:r>
              <a:rPr lang="en-US" altLang="ja-JP" sz="1700" dirty="0" err="1">
                <a:latin typeface="Times New Roman" panose="02020603050405020304" pitchFamily="18" charset="0"/>
                <a:cs typeface="Times New Roman" panose="02020603050405020304" pitchFamily="18" charset="0"/>
              </a:rPr>
              <a:t>xuan</a:t>
            </a:r>
            <a:r>
              <a:rPr lang="en-US" altLang="ja-JP" sz="1700" dirty="0">
                <a:latin typeface="Times New Roman" panose="02020603050405020304" pitchFamily="18" charset="0"/>
                <a:cs typeface="Times New Roman" panose="02020603050405020304" pitchFamily="18" charset="0"/>
              </a:rPr>
              <a:t> Zheng, Sheng-yang Yuan, Dan-xi Sun, Olivier </a:t>
            </a:r>
            <a:r>
              <a:rPr lang="en-US" altLang="ja-JP" sz="1700" dirty="0" err="1">
                <a:latin typeface="Times New Roman" panose="02020603050405020304" pitchFamily="18" charset="0"/>
                <a:cs typeface="Times New Roman" panose="02020603050405020304" pitchFamily="18" charset="0"/>
              </a:rPr>
              <a:t>Buzzi,Guan-lu</a:t>
            </a:r>
            <a:r>
              <a:rPr lang="en-US" altLang="ja-JP" sz="1700" dirty="0">
                <a:latin typeface="Times New Roman" panose="02020603050405020304" pitchFamily="18" charset="0"/>
                <a:cs typeface="Times New Roman" panose="02020603050405020304" pitchFamily="18" charset="0"/>
              </a:rPr>
              <a:t> Jiang, Xian-feng Liu, Soils and Foundations, Volume 64, Issue 2, April 2024, </a:t>
            </a: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https://doi.org/10.1016/j.sandf.2024.101427</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77112" y="1700454"/>
            <a:ext cx="6345719" cy="2308324"/>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乱されていない膨張性粘土は，水力および力学挙動が，圧縮や再構成された膨張性粘土とは大きく異なる．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en-US" altLang="ja-JP" dirty="0" err="1">
                <a:latin typeface="Century" panose="02040604050505020304" pitchFamily="18" charset="0"/>
                <a:ea typeface="ＭＳ 明朝" panose="02020609040205080304" pitchFamily="17" charset="-128"/>
              </a:rPr>
              <a:t>histeretic</a:t>
            </a:r>
            <a:r>
              <a:rPr lang="ja-JP" altLang="en-US" dirty="0">
                <a:latin typeface="Century" panose="02040604050505020304" pitchFamily="18" charset="0"/>
                <a:ea typeface="ＭＳ 明朝" panose="02020609040205080304" pitchFamily="17" charset="-128"/>
              </a:rPr>
              <a:t>現象を考慮した間隙構造の変化に関する実験的研究は少ない．</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中国の</a:t>
            </a:r>
            <a:r>
              <a:rPr kumimoji="1" lang="en-US" altLang="ja-JP" dirty="0">
                <a:latin typeface="Century" panose="02040604050505020304" pitchFamily="18" charset="0"/>
                <a:ea typeface="ＭＳ 明朝" panose="02020609040205080304" pitchFamily="17" charset="-128"/>
              </a:rPr>
              <a:t>Mile clay </a:t>
            </a:r>
            <a:r>
              <a:rPr kumimoji="1" lang="ja-JP" altLang="en-US" dirty="0">
                <a:latin typeface="Century" panose="02040604050505020304" pitchFamily="18" charset="0"/>
                <a:ea typeface="ＭＳ 明朝" panose="02020609040205080304" pitchFamily="17" charset="-128"/>
              </a:rPr>
              <a:t>について微細構造の変化が保水性履歴現象に及ぼす影響を検討した．</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水銀圧入ポロシメトリー試験を実施し，孔径分布を得た．</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endParaRPr kumimoji="1" lang="ja-JP" altLang="en-US" dirty="0">
              <a:latin typeface="Century" panose="02040604050505020304" pitchFamily="18" charset="0"/>
              <a:ea typeface="ＭＳ 明朝" panose="02020609040205080304" pitchFamily="17" charset="-128"/>
            </a:endParaRP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194277"/>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09316" y="4675392"/>
            <a:ext cx="6345719" cy="147732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40kPa</a:t>
            </a:r>
            <a:r>
              <a:rPr lang="ja-JP" altLang="en-US" dirty="0">
                <a:latin typeface="Century" panose="02040604050505020304" pitchFamily="18" charset="0"/>
                <a:ea typeface="ＭＳ 明朝" panose="02020609040205080304" pitchFamily="17" charset="-128"/>
              </a:rPr>
              <a:t>から</a:t>
            </a:r>
            <a:r>
              <a:rPr lang="en-US" altLang="ja-JP" dirty="0">
                <a:latin typeface="Century" panose="02040604050505020304" pitchFamily="18" charset="0"/>
                <a:ea typeface="ＭＳ 明朝" panose="02020609040205080304" pitchFamily="17" charset="-128"/>
              </a:rPr>
              <a:t>15MPa</a:t>
            </a:r>
            <a:r>
              <a:rPr lang="ja-JP" altLang="en-US" dirty="0">
                <a:latin typeface="Century" panose="02040604050505020304" pitchFamily="18" charset="0"/>
                <a:ea typeface="ＭＳ 明朝" panose="02020609040205080304" pitchFamily="17" charset="-128"/>
              </a:rPr>
              <a:t>の吸引範囲のときに，強い履歴現象が観察された．</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 </a:t>
            </a:r>
            <a:r>
              <a:rPr lang="ja-JP" altLang="en-US" dirty="0">
                <a:latin typeface="Century" panose="02040604050505020304" pitchFamily="18" charset="0"/>
                <a:ea typeface="ＭＳ 明朝" panose="02020609040205080304" pitchFamily="17" charset="-128"/>
              </a:rPr>
              <a:t>履歴現象は主に，同程度の水分比の湿潤・乾燥経路における試料の微細構造の違いに起因していた．</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endParaRPr kumimoji="1" lang="ja-JP" altLang="en-US"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30458" y="5708010"/>
            <a:ext cx="4483865" cy="646331"/>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粘土の履歴現象に着目した研究．</a:t>
            </a:r>
            <a:endParaRPr lang="en-US" altLang="ja-JP" dirty="0">
              <a:latin typeface="Century" panose="02040604050505020304" pitchFamily="18" charset="0"/>
              <a:ea typeface="ＭＳ 明朝" panose="02020609040205080304" pitchFamily="17" charset="-128"/>
            </a:endParaRPr>
          </a:p>
          <a:p>
            <a:r>
              <a:rPr kumimoji="1" lang="ja-JP" altLang="en-US" dirty="0">
                <a:latin typeface="Century" panose="02040604050505020304" pitchFamily="18" charset="0"/>
                <a:ea typeface="ＭＳ 明朝" panose="02020609040205080304" pitchFamily="17" charset="-128"/>
              </a:rPr>
              <a:t>　</a:t>
            </a:r>
            <a:r>
              <a:rPr kumimoji="1" lang="en-US" altLang="ja-JP" dirty="0">
                <a:latin typeface="Century" panose="02040604050505020304" pitchFamily="18" charset="0"/>
                <a:ea typeface="ＭＳ 明朝" panose="02020609040205080304" pitchFamily="17" charset="-128"/>
              </a:rPr>
              <a:t>Mile clay</a:t>
            </a:r>
            <a:r>
              <a:rPr kumimoji="1" lang="ja-JP" altLang="en-US" dirty="0">
                <a:latin typeface="Century" panose="02040604050505020304" pitchFamily="18" charset="0"/>
                <a:ea typeface="ＭＳ 明朝" panose="02020609040205080304" pitchFamily="17" charset="-128"/>
              </a:rPr>
              <a:t>に限定される</a:t>
            </a:r>
            <a:r>
              <a:rPr kumimoji="1" lang="en-US" altLang="ja-JP" dirty="0">
                <a:latin typeface="Century" panose="02040604050505020304" pitchFamily="18" charset="0"/>
                <a:ea typeface="ＭＳ 明朝" panose="02020609040205080304" pitchFamily="17" charset="-128"/>
              </a:rPr>
              <a:t>?</a:t>
            </a:r>
            <a:endParaRPr kumimoji="1" lang="ja-JP" altLang="en-US" dirty="0">
              <a:latin typeface="Century" panose="02040604050505020304" pitchFamily="18" charset="0"/>
              <a:ea typeface="ＭＳ 明朝" panose="02020609040205080304" pitchFamily="17" charset="-128"/>
            </a:endParaRP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16204"/>
            <a:ext cx="12192000" cy="400110"/>
          </a:xfrm>
          <a:prstGeom prst="rect">
            <a:avLst/>
          </a:prstGeom>
          <a:noFill/>
        </p:spPr>
        <p:txBody>
          <a:bodyPr wrap="square" rtlCol="0">
            <a:spAutoFit/>
          </a:bodyPr>
          <a:lstStyle/>
          <a:p>
            <a:r>
              <a:rPr lang="en-US" altLang="ja-JP" sz="2000" b="1" dirty="0">
                <a:latin typeface="Times New Roman" panose="02020603050405020304" pitchFamily="18" charset="0"/>
                <a:cs typeface="Times New Roman" panose="02020603050405020304" pitchFamily="18" charset="0"/>
              </a:rPr>
              <a:t>Microstructural insight into the hysteretic water retention behavior of intact Mile expansive clay</a:t>
            </a:r>
            <a:endParaRPr kumimoji="1" lang="ja-JP" altLang="en-US" sz="2000"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307901"/>
            <a:ext cx="1478097"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a:t>
            </a:r>
          </a:p>
        </p:txBody>
      </p:sp>
      <p:pic>
        <p:nvPicPr>
          <p:cNvPr id="8" name="図 7">
            <a:extLst>
              <a:ext uri="{FF2B5EF4-FFF2-40B4-BE49-F238E27FC236}">
                <a16:creationId xmlns:a16="http://schemas.microsoft.com/office/drawing/2014/main" id="{F006CA04-B925-CEAD-4629-BEBA45615114}"/>
              </a:ext>
            </a:extLst>
          </p:cNvPr>
          <p:cNvPicPr>
            <a:picLocks noChangeAspect="1"/>
          </p:cNvPicPr>
          <p:nvPr/>
        </p:nvPicPr>
        <p:blipFill>
          <a:blip r:embed="rId2"/>
          <a:stretch>
            <a:fillRect/>
          </a:stretch>
        </p:blipFill>
        <p:spPr>
          <a:xfrm>
            <a:off x="6612378" y="1450267"/>
            <a:ext cx="4853873" cy="3363104"/>
          </a:xfrm>
          <a:prstGeom prst="rect">
            <a:avLst/>
          </a:prstGeom>
        </p:spPr>
      </p:pic>
      <p:sp>
        <p:nvSpPr>
          <p:cNvPr id="14" name="テキスト ボックス 13">
            <a:extLst>
              <a:ext uri="{FF2B5EF4-FFF2-40B4-BE49-F238E27FC236}">
                <a16:creationId xmlns:a16="http://schemas.microsoft.com/office/drawing/2014/main" id="{4EDFFEEE-481D-25FA-D0C7-080047F0E2ED}"/>
              </a:ext>
            </a:extLst>
          </p:cNvPr>
          <p:cNvSpPr txBox="1"/>
          <p:nvPr/>
        </p:nvSpPr>
        <p:spPr>
          <a:xfrm>
            <a:off x="0" y="6558275"/>
            <a:ext cx="6142000" cy="276999"/>
          </a:xfrm>
          <a:prstGeom prst="rect">
            <a:avLst/>
          </a:prstGeom>
          <a:noFill/>
        </p:spPr>
        <p:txBody>
          <a:bodyPr wrap="square" rtlCol="0">
            <a:spAutoFit/>
          </a:bodyPr>
          <a:lstStyle/>
          <a:p>
            <a:r>
              <a:rPr kumimoji="1" lang="ja-JP" altLang="en-US" sz="1200" dirty="0">
                <a:latin typeface="Times New Roman" panose="02020603050405020304" pitchFamily="18" charset="0"/>
                <a:ea typeface="ＭＳ 明朝" panose="02020609040205080304" pitchFamily="17" charset="-128"/>
                <a:cs typeface="Times New Roman" panose="02020603050405020304" pitchFamily="18" charset="0"/>
              </a:rPr>
              <a:t>乱されていない</a:t>
            </a:r>
            <a:r>
              <a:rPr kumimoji="1" lang="en-US" altLang="ja-JP" sz="1200" dirty="0">
                <a:latin typeface="Times New Roman" panose="02020603050405020304" pitchFamily="18" charset="0"/>
                <a:ea typeface="ＭＳ 明朝" panose="02020609040205080304" pitchFamily="17" charset="-128"/>
                <a:cs typeface="Times New Roman" panose="02020603050405020304" pitchFamily="18" charset="0"/>
              </a:rPr>
              <a:t>mile</a:t>
            </a:r>
            <a:r>
              <a:rPr kumimoji="1" lang="ja-JP" altLang="en-US" sz="1200" dirty="0">
                <a:latin typeface="Times New Roman" panose="02020603050405020304" pitchFamily="18" charset="0"/>
                <a:ea typeface="ＭＳ 明朝" panose="02020609040205080304" pitchFamily="17" charset="-128"/>
                <a:cs typeface="Times New Roman" panose="02020603050405020304" pitchFamily="18" charset="0"/>
              </a:rPr>
              <a:t>膨張性粘土の履歴保水挙動に対する微細構造的洞察</a:t>
            </a:r>
          </a:p>
        </p:txBody>
      </p:sp>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219</Words>
  <Application>Microsoft Office PowerPoint</Application>
  <PresentationFormat>ワイド画面</PresentationFormat>
  <Paragraphs>15</Paragraphs>
  <Slides>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ＭＳ ゴシック</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16</cp:revision>
  <dcterms:created xsi:type="dcterms:W3CDTF">2024-04-04T04:58:11Z</dcterms:created>
  <dcterms:modified xsi:type="dcterms:W3CDTF">2024-04-15T05:07:32Z</dcterms:modified>
</cp:coreProperties>
</file>