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5197DE-07A4-1FED-95D2-3C80A523F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4A9EDF-7579-ED9F-01B2-76A0CABF4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6B50F4-5906-A375-0F74-A419CDC2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5E1-CF2B-4F28-BD8B-60AE5989C357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62ECB5-5A37-4B95-9430-AA2F08CC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86B674-5305-01E2-7E53-CEB232C9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3632-76BE-498F-B4DA-833ADF295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65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6635A2-E0D8-F3A4-CDD5-64A68B7A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1F8630-9408-A090-826B-C73C0B142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BB2418-FC36-37FA-C707-7D59CB59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5E1-CF2B-4F28-BD8B-60AE5989C357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C7C154-26AA-8FC5-5C42-51677973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C00069-0C2D-16A9-DC59-9E812DF7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3632-76BE-498F-B4DA-833ADF295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78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729A71-2893-60B7-1991-9B330C83B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8FCDA9-2692-E57A-F936-87904211D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74E2DB-8D2E-8CCE-1B34-53AA0A4A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5E1-CF2B-4F28-BD8B-60AE5989C357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33B117-A7D2-1CCD-026F-CB91D98D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BFA91-BE5A-C29D-BF64-F3D107F9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3632-76BE-498F-B4DA-833ADF295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59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193E85-D55D-D345-369C-09457575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56C167-70B5-8046-00A5-62BFF921E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F4BF9D-F6CF-3B60-0FD9-B12150C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5E1-CF2B-4F28-BD8B-60AE5989C357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B823AA-A7A6-B69F-042A-655B418D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245042-2905-0ACC-7C2B-E9221323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3632-76BE-498F-B4DA-833ADF295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8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67C479-35B5-05B5-AD5F-7E27E55C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69D790-2D75-7D94-842B-AD31BD7E6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7F3D00-C0C2-7B9F-73F8-BE179CE8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5E1-CF2B-4F28-BD8B-60AE5989C357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321817-3142-D22C-073B-FEE13C24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D4FD11-0FAE-DC3E-EB3A-6A6C18EB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3632-76BE-498F-B4DA-833ADF295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58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A39453-AB85-CDE2-26D3-BC7DDFA7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85B5A4-0F3C-81E6-FC8B-30FDD7527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25B4B8-7D5E-9A37-04D4-B0D954CA0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FCE6AA-58C5-1D2A-CF41-E9DD780E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5E1-CF2B-4F28-BD8B-60AE5989C357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79F995-44E2-7FA3-5E41-F52549A0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031956-F5BC-767C-7E07-C3EC7E3D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3632-76BE-498F-B4DA-833ADF295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40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AC4F8B-FF13-7111-402D-ECAD0CC5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0749A8-7304-57EE-B165-916EA4CA3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87FFB0-F579-FD84-432E-0836229F4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1F9960-A772-28DC-63ED-FACF45B06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392A59-6203-35F2-1E25-95C1E91CF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D129BF-4CF8-249D-B02C-7C77CFAE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5E1-CF2B-4F28-BD8B-60AE5989C357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DC4AB6-BFF6-CE2F-FE3B-35133780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719380C-BCFB-62E6-BB27-43396E53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3632-76BE-498F-B4DA-833ADF295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19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02DE6-A568-66B7-568A-64B19A66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D52E8D-07D7-D6CC-DEDB-867BC1E8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5E1-CF2B-4F28-BD8B-60AE5989C357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FB2FDD-C357-E821-AF0F-945B7E8A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4073BF-6796-9400-3C22-0791E86B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3632-76BE-498F-B4DA-833ADF295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62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48E888C-3C35-AD25-D296-9345A042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5E1-CF2B-4F28-BD8B-60AE5989C357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9B16FA-CE72-696A-21E3-46B01C73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BACFA6-0DC9-090A-78C0-7D4F2C35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3632-76BE-498F-B4DA-833ADF295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2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9DAEBB-9338-3C73-E66A-A2BCA456C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9E5969-3B4D-A361-478B-613AC6FD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7917C0-9B94-2D83-90F7-76DCCFF34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196AB7-865B-9CDF-1246-EA5ED94D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5E1-CF2B-4F28-BD8B-60AE5989C357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5A3694-43B7-C9D6-5372-6A3EBF23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FFF681-C95C-7F52-3C47-60E5D525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3632-76BE-498F-B4DA-833ADF295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48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D1E13B-A6DE-FEDB-88A5-A6134CBB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0D705E-86E4-98F2-BFE1-6AF1165CF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A68D4C-69C1-8C84-67DF-9230D7EF9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A64B5D-C829-2B53-235A-595B707DA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5E1-CF2B-4F28-BD8B-60AE5989C357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198932-470D-4FB2-E4D3-17F4613D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D1F06E-E6DD-733C-5E88-65B9FED2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3632-76BE-498F-B4DA-833ADF295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76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CA5BEE-C0C7-266D-428A-C100541E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B139C0-0E35-A3C8-6F7E-F861B8D0C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25DF0B-FDED-C777-2891-CE7CE0C31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4C5E1-CF2B-4F28-BD8B-60AE5989C357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26D845-CB6D-567F-6DB2-99343D2DA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6EDB57-3E8B-A879-03A2-B26ABECFE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3632-76BE-498F-B4DA-833ADF2951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94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9D8DA73-BCA8-86BE-1228-51AA96C89E3C}"/>
              </a:ext>
            </a:extLst>
          </p:cNvPr>
          <p:cNvCxnSpPr/>
          <p:nvPr/>
        </p:nvCxnSpPr>
        <p:spPr>
          <a:xfrm>
            <a:off x="0" y="1088434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138C13-CC7D-2A64-BDF2-E8CB49A17D5E}"/>
              </a:ext>
            </a:extLst>
          </p:cNvPr>
          <p:cNvSpPr txBox="1"/>
          <p:nvPr/>
        </p:nvSpPr>
        <p:spPr>
          <a:xfrm>
            <a:off x="0" y="262362"/>
            <a:ext cx="121920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Joao Paulo Sousa Silva (VALE S.A), Ana Luisa Cezar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Rissoli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Pedro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Pazzoto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Cacciari,Antonio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Joaquim Pereira Viana da Fonseca, Hugo Carlos Scheuermann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Filho,Alexia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Cindy Wagner, Joao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Vıtor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Azambuja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Carvalho,Lucas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Festugato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Nilo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Cesar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Consoli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Soils and Foundations, Volume 64, </a:t>
            </a:r>
            <a:r>
              <a:rPr lang="en-US" altLang="ja-JP" sz="1700" b="0" i="0" u="none" strike="noStrike" baseline="0" dirty="0">
                <a:solidFill>
                  <a:srgbClr val="0080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DOI: https://doi.org/10.1016/j.sandf.2024.101438</a:t>
            </a:r>
            <a:endParaRPr kumimoji="1" lang="ja-JP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12903DB-571C-4FED-76C7-40542D969C1F}"/>
              </a:ext>
            </a:extLst>
          </p:cNvPr>
          <p:cNvSpPr txBox="1"/>
          <p:nvPr/>
        </p:nvSpPr>
        <p:spPr>
          <a:xfrm>
            <a:off x="-96250" y="1134796"/>
            <a:ext cx="1266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概要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193CF7-604B-87DA-36AC-BEF6623CB3C4}"/>
              </a:ext>
            </a:extLst>
          </p:cNvPr>
          <p:cNvSpPr txBox="1"/>
          <p:nvPr/>
        </p:nvSpPr>
        <p:spPr>
          <a:xfrm>
            <a:off x="10638621" y="6519446"/>
            <a:ext cx="1553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i="1" dirty="0">
                <a:latin typeface="Century" panose="02040604050505020304" pitchFamily="18" charset="0"/>
              </a:rPr>
              <a:t>M. </a:t>
            </a:r>
            <a:r>
              <a:rPr kumimoji="1" lang="en-US" altLang="ja-JP" sz="1600" i="1" dirty="0" err="1">
                <a:latin typeface="Century" panose="02040604050505020304" pitchFamily="18" charset="0"/>
              </a:rPr>
              <a:t>Kunisawa</a:t>
            </a:r>
            <a:endParaRPr kumimoji="1" lang="ja-JP" altLang="en-US" sz="1600" i="1" dirty="0">
              <a:latin typeface="Century" panose="02040604050505020304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4D5B91-50DE-1C22-82EA-97C116AB2E7C}"/>
              </a:ext>
            </a:extLst>
          </p:cNvPr>
          <p:cNvSpPr txBox="1"/>
          <p:nvPr/>
        </p:nvSpPr>
        <p:spPr>
          <a:xfrm>
            <a:off x="77112" y="1700454"/>
            <a:ext cx="63457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latin typeface="Century" panose="02040604050505020304" pitchFamily="18" charset="0"/>
                <a:ea typeface="ＭＳ 明朝" panose="02020609040205080304" pitchFamily="17" charset="-128"/>
              </a:rPr>
              <a:t>濾過された鉱滓処分</a:t>
            </a:r>
            <a:r>
              <a:rPr lang="en-US" altLang="ja-JP" dirty="0">
                <a:latin typeface="Century" panose="02040604050505020304" pitchFamily="18" charset="0"/>
                <a:ea typeface="ＭＳ 明朝" panose="02020609040205080304" pitchFamily="17" charset="-128"/>
              </a:rPr>
              <a:t>(dry stacking)</a:t>
            </a:r>
            <a:r>
              <a:rPr lang="ja-JP" altLang="en-US" dirty="0">
                <a:latin typeface="Century" panose="02040604050505020304" pitchFamily="18" charset="0"/>
                <a:ea typeface="ＭＳ 明朝" panose="02020609040205080304" pitchFamily="17" charset="-128"/>
              </a:rPr>
              <a:t>は安全性が高く，小規模に行える．</a:t>
            </a:r>
            <a:endParaRPr lang="en-US" altLang="ja-JP" dirty="0">
              <a:latin typeface="Century" panose="02040604050505020304" pitchFamily="18" charset="0"/>
              <a:ea typeface="ＭＳ 明朝" panose="02020609040205080304" pitchFamily="17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Century" panose="02040604050505020304" pitchFamily="18" charset="0"/>
                <a:ea typeface="ＭＳ 明朝" panose="02020609040205080304" pitchFamily="17" charset="-128"/>
              </a:rPr>
              <a:t>三軸試験を通じて，圧縮された鉱滓の力学的挙動を評価する．</a:t>
            </a:r>
            <a:endParaRPr kumimoji="1" lang="en-US" altLang="ja-JP" dirty="0">
              <a:latin typeface="Century" panose="02040604050505020304" pitchFamily="18" charset="0"/>
              <a:ea typeface="ＭＳ 明朝" panose="02020609040205080304" pitchFamily="17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latin typeface="Century" panose="02040604050505020304" pitchFamily="18" charset="0"/>
                <a:ea typeface="ＭＳ 明朝" panose="02020609040205080304" pitchFamily="17" charset="-128"/>
              </a:rPr>
              <a:t>圧縮・引張排水，非排水試験を，粒子破砕の発生可能性とその影響を確認するため，広い拘束圧</a:t>
            </a:r>
            <a:r>
              <a:rPr lang="en-US" altLang="ja-JP" dirty="0">
                <a:latin typeface="Century" panose="02040604050505020304" pitchFamily="18" charset="0"/>
                <a:ea typeface="ＭＳ 明朝" panose="02020609040205080304" pitchFamily="17" charset="-128"/>
              </a:rPr>
              <a:t>(75~8000kPa)</a:t>
            </a:r>
            <a:r>
              <a:rPr lang="ja-JP" altLang="en-US" dirty="0">
                <a:latin typeface="Century" panose="02040604050505020304" pitchFamily="18" charset="0"/>
                <a:ea typeface="ＭＳ 明朝" panose="02020609040205080304" pitchFamily="17" charset="-128"/>
              </a:rPr>
              <a:t>で実施した．</a:t>
            </a:r>
            <a:endParaRPr lang="en-US" altLang="ja-JP" dirty="0">
              <a:latin typeface="Century" panose="02040604050505020304" pitchFamily="18" charset="0"/>
              <a:ea typeface="ＭＳ 明朝" panose="02020609040205080304" pitchFamily="17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Century" panose="02040604050505020304" pitchFamily="18" charset="0"/>
                <a:ea typeface="ＭＳ 明朝" panose="02020609040205080304" pitchFamily="17" charset="-128"/>
              </a:rPr>
              <a:t>圧密の初期密度の影響も評価．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AC0D735-C397-32AB-216F-BA7C6F896E74}"/>
              </a:ext>
            </a:extLst>
          </p:cNvPr>
          <p:cNvSpPr txBox="1"/>
          <p:nvPr/>
        </p:nvSpPr>
        <p:spPr>
          <a:xfrm>
            <a:off x="0" y="4084210"/>
            <a:ext cx="1266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まとめ</a:t>
            </a:r>
            <a:endParaRPr kumimoji="1" lang="ja-JP" altLang="en-US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A7E382F-BBEA-33D7-AFAB-2A95C4A0625E}"/>
              </a:ext>
            </a:extLst>
          </p:cNvPr>
          <p:cNvSpPr txBox="1"/>
          <p:nvPr/>
        </p:nvSpPr>
        <p:spPr>
          <a:xfrm>
            <a:off x="209316" y="4565325"/>
            <a:ext cx="63457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latin typeface="Century" panose="02040604050505020304" pitchFamily="18" charset="0"/>
                <a:ea typeface="ＭＳ 明朝" panose="02020609040205080304" pitchFamily="17" charset="-128"/>
              </a:rPr>
              <a:t>初期の最もゆるい</a:t>
            </a:r>
            <a:r>
              <a:rPr lang="en-US" altLang="ja-JP" dirty="0">
                <a:latin typeface="Century" panose="02040604050505020304" pitchFamily="18" charset="0"/>
                <a:ea typeface="ＭＳ 明朝" panose="02020609040205080304" pitchFamily="17" charset="-128"/>
              </a:rPr>
              <a:t>(</a:t>
            </a:r>
            <a:r>
              <a:rPr lang="ja-JP" altLang="en-US" dirty="0">
                <a:latin typeface="Century" panose="02040604050505020304" pitchFamily="18" charset="0"/>
                <a:ea typeface="ＭＳ 明朝" panose="02020609040205080304" pitchFamily="17" charset="-128"/>
              </a:rPr>
              <a:t>密度が小さい</a:t>
            </a:r>
            <a:r>
              <a:rPr lang="en-US" altLang="ja-JP" dirty="0">
                <a:latin typeface="Century" panose="02040604050505020304" pitchFamily="18" charset="0"/>
                <a:ea typeface="ＭＳ 明朝" panose="02020609040205080304" pitchFamily="17" charset="-128"/>
              </a:rPr>
              <a:t>)</a:t>
            </a:r>
            <a:r>
              <a:rPr lang="ja-JP" altLang="en-US" dirty="0">
                <a:latin typeface="Century" panose="02040604050505020304" pitchFamily="18" charset="0"/>
                <a:ea typeface="ＭＳ 明朝" panose="02020609040205080304" pitchFamily="17" charset="-128"/>
              </a:rPr>
              <a:t>供試体は低い拘束圧でせん断されたとき，静的液状化に高い敏感性を示した．</a:t>
            </a:r>
            <a:endParaRPr lang="en-US" altLang="ja-JP" dirty="0">
              <a:latin typeface="Century" panose="02040604050505020304" pitchFamily="18" charset="0"/>
              <a:ea typeface="ＭＳ 明朝" panose="02020609040205080304" pitchFamily="17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Century" panose="02040604050505020304" pitchFamily="18" charset="0"/>
                <a:ea typeface="ＭＳ 明朝" panose="02020609040205080304" pitchFamily="17" charset="-128"/>
              </a:rPr>
              <a:t>鉱滓には独特の曲がった限界状態浅が存在していた．</a:t>
            </a:r>
            <a:endParaRPr kumimoji="1" lang="en-US" altLang="ja-JP" dirty="0">
              <a:latin typeface="Century" panose="02040604050505020304" pitchFamily="18" charset="0"/>
              <a:ea typeface="ＭＳ 明朝" panose="02020609040205080304" pitchFamily="17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latin typeface="Century" panose="02040604050505020304" pitchFamily="18" charset="0"/>
                <a:ea typeface="ＭＳ 明朝" panose="02020609040205080304" pitchFamily="17" charset="-128"/>
              </a:rPr>
              <a:t>本研究での応力範囲では，粒子破砕は挙動に対して強い影響を示さなかった．</a:t>
            </a:r>
            <a:endParaRPr lang="en-US" altLang="ja-JP" dirty="0">
              <a:latin typeface="Century" panose="02040604050505020304" pitchFamily="18" charset="0"/>
              <a:ea typeface="ＭＳ 明朝" panose="02020609040205080304" pitchFamily="17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Century" panose="02040604050505020304" pitchFamily="18" charset="0"/>
                <a:ea typeface="ＭＳ 明朝" panose="02020609040205080304" pitchFamily="17" charset="-128"/>
              </a:rPr>
              <a:t>高い拘束圧においても異常な反応はみられなかった．</a:t>
            </a:r>
            <a:endParaRPr kumimoji="1" lang="en-US" altLang="ja-JP" dirty="0">
              <a:latin typeface="Century" panose="02040604050505020304" pitchFamily="18" charset="0"/>
              <a:ea typeface="ＭＳ 明朝" panose="02020609040205080304" pitchFamily="17" charset="-128"/>
            </a:endParaRPr>
          </a:p>
          <a:p>
            <a:r>
              <a:rPr lang="ja-JP" altLang="en-US" dirty="0">
                <a:latin typeface="Century" panose="02040604050505020304" pitchFamily="18" charset="0"/>
                <a:ea typeface="ＭＳ 明朝" panose="02020609040205080304" pitchFamily="17" charset="-128"/>
              </a:rPr>
              <a:t>　→鉱滓の</a:t>
            </a:r>
            <a:r>
              <a:rPr lang="en-US" altLang="ja-JP" dirty="0">
                <a:latin typeface="Century" panose="02040604050505020304" pitchFamily="18" charset="0"/>
                <a:ea typeface="ＭＳ 明朝" panose="02020609040205080304" pitchFamily="17" charset="-128"/>
              </a:rPr>
              <a:t>dry stacking</a:t>
            </a:r>
            <a:r>
              <a:rPr lang="ja-JP" altLang="en-US" dirty="0">
                <a:latin typeface="Century" panose="02040604050505020304" pitchFamily="18" charset="0"/>
                <a:ea typeface="ＭＳ 明朝" panose="02020609040205080304" pitchFamily="17" charset="-128"/>
              </a:rPr>
              <a:t>の実現可能性を示す．</a:t>
            </a:r>
            <a:endParaRPr kumimoji="1" lang="ja-JP" altLang="en-US" dirty="0">
              <a:latin typeface="Century" panose="02040604050505020304" pitchFamily="18" charset="0"/>
              <a:ea typeface="ＭＳ 明朝" panose="02020609040205080304" pitchFamily="17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9EFC319-04CB-5981-3034-54214FE29976}"/>
              </a:ext>
            </a:extLst>
          </p:cNvPr>
          <p:cNvSpPr txBox="1"/>
          <p:nvPr/>
        </p:nvSpPr>
        <p:spPr>
          <a:xfrm>
            <a:off x="6821991" y="5580987"/>
            <a:ext cx="4483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latin typeface="Century" panose="02040604050505020304" pitchFamily="18" charset="0"/>
                <a:ea typeface="ＭＳ 明朝" panose="02020609040205080304" pitchFamily="17" charset="-128"/>
              </a:rPr>
              <a:t>広範囲の拘束圧に対して，鉱滓の反応を調べ，</a:t>
            </a:r>
            <a:r>
              <a:rPr lang="en-US" altLang="ja-JP" dirty="0">
                <a:latin typeface="Century" panose="02040604050505020304" pitchFamily="18" charset="0"/>
                <a:ea typeface="ＭＳ 明朝" panose="02020609040205080304" pitchFamily="17" charset="-128"/>
              </a:rPr>
              <a:t>dry stacking</a:t>
            </a:r>
            <a:r>
              <a:rPr lang="ja-JP" altLang="en-US" dirty="0">
                <a:latin typeface="Century" panose="02040604050505020304" pitchFamily="18" charset="0"/>
                <a:ea typeface="ＭＳ 明朝" panose="02020609040205080304" pitchFamily="17" charset="-128"/>
              </a:rPr>
              <a:t>において現実に起こりうる複数の境界条件をシミュレートした点に新規性がある．</a:t>
            </a:r>
            <a:endParaRPr kumimoji="1" lang="ja-JP" altLang="en-US" dirty="0">
              <a:latin typeface="Century" panose="02040604050505020304" pitchFamily="18" charset="0"/>
              <a:ea typeface="ＭＳ 明朝" panose="02020609040205080304" pitchFamily="17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990F33-4AF5-403C-9AA4-6058C05BCF27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Triaxial testing response of compacted iron ore tailings considering a broad spectrum of confining pressures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1B4CD41-C93A-46C2-1A77-952032EB742D}"/>
              </a:ext>
            </a:extLst>
          </p:cNvPr>
          <p:cNvSpPr txBox="1"/>
          <p:nvPr/>
        </p:nvSpPr>
        <p:spPr>
          <a:xfrm>
            <a:off x="6677145" y="5163965"/>
            <a:ext cx="1478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コメント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AAA6DC0-0F5A-60DD-6595-19B7353D8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199" y="1238354"/>
            <a:ext cx="3149974" cy="369946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AC759D-BF64-74F6-67A7-C0A2B6F08151}"/>
              </a:ext>
            </a:extLst>
          </p:cNvPr>
          <p:cNvSpPr txBox="1"/>
          <p:nvPr/>
        </p:nvSpPr>
        <p:spPr>
          <a:xfrm>
            <a:off x="0" y="6584091"/>
            <a:ext cx="5631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広範囲の拘束圧を考慮した圧縮鉄鋼鉱滓の三軸試験応答</a:t>
            </a:r>
          </a:p>
        </p:txBody>
      </p:sp>
    </p:spTree>
    <p:extLst>
      <p:ext uri="{BB962C8B-B14F-4D97-AF65-F5344CB8AC3E}">
        <p14:creationId xmlns:p14="http://schemas.microsoft.com/office/powerpoint/2010/main" val="46292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295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ＭＳ ゴシック</vt:lpstr>
      <vt:lpstr>ＭＳ 明朝</vt:lpstr>
      <vt:lpstr>游ゴシック</vt:lpstr>
      <vt:lpstr>游ゴシック Light</vt:lpstr>
      <vt:lpstr>Arial</vt:lpstr>
      <vt:lpstr>Century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KUNISAWA Mizuki</dc:creator>
  <cp:lastModifiedBy>KUNISAWA Mizuki</cp:lastModifiedBy>
  <cp:revision>12</cp:revision>
  <dcterms:created xsi:type="dcterms:W3CDTF">2024-04-04T04:58:11Z</dcterms:created>
  <dcterms:modified xsi:type="dcterms:W3CDTF">2024-04-15T04:57:02Z</dcterms:modified>
</cp:coreProperties>
</file>