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418638" y="470270"/>
            <a:ext cx="11316162" cy="615553"/>
          </a:xfrm>
          <a:prstGeom prst="rect">
            <a:avLst/>
          </a:prstGeom>
          <a:noFill/>
        </p:spPr>
        <p:txBody>
          <a:bodyPr wrap="square" rtlCol="0">
            <a:spAutoFit/>
          </a:bodyPr>
          <a:lstStyle/>
          <a:p>
            <a:r>
              <a:rPr lang="en-US" altLang="ja-JP" sz="1700" dirty="0" err="1">
                <a:latin typeface="Times New Roman" panose="02020603050405020304" pitchFamily="18" charset="0"/>
                <a:cs typeface="Times New Roman" panose="02020603050405020304" pitchFamily="18" charset="0"/>
              </a:rPr>
              <a:t>Zhiyong</a:t>
            </a:r>
            <a:r>
              <a:rPr lang="en-US" altLang="ja-JP" sz="1700" dirty="0">
                <a:latin typeface="Times New Roman" panose="02020603050405020304" pitchFamily="18" charset="0"/>
                <a:cs typeface="Times New Roman" panose="02020603050405020304" pitchFamily="18" charset="0"/>
              </a:rPr>
              <a:t> Zhang (</a:t>
            </a:r>
            <a:r>
              <a:rPr lang="en-US" altLang="ja-JP" sz="1700" dirty="0" err="1">
                <a:latin typeface="Times New Roman" panose="02020603050405020304" pitchFamily="18" charset="0"/>
                <a:cs typeface="Times New Roman" panose="02020603050405020304" pitchFamily="18" charset="0"/>
              </a:rPr>
              <a:t>Surbana</a:t>
            </a:r>
            <a:r>
              <a:rPr lang="en-US" altLang="ja-JP" sz="1700" dirty="0">
                <a:latin typeface="Times New Roman" panose="02020603050405020304" pitchFamily="18" charset="0"/>
                <a:cs typeface="Times New Roman" panose="02020603050405020304" pitchFamily="18" charset="0"/>
              </a:rPr>
              <a:t> Jurong Consultants Pte Ltd), </a:t>
            </a:r>
            <a:r>
              <a:rPr lang="en-US" altLang="ja-JP" sz="1700" dirty="0" err="1">
                <a:latin typeface="Times New Roman" panose="02020603050405020304" pitchFamily="18" charset="0"/>
                <a:cs typeface="Times New Roman" panose="02020603050405020304" pitchFamily="18" charset="0"/>
              </a:rPr>
              <a:t>Siau</a:t>
            </a:r>
            <a:r>
              <a:rPr lang="en-US" altLang="ja-JP" sz="1700" dirty="0">
                <a:latin typeface="Times New Roman" panose="02020603050405020304" pitchFamily="18" charset="0"/>
                <a:cs typeface="Times New Roman" panose="02020603050405020304" pitchFamily="18" charset="0"/>
              </a:rPr>
              <a:t> Chen </a:t>
            </a:r>
            <a:r>
              <a:rPr lang="en-US" altLang="ja-JP" sz="1700" dirty="0" err="1">
                <a:latin typeface="Times New Roman" panose="02020603050405020304" pitchFamily="18" charset="0"/>
                <a:cs typeface="Times New Roman" panose="02020603050405020304" pitchFamily="18" charset="0"/>
              </a:rPr>
              <a:t>Chian</a:t>
            </a:r>
            <a:r>
              <a:rPr lang="en-US" altLang="ja-JP" sz="1700" dirty="0">
                <a:latin typeface="Times New Roman" panose="02020603050405020304" pitchFamily="18" charset="0"/>
                <a:cs typeface="Times New Roman" panose="02020603050405020304" pitchFamily="18" charset="0"/>
              </a:rPr>
              <a:t>, Soils and Foundations, Volume 64, Issue 2, April 2024 </a:t>
            </a:r>
          </a:p>
          <a:p>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https://doi.org/10.1016/j.sandf.2024.101439</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700454"/>
            <a:ext cx="6477923"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本震の後の余震による影響は，地上構造物について広範囲に研究されているが，地下構造物についてはあまりない</a:t>
            </a:r>
            <a:r>
              <a:rPr kumimoji="1" lang="ja-JP" altLang="en-US" dirty="0">
                <a:latin typeface="Century" panose="02040604050505020304" pitchFamily="18" charset="0"/>
                <a:ea typeface="ＭＳ 明朝" panose="02020609040205080304" pitchFamily="17" charset="-128"/>
              </a:rPr>
              <a:t>．</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液状化によって引き起こされる地下構造物の浮上に対する構造安定性を検討し，余震にも耐えうる機能を保証する必要がある．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本研究では，遠心模型実験により本震</a:t>
            </a:r>
            <a:r>
              <a:rPr lang="en-US" altLang="ja-JP" dirty="0">
                <a:latin typeface="Century" panose="02040604050505020304" pitchFamily="18" charset="0"/>
                <a:ea typeface="ＭＳ 明朝" panose="02020609040205080304" pitchFamily="17" charset="-128"/>
              </a:rPr>
              <a:t>-</a:t>
            </a:r>
            <a:r>
              <a:rPr lang="ja-JP" altLang="en-US" dirty="0">
                <a:latin typeface="Century" panose="02040604050505020304" pitchFamily="18" charset="0"/>
                <a:ea typeface="ＭＳ 明朝" panose="02020609040205080304" pitchFamily="17" charset="-128"/>
              </a:rPr>
              <a:t>余震下での従来のマンホールの隆起挙動を調査する．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余震下での一連の修復対策の頑強性を調べる．</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3889476"/>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09316" y="4370591"/>
            <a:ext cx="6345719"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マンホールは本震後，浮力の増加と地下水位以浅の側面摩擦の減少により，より脆弱になる．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マンホールの側壁を荒くする対策．本震による粒子の</a:t>
            </a:r>
            <a:r>
              <a:rPr kumimoji="1" lang="en-US" altLang="ja-JP" dirty="0">
                <a:latin typeface="Century" panose="02040604050505020304" pitchFamily="18" charset="0"/>
                <a:ea typeface="ＭＳ 明朝" panose="02020609040205080304" pitchFamily="17" charset="-128"/>
              </a:rPr>
              <a:t>lock-up</a:t>
            </a:r>
            <a:r>
              <a:rPr kumimoji="1" lang="ja-JP" altLang="en-US" dirty="0">
                <a:latin typeface="Century" panose="02040604050505020304" pitchFamily="18" charset="0"/>
                <a:ea typeface="ＭＳ 明朝" panose="02020609040205080304" pitchFamily="17" charset="-128"/>
              </a:rPr>
              <a:t>効果の破壊で余震中に持続せず隆起する．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マンホールの自重増加．地下水位の上昇により余震では効果のない可能性．</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マンホールに水が流れ込む対策．透水性のある基礎，杭を利用することで良い頑強性を示す．</a:t>
            </a: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30458" y="5394738"/>
            <a:ext cx="4483865"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本震だけでなく，その後の余震による影響を考慮した研究．余震によるマンホールの被害とそれに対する対策を評価．</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01186"/>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Robustness of remediation measures against liquefaction induced manhole uplift under mainshock-aftershock sequence</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4994629"/>
            <a:ext cx="1478097"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a:t>
            </a:r>
          </a:p>
        </p:txBody>
      </p:sp>
      <p:pic>
        <p:nvPicPr>
          <p:cNvPr id="4" name="図 3">
            <a:extLst>
              <a:ext uri="{FF2B5EF4-FFF2-40B4-BE49-F238E27FC236}">
                <a16:creationId xmlns:a16="http://schemas.microsoft.com/office/drawing/2014/main" id="{983C431F-CEDE-9C5B-251B-30C317180B08}"/>
              </a:ext>
            </a:extLst>
          </p:cNvPr>
          <p:cNvPicPr>
            <a:picLocks noChangeAspect="1"/>
          </p:cNvPicPr>
          <p:nvPr/>
        </p:nvPicPr>
        <p:blipFill>
          <a:blip r:embed="rId2"/>
          <a:stretch>
            <a:fillRect/>
          </a:stretch>
        </p:blipFill>
        <p:spPr>
          <a:xfrm>
            <a:off x="6902060" y="1186761"/>
            <a:ext cx="4832740" cy="3444328"/>
          </a:xfrm>
          <a:prstGeom prst="rect">
            <a:avLst/>
          </a:prstGeom>
        </p:spPr>
      </p:pic>
      <p:sp>
        <p:nvSpPr>
          <p:cNvPr id="8" name="テキスト ボックス 7">
            <a:extLst>
              <a:ext uri="{FF2B5EF4-FFF2-40B4-BE49-F238E27FC236}">
                <a16:creationId xmlns:a16="http://schemas.microsoft.com/office/drawing/2014/main" id="{83E89BB8-A88B-77B1-D9FD-9BF3AA9C45EF}"/>
              </a:ext>
            </a:extLst>
          </p:cNvPr>
          <p:cNvSpPr txBox="1"/>
          <p:nvPr/>
        </p:nvSpPr>
        <p:spPr>
          <a:xfrm>
            <a:off x="8940798" y="1586379"/>
            <a:ext cx="880535" cy="415498"/>
          </a:xfrm>
          <a:prstGeom prst="rect">
            <a:avLst/>
          </a:prstGeom>
          <a:noFill/>
        </p:spPr>
        <p:txBody>
          <a:bodyPr wrap="square" rtlCol="0">
            <a:spAutoFit/>
          </a:bodyPr>
          <a:lstStyle/>
          <a:p>
            <a:r>
              <a:rPr kumimoji="1" lang="en-US" altLang="ja-JP" sz="1050" dirty="0">
                <a:latin typeface="Century" panose="02040604050505020304" pitchFamily="18" charset="0"/>
              </a:rPr>
              <a:t>Manhole’s self-weight</a:t>
            </a:r>
            <a:endParaRPr kumimoji="1" lang="ja-JP" altLang="en-US" sz="1050" dirty="0">
              <a:latin typeface="Century" panose="02040604050505020304" pitchFamily="18" charset="0"/>
            </a:endParaRPr>
          </a:p>
        </p:txBody>
      </p:sp>
      <p:sp>
        <p:nvSpPr>
          <p:cNvPr id="14" name="テキスト ボックス 13">
            <a:extLst>
              <a:ext uri="{FF2B5EF4-FFF2-40B4-BE49-F238E27FC236}">
                <a16:creationId xmlns:a16="http://schemas.microsoft.com/office/drawing/2014/main" id="{A9467954-C321-3FCA-4B05-ABB8E7257993}"/>
              </a:ext>
            </a:extLst>
          </p:cNvPr>
          <p:cNvSpPr txBox="1"/>
          <p:nvPr/>
        </p:nvSpPr>
        <p:spPr>
          <a:xfrm>
            <a:off x="10274553" y="1799684"/>
            <a:ext cx="880535" cy="415498"/>
          </a:xfrm>
          <a:prstGeom prst="rect">
            <a:avLst/>
          </a:prstGeom>
          <a:noFill/>
        </p:spPr>
        <p:txBody>
          <a:bodyPr wrap="square" rtlCol="0">
            <a:spAutoFit/>
          </a:bodyPr>
          <a:lstStyle/>
          <a:p>
            <a:r>
              <a:rPr kumimoji="1" lang="en-US" altLang="ja-JP" sz="1050" dirty="0">
                <a:solidFill>
                  <a:schemeClr val="bg1"/>
                </a:solidFill>
                <a:latin typeface="Century" panose="02040604050505020304" pitchFamily="18" charset="0"/>
              </a:rPr>
              <a:t>sidewall friction</a:t>
            </a:r>
            <a:endParaRPr kumimoji="1" lang="ja-JP" altLang="en-US" sz="1050" dirty="0">
              <a:solidFill>
                <a:schemeClr val="bg1"/>
              </a:solidFill>
              <a:latin typeface="Century" panose="02040604050505020304" pitchFamily="18" charset="0"/>
            </a:endParaRPr>
          </a:p>
        </p:txBody>
      </p:sp>
      <p:sp>
        <p:nvSpPr>
          <p:cNvPr id="15" name="テキスト ボックス 14">
            <a:extLst>
              <a:ext uri="{FF2B5EF4-FFF2-40B4-BE49-F238E27FC236}">
                <a16:creationId xmlns:a16="http://schemas.microsoft.com/office/drawing/2014/main" id="{837F47DF-6770-B68A-035B-F27F9DBF2A10}"/>
              </a:ext>
            </a:extLst>
          </p:cNvPr>
          <p:cNvSpPr txBox="1"/>
          <p:nvPr/>
        </p:nvSpPr>
        <p:spPr>
          <a:xfrm>
            <a:off x="7714974" y="1794128"/>
            <a:ext cx="880535" cy="415498"/>
          </a:xfrm>
          <a:prstGeom prst="rect">
            <a:avLst/>
          </a:prstGeom>
          <a:noFill/>
        </p:spPr>
        <p:txBody>
          <a:bodyPr wrap="square" rtlCol="0">
            <a:spAutoFit/>
          </a:bodyPr>
          <a:lstStyle/>
          <a:p>
            <a:r>
              <a:rPr kumimoji="1" lang="en-US" altLang="ja-JP" sz="1050" dirty="0">
                <a:solidFill>
                  <a:schemeClr val="bg1"/>
                </a:solidFill>
                <a:latin typeface="Century" panose="02040604050505020304" pitchFamily="18" charset="0"/>
              </a:rPr>
              <a:t>sidewall friction</a:t>
            </a:r>
            <a:endParaRPr kumimoji="1" lang="ja-JP" altLang="en-US" sz="1050" dirty="0">
              <a:solidFill>
                <a:schemeClr val="bg1"/>
              </a:solidFill>
              <a:latin typeface="Century" panose="02040604050505020304" pitchFamily="18" charset="0"/>
            </a:endParaRPr>
          </a:p>
        </p:txBody>
      </p:sp>
      <p:sp>
        <p:nvSpPr>
          <p:cNvPr id="16" name="テキスト ボックス 15">
            <a:extLst>
              <a:ext uri="{FF2B5EF4-FFF2-40B4-BE49-F238E27FC236}">
                <a16:creationId xmlns:a16="http://schemas.microsoft.com/office/drawing/2014/main" id="{94C2EB90-B0F4-30A6-33E4-036C71956853}"/>
              </a:ext>
            </a:extLst>
          </p:cNvPr>
          <p:cNvSpPr txBox="1"/>
          <p:nvPr/>
        </p:nvSpPr>
        <p:spPr>
          <a:xfrm>
            <a:off x="9702184" y="3004278"/>
            <a:ext cx="1144737" cy="253916"/>
          </a:xfrm>
          <a:prstGeom prst="rect">
            <a:avLst/>
          </a:prstGeom>
          <a:noFill/>
        </p:spPr>
        <p:txBody>
          <a:bodyPr wrap="square" rtlCol="0">
            <a:spAutoFit/>
          </a:bodyPr>
          <a:lstStyle/>
          <a:p>
            <a:r>
              <a:rPr kumimoji="1" lang="en-US" altLang="ja-JP" sz="1050">
                <a:solidFill>
                  <a:schemeClr val="bg1"/>
                </a:solidFill>
                <a:latin typeface="Century" panose="02040604050505020304" pitchFamily="18" charset="0"/>
              </a:rPr>
              <a:t>buoyancy</a:t>
            </a:r>
            <a:endParaRPr kumimoji="1" lang="ja-JP" altLang="en-US" sz="1050" dirty="0">
              <a:solidFill>
                <a:schemeClr val="bg1"/>
              </a:solidFill>
              <a:latin typeface="Century" panose="02040604050505020304" pitchFamily="18" charset="0"/>
            </a:endParaRPr>
          </a:p>
        </p:txBody>
      </p:sp>
      <p:sp>
        <p:nvSpPr>
          <p:cNvPr id="17" name="テキスト ボックス 16">
            <a:extLst>
              <a:ext uri="{FF2B5EF4-FFF2-40B4-BE49-F238E27FC236}">
                <a16:creationId xmlns:a16="http://schemas.microsoft.com/office/drawing/2014/main" id="{15A8B514-43F8-781A-CC8F-A8E852FFE47B}"/>
              </a:ext>
            </a:extLst>
          </p:cNvPr>
          <p:cNvSpPr txBox="1"/>
          <p:nvPr/>
        </p:nvSpPr>
        <p:spPr>
          <a:xfrm>
            <a:off x="9702184" y="2727658"/>
            <a:ext cx="1144737" cy="253916"/>
          </a:xfrm>
          <a:prstGeom prst="rect">
            <a:avLst/>
          </a:prstGeom>
          <a:noFill/>
        </p:spPr>
        <p:txBody>
          <a:bodyPr wrap="square" rtlCol="0">
            <a:spAutoFit/>
          </a:bodyPr>
          <a:lstStyle/>
          <a:p>
            <a:r>
              <a:rPr kumimoji="1" lang="en-US" altLang="ja-JP" sz="1050" dirty="0">
                <a:solidFill>
                  <a:schemeClr val="bg1"/>
                </a:solidFill>
                <a:latin typeface="Century" panose="02040604050505020304" pitchFamily="18" charset="0"/>
              </a:rPr>
              <a:t>seepage force</a:t>
            </a:r>
            <a:endParaRPr kumimoji="1" lang="ja-JP" altLang="en-US" sz="1050" dirty="0">
              <a:solidFill>
                <a:schemeClr val="bg1"/>
              </a:solidFill>
              <a:latin typeface="Century" panose="02040604050505020304" pitchFamily="18" charset="0"/>
            </a:endParaRP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TotalTime>
  <Words>279</Words>
  <Application>Microsoft Office PowerPoint</Application>
  <PresentationFormat>ワイド画面</PresentationFormat>
  <Paragraphs>21</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ＭＳ ゴシック</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14</cp:revision>
  <dcterms:created xsi:type="dcterms:W3CDTF">2024-04-04T04:58:11Z</dcterms:created>
  <dcterms:modified xsi:type="dcterms:W3CDTF">2024-04-15T04:07:38Z</dcterms:modified>
</cp:coreProperties>
</file>