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2024/4/8</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2024/4/8</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2024/4/8</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2024/4/8</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2024/4/8</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2024/4/8</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2024/4/8</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2024/4/8</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2024/4/8</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2024/4/8</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2024/4/8</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2024/4/8</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603C1D9E-DBD0-FA72-1FA8-809274EEA126}"/>
              </a:ext>
            </a:extLst>
          </p:cNvPr>
          <p:cNvPicPr>
            <a:picLocks noChangeAspect="1"/>
          </p:cNvPicPr>
          <p:nvPr/>
        </p:nvPicPr>
        <p:blipFill>
          <a:blip r:embed="rId2"/>
          <a:stretch>
            <a:fillRect/>
          </a:stretch>
        </p:blipFill>
        <p:spPr>
          <a:xfrm>
            <a:off x="6313024" y="1088434"/>
            <a:ext cx="5878976" cy="4238669"/>
          </a:xfrm>
          <a:prstGeom prst="rect">
            <a:avLst/>
          </a:prstGeom>
        </p:spPr>
      </p:pic>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418638" y="512378"/>
            <a:ext cx="11182123" cy="615553"/>
          </a:xfrm>
          <a:prstGeom prst="rect">
            <a:avLst/>
          </a:prstGeom>
          <a:noFill/>
        </p:spPr>
        <p:txBody>
          <a:bodyPr wrap="square" rtlCol="0">
            <a:spAutoFit/>
          </a:bodyPr>
          <a:lstStyle/>
          <a:p>
            <a:r>
              <a:rPr lang="en-US" altLang="ja-JP" sz="1700" dirty="0" err="1">
                <a:latin typeface="Times New Roman" panose="02020603050405020304" pitchFamily="18" charset="0"/>
                <a:cs typeface="Times New Roman" panose="02020603050405020304" pitchFamily="18" charset="0"/>
              </a:rPr>
              <a:t>Abilash</a:t>
            </a:r>
            <a:r>
              <a:rPr lang="en-US" altLang="ja-JP" sz="1700" dirty="0">
                <a:latin typeface="Times New Roman" panose="02020603050405020304" pitchFamily="18" charset="0"/>
                <a:cs typeface="Times New Roman" panose="02020603050405020304" pitchFamily="18" charset="0"/>
              </a:rPr>
              <a:t> </a:t>
            </a:r>
            <a:r>
              <a:rPr lang="en-US" altLang="ja-JP" sz="1700" dirty="0" err="1">
                <a:latin typeface="Times New Roman" panose="02020603050405020304" pitchFamily="18" charset="0"/>
                <a:cs typeface="Times New Roman" panose="02020603050405020304" pitchFamily="18" charset="0"/>
              </a:rPr>
              <a:t>Pokhrel</a:t>
            </a:r>
            <a:r>
              <a:rPr lang="en-US" altLang="ja-JP" sz="1700" dirty="0">
                <a:latin typeface="Times New Roman" panose="02020603050405020304" pitchFamily="18" charset="0"/>
                <a:cs typeface="Times New Roman" panose="02020603050405020304" pitchFamily="18" charset="0"/>
              </a:rPr>
              <a:t>, Gabriele </a:t>
            </a:r>
            <a:r>
              <a:rPr lang="en-US" altLang="ja-JP" sz="1700" dirty="0" err="1">
                <a:latin typeface="Times New Roman" panose="02020603050405020304" pitchFamily="18" charset="0"/>
                <a:cs typeface="Times New Roman" panose="02020603050405020304" pitchFamily="18" charset="0"/>
              </a:rPr>
              <a:t>Chiaro</a:t>
            </a:r>
            <a:r>
              <a:rPr lang="en-US" altLang="ja-JP" sz="1700" dirty="0">
                <a:latin typeface="Times New Roman" panose="02020603050405020304" pitchFamily="18" charset="0"/>
                <a:cs typeface="Times New Roman" panose="02020603050405020304" pitchFamily="18" charset="0"/>
              </a:rPr>
              <a:t>, Takashi Kiyota, </a:t>
            </a:r>
            <a:r>
              <a:rPr lang="en-US" altLang="ja-JP" sz="1700" dirty="0" err="1">
                <a:latin typeface="Times New Roman" panose="02020603050405020304" pitchFamily="18" charset="0"/>
                <a:cs typeface="Times New Roman" panose="02020603050405020304" pitchFamily="18" charset="0"/>
              </a:rPr>
              <a:t>Misko</a:t>
            </a:r>
            <a:r>
              <a:rPr lang="en-US" altLang="ja-JP" sz="1700" dirty="0">
                <a:latin typeface="Times New Roman" panose="02020603050405020304" pitchFamily="18" charset="0"/>
                <a:cs typeface="Times New Roman" panose="02020603050405020304" pitchFamily="18" charset="0"/>
              </a:rPr>
              <a:t> </a:t>
            </a:r>
            <a:r>
              <a:rPr lang="en-US" altLang="ja-JP" sz="1700" dirty="0" err="1">
                <a:latin typeface="Times New Roman" panose="02020603050405020304" pitchFamily="18" charset="0"/>
                <a:cs typeface="Times New Roman" panose="02020603050405020304" pitchFamily="18" charset="0"/>
              </a:rPr>
              <a:t>Cubrinovski</a:t>
            </a:r>
            <a:r>
              <a:rPr lang="en-US" altLang="ja-JP" sz="1700" dirty="0">
                <a:latin typeface="Times New Roman" panose="02020603050405020304" pitchFamily="18" charset="0"/>
                <a:cs typeface="Times New Roman" panose="02020603050405020304" pitchFamily="18" charset="0"/>
              </a:rPr>
              <a:t>, Soils and Foundations, Volume 64, Issue 2, April 2024 </a:t>
            </a:r>
          </a:p>
          <a:p>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https://doi.org/10.1016/j.sandf.2024.101444</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77112" y="1700454"/>
            <a:ext cx="6345719" cy="2585323"/>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礫質地盤の液状化ポテンシャルと繰返しひずみ蓄積特性の評価は地盤地震工学での大きな課題．</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砂が支配的な</a:t>
            </a:r>
            <a:r>
              <a:rPr lang="en-US" altLang="ja-JP" dirty="0">
                <a:latin typeface="Century" panose="02040604050505020304" pitchFamily="18" charset="0"/>
                <a:ea typeface="ＭＳ 明朝" panose="02020609040205080304" pitchFamily="17" charset="-128"/>
              </a:rPr>
              <a:t>SGM</a:t>
            </a:r>
            <a:r>
              <a:rPr lang="ja-JP" altLang="en-US" dirty="0">
                <a:latin typeface="Century" panose="02040604050505020304" pitchFamily="18" charset="0"/>
                <a:ea typeface="ＭＳ 明朝" panose="02020609040205080304" pitchFamily="17" charset="-128"/>
              </a:rPr>
              <a:t>に焦点を当て，礫質地盤の液状化抵抗に対する</a:t>
            </a:r>
            <a:r>
              <a:rPr lang="en-US" altLang="ja-JP" dirty="0">
                <a:latin typeface="Century" panose="02040604050505020304" pitchFamily="18" charset="0"/>
                <a:ea typeface="ＭＳ 明朝" panose="02020609040205080304" pitchFamily="17" charset="-128"/>
              </a:rPr>
              <a:t>GC</a:t>
            </a:r>
            <a:r>
              <a:rPr lang="ja-JP" altLang="en-US" dirty="0">
                <a:latin typeface="Century" panose="02040604050505020304" pitchFamily="18" charset="0"/>
                <a:ea typeface="ＭＳ 明朝" panose="02020609040205080304" pitchFamily="17" charset="-128"/>
              </a:rPr>
              <a:t>と</a:t>
            </a:r>
            <a:r>
              <a:rPr lang="en-US" altLang="ja-JP" dirty="0">
                <a:latin typeface="Century" panose="02040604050505020304" pitchFamily="18" charset="0"/>
                <a:ea typeface="ＭＳ 明朝" panose="02020609040205080304" pitchFamily="17" charset="-128"/>
              </a:rPr>
              <a:t>Dr</a:t>
            </a:r>
            <a:r>
              <a:rPr lang="ja-JP" altLang="en-US" dirty="0">
                <a:latin typeface="Century" panose="02040604050505020304" pitchFamily="18" charset="0"/>
                <a:ea typeface="ＭＳ 明朝" panose="02020609040205080304" pitchFamily="17" charset="-128"/>
              </a:rPr>
              <a:t>の影響に関するデータを構築．</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様々な</a:t>
            </a:r>
            <a:r>
              <a:rPr kumimoji="1" lang="en-US" altLang="ja-JP" dirty="0">
                <a:latin typeface="Century" panose="02040604050505020304" pitchFamily="18" charset="0"/>
                <a:ea typeface="ＭＳ 明朝" panose="02020609040205080304" pitchFamily="17" charset="-128"/>
              </a:rPr>
              <a:t>GC</a:t>
            </a:r>
            <a:r>
              <a:rPr kumimoji="1" lang="ja-JP" altLang="en-US" dirty="0">
                <a:latin typeface="Century" panose="02040604050505020304" pitchFamily="18" charset="0"/>
                <a:ea typeface="ＭＳ 明朝" panose="02020609040205080304" pitchFamily="17" charset="-128"/>
              </a:rPr>
              <a:t>をもつ</a:t>
            </a:r>
            <a:r>
              <a:rPr kumimoji="1" lang="en-US" altLang="ja-JP" dirty="0">
                <a:latin typeface="Century" panose="02040604050505020304" pitchFamily="18" charset="0"/>
                <a:ea typeface="ＭＳ 明朝" panose="02020609040205080304" pitchFamily="17" charset="-128"/>
              </a:rPr>
              <a:t>SGM</a:t>
            </a:r>
            <a:r>
              <a:rPr kumimoji="1" lang="ja-JP" altLang="en-US" dirty="0">
                <a:latin typeface="Century" panose="02040604050505020304" pitchFamily="18" charset="0"/>
                <a:ea typeface="ＭＳ 明朝" panose="02020609040205080304" pitchFamily="17" charset="-128"/>
              </a:rPr>
              <a:t>の液状化抵抗を体系的に比較し，</a:t>
            </a:r>
            <a:r>
              <a:rPr kumimoji="1" lang="en-US" altLang="ja-JP" dirty="0">
                <a:latin typeface="Century" panose="02040604050505020304" pitchFamily="18" charset="0"/>
                <a:ea typeface="ＭＳ 明朝" panose="02020609040205080304" pitchFamily="17" charset="-128"/>
              </a:rPr>
              <a:t>SGM</a:t>
            </a:r>
            <a:r>
              <a:rPr kumimoji="1" lang="ja-JP" altLang="en-US" dirty="0">
                <a:latin typeface="Century" panose="02040604050505020304" pitchFamily="18" charset="0"/>
                <a:ea typeface="ＭＳ 明朝" panose="02020609040205080304" pitchFamily="17" charset="-128"/>
              </a:rPr>
              <a:t>の液状化評価に対する粒間状態概念に基づくフレームワークの適用可能性を検証．</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SGM</a:t>
            </a:r>
            <a:r>
              <a:rPr lang="ja-JP" altLang="en-US" dirty="0">
                <a:latin typeface="Century" panose="02040604050505020304" pitchFamily="18" charset="0"/>
                <a:ea typeface="ＭＳ 明朝" panose="02020609040205080304" pitchFamily="17" charset="-128"/>
              </a:rPr>
              <a:t>に対して，非排水繰返し三軸試験を実施．</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endParaRPr kumimoji="1" lang="ja-JP" altLang="en-US" dirty="0">
              <a:latin typeface="Century" panose="02040604050505020304" pitchFamily="18" charset="0"/>
              <a:ea typeface="ＭＳ 明朝" panose="02020609040205080304" pitchFamily="17" charset="-128"/>
            </a:endParaRP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142867"/>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209316" y="4590931"/>
            <a:ext cx="6345719" cy="1754326"/>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SGM</a:t>
            </a:r>
            <a:r>
              <a:rPr lang="ja-JP" altLang="en-US" dirty="0">
                <a:latin typeface="Century" panose="02040604050505020304" pitchFamily="18" charset="0"/>
                <a:ea typeface="ＭＳ 明朝" panose="02020609040205080304" pitchFamily="17" charset="-128"/>
              </a:rPr>
              <a:t>の</a:t>
            </a:r>
            <a:r>
              <a:rPr lang="en-US" altLang="ja-JP" dirty="0">
                <a:latin typeface="Century" panose="02040604050505020304" pitchFamily="18" charset="0"/>
                <a:ea typeface="ＭＳ 明朝" panose="02020609040205080304" pitchFamily="17" charset="-128"/>
              </a:rPr>
              <a:t>CRR</a:t>
            </a:r>
            <a:r>
              <a:rPr lang="ja-JP" altLang="en-US" dirty="0">
                <a:latin typeface="Century" panose="02040604050505020304" pitchFamily="18" charset="0"/>
                <a:ea typeface="ＭＳ 明朝" panose="02020609040205080304" pitchFamily="17" charset="-128"/>
              </a:rPr>
              <a:t>は，</a:t>
            </a:r>
            <a:r>
              <a:rPr lang="en-US" altLang="ja-JP" dirty="0">
                <a:latin typeface="Century" panose="02040604050505020304" pitchFamily="18" charset="0"/>
                <a:ea typeface="ＭＳ 明朝" panose="02020609040205080304" pitchFamily="17" charset="-128"/>
              </a:rPr>
              <a:t>GC</a:t>
            </a:r>
            <a:r>
              <a:rPr lang="ja-JP" altLang="en-US" dirty="0">
                <a:latin typeface="Century" panose="02040604050505020304" pitchFamily="18" charset="0"/>
                <a:ea typeface="ＭＳ 明朝" panose="02020609040205080304" pitchFamily="17" charset="-128"/>
              </a:rPr>
              <a:t>と</a:t>
            </a:r>
            <a:r>
              <a:rPr lang="en-US" altLang="ja-JP" dirty="0">
                <a:latin typeface="Century" panose="02040604050505020304" pitchFamily="18" charset="0"/>
                <a:ea typeface="ＭＳ 明朝" panose="02020609040205080304" pitchFamily="17" charset="-128"/>
              </a:rPr>
              <a:t>Dr</a:t>
            </a:r>
            <a:r>
              <a:rPr lang="ja-JP" altLang="en-US" dirty="0">
                <a:latin typeface="Century" panose="02040604050505020304" pitchFamily="18" charset="0"/>
                <a:ea typeface="ＭＳ 明朝" panose="02020609040205080304" pitchFamily="17" charset="-128"/>
              </a:rPr>
              <a:t>の両方が増加するにつれて増加する．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en-US" altLang="ja-JP" dirty="0">
                <a:latin typeface="Century" panose="02040604050505020304" pitchFamily="18" charset="0"/>
                <a:ea typeface="ＭＳ 明朝" panose="02020609040205080304" pitchFamily="17" charset="-128"/>
              </a:rPr>
              <a:t>SGM</a:t>
            </a:r>
            <a:r>
              <a:rPr kumimoji="1" lang="ja-JP" altLang="en-US" dirty="0">
                <a:latin typeface="Century" panose="02040604050505020304" pitchFamily="18" charset="0"/>
                <a:ea typeface="ＭＳ 明朝" panose="02020609040205080304" pitchFamily="17" charset="-128"/>
              </a:rPr>
              <a:t>の液状化抵抗に対する</a:t>
            </a:r>
            <a:r>
              <a:rPr kumimoji="1" lang="en-US" altLang="ja-JP" dirty="0">
                <a:latin typeface="Century" panose="02040604050505020304" pitchFamily="18" charset="0"/>
                <a:ea typeface="ＭＳ 明朝" panose="02020609040205080304" pitchFamily="17" charset="-128"/>
              </a:rPr>
              <a:t>GC</a:t>
            </a:r>
            <a:r>
              <a:rPr kumimoji="1" lang="ja-JP" altLang="en-US" dirty="0">
                <a:latin typeface="Century" panose="02040604050505020304" pitchFamily="18" charset="0"/>
                <a:ea typeface="ＭＳ 明朝" panose="02020609040205080304" pitchFamily="17" charset="-128"/>
              </a:rPr>
              <a:t>と</a:t>
            </a:r>
            <a:r>
              <a:rPr kumimoji="1" lang="en-US" altLang="ja-JP" dirty="0">
                <a:latin typeface="Century" panose="02040604050505020304" pitchFamily="18" charset="0"/>
                <a:ea typeface="ＭＳ 明朝" panose="02020609040205080304" pitchFamily="17" charset="-128"/>
              </a:rPr>
              <a:t>Dr</a:t>
            </a:r>
            <a:r>
              <a:rPr kumimoji="1" lang="ja-JP" altLang="en-US" dirty="0">
                <a:latin typeface="Century" panose="02040604050505020304" pitchFamily="18" charset="0"/>
                <a:ea typeface="ＭＳ 明朝" panose="02020609040205080304" pitchFamily="17" charset="-128"/>
              </a:rPr>
              <a:t>の効果は複合効果としてみるべきである．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等価間隙比は，</a:t>
            </a:r>
            <a:r>
              <a:rPr lang="en-US" altLang="ja-JP" dirty="0">
                <a:latin typeface="Century" panose="02040604050505020304" pitchFamily="18" charset="0"/>
                <a:ea typeface="ＭＳ 明朝" panose="02020609040205080304" pitchFamily="17" charset="-128"/>
              </a:rPr>
              <a:t>SGM</a:t>
            </a:r>
            <a:r>
              <a:rPr lang="ja-JP" altLang="en-US" dirty="0">
                <a:latin typeface="Century" panose="02040604050505020304" pitchFamily="18" charset="0"/>
                <a:ea typeface="ＭＳ 明朝" panose="02020609040205080304" pitchFamily="17" charset="-128"/>
              </a:rPr>
              <a:t>の液状化抵抗を記述するために</a:t>
            </a:r>
            <a:r>
              <a:rPr lang="en-US" altLang="ja-JP" dirty="0">
                <a:latin typeface="Century" panose="02040604050505020304" pitchFamily="18" charset="0"/>
                <a:ea typeface="ＭＳ 明朝" panose="02020609040205080304" pitchFamily="17" charset="-128"/>
              </a:rPr>
              <a:t>GC</a:t>
            </a:r>
            <a:r>
              <a:rPr lang="ja-JP" altLang="en-US" dirty="0">
                <a:latin typeface="Century" panose="02040604050505020304" pitchFamily="18" charset="0"/>
                <a:ea typeface="ＭＳ 明朝" panose="02020609040205080304" pitchFamily="17" charset="-128"/>
              </a:rPr>
              <a:t>と</a:t>
            </a:r>
            <a:r>
              <a:rPr lang="en-US" altLang="ja-JP" dirty="0">
                <a:latin typeface="Century" panose="02040604050505020304" pitchFamily="18" charset="0"/>
                <a:ea typeface="ＭＳ 明朝" panose="02020609040205080304" pitchFamily="17" charset="-128"/>
              </a:rPr>
              <a:t>Dr</a:t>
            </a:r>
            <a:r>
              <a:rPr lang="ja-JP" altLang="en-US" dirty="0">
                <a:latin typeface="Century" panose="02040604050505020304" pitchFamily="18" charset="0"/>
                <a:ea typeface="ＭＳ 明朝" panose="02020609040205080304" pitchFamily="17" charset="-128"/>
              </a:rPr>
              <a:t>の効果を組み合わせる適切な手法であるとされる．</a:t>
            </a:r>
            <a:endParaRPr kumimoji="1" lang="ja-JP" altLang="en-US"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30458" y="5708010"/>
            <a:ext cx="4483865" cy="923330"/>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Introduction </a:t>
            </a:r>
            <a:r>
              <a:rPr lang="ja-JP" altLang="en-US" dirty="0">
                <a:latin typeface="Century" panose="02040604050505020304" pitchFamily="18" charset="0"/>
                <a:ea typeface="ＭＳ 明朝" panose="02020609040205080304" pitchFamily="17" charset="-128"/>
              </a:rPr>
              <a:t>において，礫質地盤の液状化についてのこれまでの研究が詳細に述べられている．</a:t>
            </a:r>
            <a:endParaRPr kumimoji="1" lang="ja-JP" altLang="en-US" dirty="0">
              <a:latin typeface="Century" panose="02040604050505020304" pitchFamily="18" charset="0"/>
              <a:ea typeface="ＭＳ 明朝" panose="02020609040205080304" pitchFamily="17" charset="-128"/>
            </a:endParaRP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0"/>
            <a:ext cx="12192000" cy="646331"/>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Liquefaction characteristics of sand-gravel mixtures: Experimental observations and its assessment</a:t>
            </a:r>
          </a:p>
          <a:p>
            <a:r>
              <a:rPr lang="en-US" altLang="ja-JP" b="1" dirty="0">
                <a:latin typeface="Times New Roman" panose="02020603050405020304" pitchFamily="18" charset="0"/>
                <a:cs typeface="Times New Roman" panose="02020603050405020304" pitchFamily="18" charset="0"/>
              </a:rPr>
              <a:t> based on intergranular state concept</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307901"/>
            <a:ext cx="1478097"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a:t>
            </a:r>
          </a:p>
        </p:txBody>
      </p:sp>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243</Words>
  <Application>Microsoft Office PowerPoint</Application>
  <PresentationFormat>ワイド画面</PresentationFormat>
  <Paragraphs>16</Paragraphs>
  <Slides>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ＭＳ ゴシック</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11</cp:revision>
  <dcterms:created xsi:type="dcterms:W3CDTF">2024-04-04T04:58:11Z</dcterms:created>
  <dcterms:modified xsi:type="dcterms:W3CDTF">2024-04-08T08:32:36Z</dcterms:modified>
</cp:coreProperties>
</file>