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2024/4/24</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2024/4/24</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2024/4/24</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2024/4/24</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2024/4/24</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2024/4/24</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22190"/>
            <a:ext cx="12192000" cy="615553"/>
          </a:xfrm>
          <a:prstGeom prst="rect">
            <a:avLst/>
          </a:prstGeom>
          <a:noFill/>
        </p:spPr>
        <p:txBody>
          <a:bodyPr wrap="square" rtlCol="0">
            <a:spAutoFit/>
          </a:bodyPr>
          <a:lstStyle/>
          <a:p>
            <a:r>
              <a:rPr lang="pt-BR" altLang="ja-JP" sz="1700" dirty="0">
                <a:latin typeface="Times New Roman" panose="02020603050405020304" pitchFamily="18" charset="0"/>
                <a:cs typeface="Times New Roman" panose="02020603050405020304" pitchFamily="18" charset="0"/>
              </a:rPr>
              <a:t>Shafique Raihan Shovon, Alula Kassa, Ryo Sekine, Kimitoshi Hayano, Yoshitoshi Mochizuki</a:t>
            </a:r>
            <a:r>
              <a:rPr lang="en-US" altLang="ja-JP" sz="1700" dirty="0">
                <a:latin typeface="Times New Roman" panose="02020603050405020304" pitchFamily="18" charset="0"/>
                <a:cs typeface="Times New Roman" panose="02020603050405020304" pitchFamily="18" charset="0"/>
              </a:rPr>
              <a:t>, Soils and Foundations, Volume 64</a:t>
            </a:r>
            <a:br>
              <a:rPr lang="en-US" altLang="ja-JP" sz="1700" dirty="0">
                <a:latin typeface="Times New Roman" panose="02020603050405020304" pitchFamily="18" charset="0"/>
                <a:cs typeface="Times New Roman" panose="02020603050405020304" pitchFamily="18" charset="0"/>
              </a:rPr>
            </a:b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https://doi.org/10.1016/j.sandf.2024.101403</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77112" y="1579267"/>
            <a:ext cx="6744879" cy="2585323"/>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高含水粘土を建設材料として使用する際には，低いせん断強度と高い圧縮性という問題．</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本研究の目的は，竹チップとフライアッシュの組み合わせを用いて高含水比粘土の性能を向上させる．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吸収・保持された水の</a:t>
            </a:r>
            <a:r>
              <a:rPr kumimoji="1" lang="en-US" altLang="ja-JP" dirty="0" err="1">
                <a:latin typeface="Century" panose="02040604050505020304" pitchFamily="18" charset="0"/>
                <a:ea typeface="ＭＳ 明朝" panose="02020609040205080304" pitchFamily="17" charset="-128"/>
              </a:rPr>
              <a:t>Wab</a:t>
            </a:r>
            <a:r>
              <a:rPr lang="en-US" altLang="ja-JP" dirty="0">
                <a:latin typeface="Century" panose="02040604050505020304" pitchFamily="18" charset="0"/>
                <a:ea typeface="ＭＳ 明朝" panose="02020609040205080304" pitchFamily="17" charset="-128"/>
              </a:rPr>
              <a:t>(water absorption and retention rate)</a:t>
            </a:r>
            <a:r>
              <a:rPr kumimoji="1" lang="ja-JP" altLang="en-US" dirty="0">
                <a:latin typeface="Century" panose="02040604050505020304" pitchFamily="18" charset="0"/>
                <a:ea typeface="ＭＳ 明朝" panose="02020609040205080304" pitchFamily="17" charset="-128"/>
              </a:rPr>
              <a:t>を真空吸引による濾過で水を取り除くことで測定する．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コーン指数試験を実施（</a:t>
            </a:r>
            <a:r>
              <a:rPr lang="en-US" altLang="ja-JP" dirty="0">
                <a:latin typeface="Century" panose="02040604050505020304" pitchFamily="18" charset="0"/>
                <a:ea typeface="ＭＳ 明朝" panose="02020609040205080304" pitchFamily="17" charset="-128"/>
              </a:rPr>
              <a:t>Cone Index (qc)</a:t>
            </a:r>
            <a:r>
              <a:rPr lang="ja-JP" altLang="en-US" dirty="0">
                <a:latin typeface="Century" panose="02040604050505020304" pitchFamily="18" charset="0"/>
                <a:ea typeface="ＭＳ 明朝" panose="02020609040205080304" pitchFamily="17" charset="-128"/>
              </a:rPr>
              <a:t>）．</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ハイブリッド処理された粘土の</a:t>
            </a:r>
            <a:r>
              <a:rPr kumimoji="1" lang="en-US" altLang="ja-JP" dirty="0">
                <a:latin typeface="Century" panose="02040604050505020304" pitchFamily="18" charset="0"/>
                <a:ea typeface="ＭＳ 明朝" panose="02020609040205080304" pitchFamily="17" charset="-128"/>
              </a:rPr>
              <a:t>pH</a:t>
            </a:r>
            <a:r>
              <a:rPr kumimoji="1" lang="ja-JP" altLang="en-US" dirty="0">
                <a:latin typeface="Century" panose="02040604050505020304" pitchFamily="18" charset="0"/>
                <a:ea typeface="ＭＳ 明朝" panose="02020609040205080304" pitchFamily="17" charset="-128"/>
              </a:rPr>
              <a:t>や理論的最大</a:t>
            </a:r>
            <a:r>
              <a:rPr kumimoji="1" lang="en-US" altLang="ja-JP" dirty="0">
                <a:latin typeface="Century" panose="02040604050505020304" pitchFamily="18" charset="0"/>
                <a:ea typeface="ＭＳ 明朝" panose="02020609040205080304" pitchFamily="17" charset="-128"/>
              </a:rPr>
              <a:t>CO</a:t>
            </a:r>
            <a:r>
              <a:rPr kumimoji="1" lang="en-US" altLang="ja-JP" baseline="-25000" dirty="0">
                <a:latin typeface="Century" panose="02040604050505020304" pitchFamily="18" charset="0"/>
                <a:ea typeface="ＭＳ 明朝" panose="02020609040205080304" pitchFamily="17" charset="-128"/>
              </a:rPr>
              <a:t>2</a:t>
            </a:r>
            <a:r>
              <a:rPr kumimoji="1" lang="ja-JP" altLang="en-US" dirty="0">
                <a:latin typeface="Century" panose="02040604050505020304" pitchFamily="18" charset="0"/>
                <a:ea typeface="ＭＳ 明朝" panose="02020609040205080304" pitchFamily="17" charset="-128"/>
              </a:rPr>
              <a:t>固定量も評価する．</a:t>
            </a: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328919"/>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211971" y="4677914"/>
            <a:ext cx="6345719" cy="175432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竹チップの</a:t>
            </a:r>
            <a:r>
              <a:rPr kumimoji="1" lang="en-US" altLang="ja-JP" dirty="0" err="1">
                <a:latin typeface="Century" panose="02040604050505020304" pitchFamily="18" charset="0"/>
                <a:ea typeface="ＭＳ 明朝" panose="02020609040205080304" pitchFamily="17" charset="-128"/>
              </a:rPr>
              <a:t>Wab</a:t>
            </a:r>
            <a:r>
              <a:rPr kumimoji="1" lang="ja-JP" altLang="en-US" dirty="0">
                <a:latin typeface="Century" panose="02040604050505020304" pitchFamily="18" charset="0"/>
                <a:ea typeface="ＭＳ 明朝" panose="02020609040205080304" pitchFamily="17" charset="-128"/>
              </a:rPr>
              <a:t>はフライアッシュよりも著しく高い．</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en-US" altLang="ja-JP" dirty="0" err="1">
                <a:latin typeface="Century" panose="02040604050505020304" pitchFamily="18" charset="0"/>
                <a:ea typeface="ＭＳ 明朝" panose="02020609040205080304" pitchFamily="17" charset="-128"/>
              </a:rPr>
              <a:t>Wab</a:t>
            </a:r>
            <a:r>
              <a:rPr lang="ja-JP" altLang="en-US" dirty="0">
                <a:latin typeface="Century" panose="02040604050505020304" pitchFamily="18" charset="0"/>
                <a:ea typeface="ＭＳ 明朝" panose="02020609040205080304" pitchFamily="17" charset="-128"/>
              </a:rPr>
              <a:t>および</a:t>
            </a:r>
            <a:r>
              <a:rPr lang="en-US" altLang="ja-JP" dirty="0" err="1">
                <a:latin typeface="Century" panose="02040604050505020304" pitchFamily="18" charset="0"/>
                <a:ea typeface="ＭＳ 明朝" panose="02020609040205080304" pitchFamily="17" charset="-128"/>
              </a:rPr>
              <a:t>Ast</a:t>
            </a:r>
            <a:r>
              <a:rPr lang="en-US" altLang="ja-JP" dirty="0">
                <a:latin typeface="Century" panose="02040604050505020304" pitchFamily="18" charset="0"/>
                <a:ea typeface="ＭＳ 明朝" panose="02020609040205080304" pitchFamily="17" charset="-128"/>
              </a:rPr>
              <a:t>(amount of stabilizer added)</a:t>
            </a:r>
            <a:r>
              <a:rPr lang="ja-JP" altLang="en-US" dirty="0">
                <a:latin typeface="Century" panose="02040604050505020304" pitchFamily="18" charset="0"/>
                <a:ea typeface="ＭＳ 明朝" panose="02020609040205080304" pitchFamily="17" charset="-128"/>
              </a:rPr>
              <a:t>の両方が</a:t>
            </a:r>
            <a:r>
              <a:rPr lang="en-US" altLang="ja-JP" dirty="0">
                <a:latin typeface="Century" panose="02040604050505020304" pitchFamily="18" charset="0"/>
                <a:ea typeface="ＭＳ 明朝" panose="02020609040205080304" pitchFamily="17" charset="-128"/>
              </a:rPr>
              <a:t>qc</a:t>
            </a:r>
            <a:r>
              <a:rPr lang="ja-JP" altLang="en-US" dirty="0">
                <a:latin typeface="Century" panose="02040604050505020304" pitchFamily="18" charset="0"/>
                <a:ea typeface="ＭＳ 明朝" panose="02020609040205080304" pitchFamily="17" charset="-128"/>
              </a:rPr>
              <a:t>に重大な影響を与えている．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粘土の特性を評価する際には処理された粘土中の自由・拘束された水を適切に処理する必要あり．</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理論的最大</a:t>
            </a:r>
            <a:r>
              <a:rPr kumimoji="1" lang="en-US" altLang="ja-JP" dirty="0">
                <a:latin typeface="Century" panose="02040604050505020304" pitchFamily="18" charset="0"/>
                <a:ea typeface="ＭＳ 明朝" panose="02020609040205080304" pitchFamily="17" charset="-128"/>
              </a:rPr>
              <a:t>CO</a:t>
            </a:r>
            <a:r>
              <a:rPr kumimoji="1" lang="en-US" altLang="ja-JP" baseline="-25000" dirty="0">
                <a:latin typeface="Century" panose="02040604050505020304" pitchFamily="18" charset="0"/>
                <a:ea typeface="ＭＳ 明朝" panose="02020609040205080304" pitchFamily="17" charset="-128"/>
              </a:rPr>
              <a:t>2</a:t>
            </a:r>
            <a:r>
              <a:rPr lang="ja-JP" altLang="en-US" dirty="0">
                <a:latin typeface="Century" panose="02040604050505020304" pitchFamily="18" charset="0"/>
                <a:ea typeface="ＭＳ 明朝" panose="02020609040205080304" pitchFamily="17" charset="-128"/>
              </a:rPr>
              <a:t>固定量は</a:t>
            </a:r>
            <a:r>
              <a:rPr lang="en-US" altLang="ja-JP" dirty="0">
                <a:latin typeface="Century" panose="02040604050505020304" pitchFamily="18" charset="0"/>
                <a:ea typeface="ＭＳ 明朝" panose="02020609040205080304" pitchFamily="17" charset="-128"/>
              </a:rPr>
              <a:t>qc</a:t>
            </a:r>
            <a:r>
              <a:rPr lang="ja-JP" altLang="en-US" dirty="0">
                <a:latin typeface="Century" panose="02040604050505020304" pitchFamily="18" charset="0"/>
                <a:ea typeface="ＭＳ 明朝" panose="02020609040205080304" pitchFamily="17" charset="-128"/>
              </a:rPr>
              <a:t>の増加とともに増加．</a:t>
            </a:r>
            <a:endParaRPr kumimoji="1" lang="en-US" altLang="ja-JP"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580987"/>
            <a:ext cx="4483865" cy="923330"/>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Intro</a:t>
            </a:r>
            <a:r>
              <a:rPr lang="ja-JP" altLang="en-US" dirty="0">
                <a:latin typeface="Century" panose="02040604050505020304" pitchFamily="18" charset="0"/>
                <a:ea typeface="ＭＳ 明朝" panose="02020609040205080304" pitchFamily="17" charset="-128"/>
              </a:rPr>
              <a:t>が豊富で関連研究の理解が進む．</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本研究での</a:t>
            </a:r>
            <a:r>
              <a:rPr kumimoji="1" lang="en-US" altLang="ja-JP" dirty="0">
                <a:latin typeface="Century" panose="02040604050505020304" pitchFamily="18" charset="0"/>
                <a:ea typeface="ＭＳ 明朝" panose="02020609040205080304" pitchFamily="17" charset="-128"/>
              </a:rPr>
              <a:t>2</a:t>
            </a:r>
            <a:r>
              <a:rPr kumimoji="1" lang="ja-JP" altLang="en-US" dirty="0">
                <a:latin typeface="Century" panose="02040604050505020304" pitchFamily="18" charset="0"/>
                <a:ea typeface="ＭＳ 明朝" panose="02020609040205080304" pitchFamily="17" charset="-128"/>
              </a:rPr>
              <a:t>つの材料を用いて粘土の性能向上を検討した点に新規性がある．</a:t>
            </a: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45555"/>
            <a:ext cx="12192000" cy="646331"/>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Mixture design for eco-friendly hybrid clay treated with two stabilizers based on water absorption and retention of stabilizers</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5163965"/>
            <a:ext cx="2896513"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コメント・新規性</a:t>
            </a:r>
          </a:p>
        </p:txBody>
      </p:sp>
      <p:sp>
        <p:nvSpPr>
          <p:cNvPr id="8" name="テキスト ボックス 7">
            <a:extLst>
              <a:ext uri="{FF2B5EF4-FFF2-40B4-BE49-F238E27FC236}">
                <a16:creationId xmlns:a16="http://schemas.microsoft.com/office/drawing/2014/main" id="{88AC759D-BF64-74F6-67A7-C0A2B6F08151}"/>
              </a:ext>
            </a:extLst>
          </p:cNvPr>
          <p:cNvSpPr txBox="1"/>
          <p:nvPr/>
        </p:nvSpPr>
        <p:spPr>
          <a:xfrm>
            <a:off x="0" y="6584091"/>
            <a:ext cx="7628467" cy="276999"/>
          </a:xfrm>
          <a:prstGeom prst="rect">
            <a:avLst/>
          </a:prstGeom>
          <a:noFill/>
        </p:spPr>
        <p:txBody>
          <a:bodyPr wrap="square" rtlCol="0">
            <a:spAutoFit/>
          </a:bodyPr>
          <a:lstStyle/>
          <a:p>
            <a:r>
              <a:rPr kumimoji="1" lang="en-US" altLang="ja-JP" sz="1200" dirty="0">
                <a:latin typeface="ＭＳ 明朝" panose="02020609040205080304" pitchFamily="17" charset="-128"/>
                <a:ea typeface="ＭＳ 明朝" panose="02020609040205080304" pitchFamily="17" charset="-128"/>
              </a:rPr>
              <a:t>2</a:t>
            </a:r>
            <a:r>
              <a:rPr kumimoji="1" lang="ja-JP" altLang="en-US" sz="1200" dirty="0">
                <a:latin typeface="ＭＳ 明朝" panose="02020609040205080304" pitchFamily="17" charset="-128"/>
                <a:ea typeface="ＭＳ 明朝" panose="02020609040205080304" pitchFamily="17" charset="-128"/>
              </a:rPr>
              <a:t>種類の安定剤により処理した環境にやさしいハイブリッド粘土の吸水性と安定剤の保持性に基づく混合設計</a:t>
            </a:r>
          </a:p>
        </p:txBody>
      </p:sp>
      <p:pic>
        <p:nvPicPr>
          <p:cNvPr id="14" name="図 13">
            <a:extLst>
              <a:ext uri="{FF2B5EF4-FFF2-40B4-BE49-F238E27FC236}">
                <a16:creationId xmlns:a16="http://schemas.microsoft.com/office/drawing/2014/main" id="{29EF634B-9E1B-DC2A-70AA-2720F296BC5A}"/>
              </a:ext>
            </a:extLst>
          </p:cNvPr>
          <p:cNvPicPr>
            <a:picLocks noChangeAspect="1"/>
          </p:cNvPicPr>
          <p:nvPr/>
        </p:nvPicPr>
        <p:blipFill>
          <a:blip r:embed="rId2"/>
          <a:stretch>
            <a:fillRect/>
          </a:stretch>
        </p:blipFill>
        <p:spPr>
          <a:xfrm>
            <a:off x="6915346" y="1809957"/>
            <a:ext cx="5168306" cy="2614271"/>
          </a:xfrm>
          <a:prstGeom prst="rect">
            <a:avLst/>
          </a:prstGeom>
        </p:spPr>
      </p:pic>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291</Words>
  <Application>Microsoft Office PowerPoint</Application>
  <PresentationFormat>ワイド画面</PresentationFormat>
  <Paragraphs>18</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26</cp:revision>
  <dcterms:created xsi:type="dcterms:W3CDTF">2024-04-04T04:58:11Z</dcterms:created>
  <dcterms:modified xsi:type="dcterms:W3CDTF">2024-04-24T03:27:13Z</dcterms:modified>
</cp:coreProperties>
</file>