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294824" cy="615553"/>
          </a:xfrm>
          <a:prstGeom prst="rect">
            <a:avLst/>
          </a:prstGeom>
          <a:noFill/>
        </p:spPr>
        <p:txBody>
          <a:bodyPr wrap="square" rtlCol="0">
            <a:spAutoFit/>
          </a:bodyPr>
          <a:lstStyle/>
          <a:p>
            <a:r>
              <a:rPr lang="pt-BR" altLang="ja-JP" sz="1700" dirty="0">
                <a:latin typeface="Times New Roman" panose="02020603050405020304" pitchFamily="18" charset="0"/>
                <a:cs typeface="Times New Roman" panose="02020603050405020304" pitchFamily="18" charset="0"/>
              </a:rPr>
              <a:t>Zongqin Wang, Yunpeng Zhang, Mengfan Zong, Tao Wu, Wenbing Wu, Guoxiong Mei, Shengtao Zhou</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https://doi.org/10.1016/j.sandf.2024.101406</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579267"/>
            <a:ext cx="6744879" cy="25853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地盤と地下のインフラの安全性にとって圧密による沈下は非常に重要である．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圧密理論の</a:t>
            </a:r>
            <a:r>
              <a:rPr lang="en-US" altLang="ja-JP" dirty="0">
                <a:latin typeface="Century" panose="02040604050505020304" pitchFamily="18" charset="0"/>
                <a:ea typeface="ＭＳ 明朝" panose="02020609040205080304" pitchFamily="17" charset="-128"/>
              </a:rPr>
              <a:t>Terzaghi</a:t>
            </a:r>
            <a:r>
              <a:rPr lang="ja-JP" altLang="en-US" dirty="0">
                <a:latin typeface="Century" panose="02040604050505020304" pitchFamily="18" charset="0"/>
                <a:ea typeface="ＭＳ 明朝" panose="02020609040205080304" pitchFamily="17" charset="-128"/>
              </a:rPr>
              <a:t>による単純化は，工学の実務と一致していない．</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本論文は，</a:t>
            </a:r>
            <a:r>
              <a:rPr kumimoji="1" lang="en-US" altLang="ja-JP" dirty="0" err="1">
                <a:latin typeface="Century" panose="02040604050505020304" pitchFamily="18" charset="0"/>
                <a:ea typeface="ＭＳ 明朝" panose="02020609040205080304" pitchFamily="17" charset="-128"/>
              </a:rPr>
              <a:t>Mesri</a:t>
            </a:r>
            <a:r>
              <a:rPr kumimoji="1" lang="ja-JP" altLang="en-US" dirty="0">
                <a:latin typeface="Century" panose="02040604050505020304" pitchFamily="18" charset="0"/>
                <a:ea typeface="ＭＳ 明朝" panose="02020609040205080304" pitchFamily="17" charset="-128"/>
              </a:rPr>
              <a:t>と</a:t>
            </a:r>
            <a:r>
              <a:rPr kumimoji="1" lang="en-US" altLang="ja-JP" dirty="0" err="1">
                <a:latin typeface="Century" panose="02040604050505020304" pitchFamily="18" charset="0"/>
                <a:ea typeface="ＭＳ 明朝" panose="02020609040205080304" pitchFamily="17" charset="-128"/>
              </a:rPr>
              <a:t>Rokhsar</a:t>
            </a:r>
            <a:r>
              <a:rPr kumimoji="1" lang="en-US" altLang="ja-JP" dirty="0">
                <a:latin typeface="Century" panose="02040604050505020304" pitchFamily="18" charset="0"/>
                <a:ea typeface="ＭＳ 明朝" panose="02020609040205080304" pitchFamily="17" charset="-128"/>
              </a:rPr>
              <a:t>(1974)</a:t>
            </a:r>
            <a:r>
              <a:rPr kumimoji="1" lang="ja-JP" altLang="en-US" dirty="0">
                <a:latin typeface="Century" panose="02040604050505020304" pitchFamily="18" charset="0"/>
                <a:ea typeface="ＭＳ 明朝" panose="02020609040205080304" pitchFamily="17" charset="-128"/>
              </a:rPr>
              <a:t>によって提示された圧縮と透水係数に関連する二重非線形圧密構成則をもとに，任意の層状地盤の一次元非線形圧密の近似的な解を導出する．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解は，実験や有限差分法から得られた計算結果を比較することで検証する．</a:t>
            </a: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031462"/>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11971" y="4380457"/>
            <a:ext cx="6345719"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解は圧縮性，透水性，間隙比と有効応力の非線形性を考慮．</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提案モデルは</a:t>
            </a:r>
            <a:r>
              <a:rPr kumimoji="1" lang="en-US" altLang="ja-JP" dirty="0" err="1">
                <a:latin typeface="Century" panose="02040604050505020304" pitchFamily="18" charset="0"/>
                <a:ea typeface="ＭＳ 明朝" panose="02020609040205080304" pitchFamily="17" charset="-128"/>
              </a:rPr>
              <a:t>Mesri</a:t>
            </a:r>
            <a:r>
              <a:rPr kumimoji="1" lang="ja-JP" altLang="en-US" dirty="0">
                <a:latin typeface="Century" panose="02040604050505020304" pitchFamily="18" charset="0"/>
                <a:ea typeface="ＭＳ 明朝" panose="02020609040205080304" pitchFamily="17" charset="-128"/>
              </a:rPr>
              <a:t>と</a:t>
            </a:r>
            <a:r>
              <a:rPr kumimoji="1" lang="en-US" altLang="ja-JP" dirty="0" err="1">
                <a:latin typeface="Century" panose="02040604050505020304" pitchFamily="18" charset="0"/>
                <a:ea typeface="ＭＳ 明朝" panose="02020609040205080304" pitchFamily="17" charset="-128"/>
              </a:rPr>
              <a:t>Rokhsar</a:t>
            </a:r>
            <a:r>
              <a:rPr kumimoji="1" lang="ja-JP" altLang="en-US" dirty="0">
                <a:latin typeface="Century" panose="02040604050505020304" pitchFamily="18" charset="0"/>
                <a:ea typeface="ＭＳ 明朝" panose="02020609040205080304" pitchFamily="17" charset="-128"/>
              </a:rPr>
              <a:t>が提案した</a:t>
            </a:r>
            <a:r>
              <a:rPr kumimoji="1" lang="en-US" altLang="ja-JP" dirty="0" err="1">
                <a:latin typeface="Century" panose="02040604050505020304" pitchFamily="18" charset="0"/>
                <a:ea typeface="ＭＳ 明朝" panose="02020609040205080304" pitchFamily="17" charset="-128"/>
              </a:rPr>
              <a:t>e~logp</a:t>
            </a:r>
            <a:r>
              <a:rPr kumimoji="1" lang="ja-JP" altLang="en-US" dirty="0">
                <a:latin typeface="Century" panose="02040604050505020304" pitchFamily="18" charset="0"/>
                <a:ea typeface="ＭＳ 明朝" panose="02020609040205080304" pitchFamily="17" charset="-128"/>
              </a:rPr>
              <a:t>および</a:t>
            </a:r>
            <a:r>
              <a:rPr kumimoji="1" lang="en-US" altLang="ja-JP" dirty="0" err="1">
                <a:latin typeface="Century" panose="02040604050505020304" pitchFamily="18" charset="0"/>
                <a:ea typeface="ＭＳ 明朝" panose="02020609040205080304" pitchFamily="17" charset="-128"/>
              </a:rPr>
              <a:t>e~logk</a:t>
            </a:r>
            <a:r>
              <a:rPr kumimoji="1" lang="ja-JP" altLang="en-US" dirty="0">
                <a:latin typeface="Century" panose="02040604050505020304" pitchFamily="18" charset="0"/>
                <a:ea typeface="ＭＳ 明朝" panose="02020609040205080304" pitchFamily="17" charset="-128"/>
              </a:rPr>
              <a:t>の関係を満たす，特に</a:t>
            </a:r>
            <a:r>
              <a:rPr kumimoji="1" lang="en-US" altLang="ja-JP" dirty="0">
                <a:latin typeface="Century" panose="02040604050505020304" pitchFamily="18" charset="0"/>
                <a:ea typeface="ＭＳ 明朝" panose="02020609040205080304" pitchFamily="17" charset="-128"/>
              </a:rPr>
              <a:t>surcharge</a:t>
            </a:r>
            <a:r>
              <a:rPr lang="ja-JP" altLang="en-US" dirty="0">
                <a:latin typeface="Century" panose="02040604050505020304" pitchFamily="18" charset="0"/>
                <a:ea typeface="ＭＳ 明朝" panose="02020609040205080304" pitchFamily="17" charset="-128"/>
              </a:rPr>
              <a:t> </a:t>
            </a:r>
            <a:r>
              <a:rPr kumimoji="1" lang="en-US" altLang="ja-JP" dirty="0">
                <a:latin typeface="Century" panose="02040604050505020304" pitchFamily="18" charset="0"/>
                <a:ea typeface="ＭＳ 明朝" panose="02020609040205080304" pitchFamily="17" charset="-128"/>
              </a:rPr>
              <a:t>preloading</a:t>
            </a:r>
            <a:r>
              <a:rPr kumimoji="1" lang="ja-JP" altLang="en-US" dirty="0">
                <a:latin typeface="Century" panose="02040604050505020304" pitchFamily="18" charset="0"/>
                <a:ea typeface="ＭＳ 明朝" panose="02020609040205080304" pitchFamily="17" charset="-128"/>
              </a:rPr>
              <a:t>条件も下で最も小変形の圧密問題に適用される．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層状地盤モデルには初期の間隙水圧の不連続性を対処するために連続非排水境界条件が組み込まれている．</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これまでに提案されたモデルの欠点が述べられている．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適用できる条件の制限や計算の煩雑さ</a:t>
            </a:r>
            <a:r>
              <a:rPr kumimoji="1" lang="ja-JP" altLang="en-US" dirty="0">
                <a:latin typeface="Century" panose="02040604050505020304" pitchFamily="18" charset="0"/>
                <a:ea typeface="ＭＳ 明朝" panose="02020609040205080304" pitchFamily="17" charset="-128"/>
              </a:rPr>
              <a:t>．</a:t>
            </a: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45555"/>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Nonlinear consolidation of arbitrary layered soil with continuous drainage boundary: An approximate closed-form solution</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557690" y="5075066"/>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a:latin typeface="ＭＳ 明朝" panose="02020609040205080304" pitchFamily="17" charset="-128"/>
                <a:ea typeface="ＭＳ 明朝" panose="02020609040205080304" pitchFamily="17" charset="-128"/>
              </a:rPr>
              <a:t>連続非排水境界をもつ任意層地盤の非線形圧密：近似閉形式解法</a:t>
            </a:r>
            <a:endParaRPr kumimoji="1" lang="ja-JP" altLang="en-US" sz="1200" dirty="0">
              <a:latin typeface="ＭＳ 明朝" panose="02020609040205080304" pitchFamily="17" charset="-128"/>
              <a:ea typeface="ＭＳ 明朝" panose="02020609040205080304" pitchFamily="17" charset="-128"/>
            </a:endParaRPr>
          </a:p>
        </p:txBody>
      </p:sp>
      <p:sp>
        <p:nvSpPr>
          <p:cNvPr id="16" name="テキスト ボックス 15">
            <a:extLst>
              <a:ext uri="{FF2B5EF4-FFF2-40B4-BE49-F238E27FC236}">
                <a16:creationId xmlns:a16="http://schemas.microsoft.com/office/drawing/2014/main" id="{7CC28DA8-E40F-06E2-24A7-E085102C174B}"/>
              </a:ext>
            </a:extLst>
          </p:cNvPr>
          <p:cNvSpPr txBox="1"/>
          <p:nvPr/>
        </p:nvSpPr>
        <p:spPr>
          <a:xfrm>
            <a:off x="7187670" y="1487112"/>
            <a:ext cx="4181586"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The degree of consolidation defined by the settlement</a:t>
            </a:r>
            <a:endParaRPr kumimoji="1" lang="ja-JP" altLang="en-US" sz="1400" dirty="0">
              <a:latin typeface="Times New Roman" panose="02020603050405020304" pitchFamily="18" charset="0"/>
              <a:cs typeface="Times New Roman" panose="02020603050405020304" pitchFamily="18" charset="0"/>
            </a:endParaRPr>
          </a:p>
        </p:txBody>
      </p:sp>
      <p:pic>
        <p:nvPicPr>
          <p:cNvPr id="14" name="図 13">
            <a:extLst>
              <a:ext uri="{FF2B5EF4-FFF2-40B4-BE49-F238E27FC236}">
                <a16:creationId xmlns:a16="http://schemas.microsoft.com/office/drawing/2014/main" id="{58EC613C-7855-77AC-A545-B075CEFF9F6B}"/>
              </a:ext>
            </a:extLst>
          </p:cNvPr>
          <p:cNvPicPr>
            <a:picLocks noChangeAspect="1"/>
          </p:cNvPicPr>
          <p:nvPr/>
        </p:nvPicPr>
        <p:blipFill>
          <a:blip r:embed="rId2"/>
          <a:stretch>
            <a:fillRect/>
          </a:stretch>
        </p:blipFill>
        <p:spPr>
          <a:xfrm>
            <a:off x="7872904" y="1794889"/>
            <a:ext cx="3162598" cy="1204800"/>
          </a:xfrm>
          <a:prstGeom prst="rect">
            <a:avLst/>
          </a:prstGeom>
        </p:spPr>
      </p:pic>
      <p:pic>
        <p:nvPicPr>
          <p:cNvPr id="17" name="図 16">
            <a:extLst>
              <a:ext uri="{FF2B5EF4-FFF2-40B4-BE49-F238E27FC236}">
                <a16:creationId xmlns:a16="http://schemas.microsoft.com/office/drawing/2014/main" id="{E9A488E4-2021-6691-EEC0-E771CEB1C747}"/>
              </a:ext>
            </a:extLst>
          </p:cNvPr>
          <p:cNvPicPr>
            <a:picLocks noChangeAspect="1"/>
          </p:cNvPicPr>
          <p:nvPr/>
        </p:nvPicPr>
        <p:blipFill>
          <a:blip r:embed="rId3"/>
          <a:stretch>
            <a:fillRect/>
          </a:stretch>
        </p:blipFill>
        <p:spPr>
          <a:xfrm>
            <a:off x="7703867" y="3576512"/>
            <a:ext cx="3601989" cy="985033"/>
          </a:xfrm>
          <a:prstGeom prst="rect">
            <a:avLst/>
          </a:prstGeom>
        </p:spPr>
      </p:pic>
      <p:sp>
        <p:nvSpPr>
          <p:cNvPr id="18" name="テキスト ボックス 17">
            <a:extLst>
              <a:ext uri="{FF2B5EF4-FFF2-40B4-BE49-F238E27FC236}">
                <a16:creationId xmlns:a16="http://schemas.microsoft.com/office/drawing/2014/main" id="{8691CBD2-596D-BDCE-3F9D-E34B428664AB}"/>
              </a:ext>
            </a:extLst>
          </p:cNvPr>
          <p:cNvSpPr txBox="1"/>
          <p:nvPr/>
        </p:nvSpPr>
        <p:spPr>
          <a:xfrm>
            <a:off x="7233724" y="3202736"/>
            <a:ext cx="4958276"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The degree of consolidation defined by excess pore water pressure</a:t>
            </a:r>
            <a:endParaRPr kumimoji="1" lang="ja-JP"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301</Words>
  <Application>Microsoft Office PowerPoint</Application>
  <PresentationFormat>ワイド画面</PresentationFormat>
  <Paragraphs>18</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28</cp:revision>
  <dcterms:created xsi:type="dcterms:W3CDTF">2024-04-04T04:58:11Z</dcterms:created>
  <dcterms:modified xsi:type="dcterms:W3CDTF">2024-04-23T02:21:58Z</dcterms:modified>
</cp:coreProperties>
</file>