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7" autoAdjust="0"/>
    <p:restoredTop sz="94660"/>
  </p:normalViewPr>
  <p:slideViewPr>
    <p:cSldViewPr snapToGrid="0">
      <p:cViewPr varScale="1">
        <p:scale>
          <a:sx n="87" d="100"/>
          <a:sy n="87" d="100"/>
        </p:scale>
        <p:origin x="33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5197DE-07A4-1FED-95D2-3C80A523FA4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F4A9EDF-7579-ED9F-01B2-76A0CABF43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86B50F4-5906-A375-0F74-A419CDC2A718}"/>
              </a:ext>
            </a:extLst>
          </p:cNvPr>
          <p:cNvSpPr>
            <a:spLocks noGrp="1"/>
          </p:cNvSpPr>
          <p:nvPr>
            <p:ph type="dt" sz="half" idx="10"/>
          </p:nvPr>
        </p:nvSpPr>
        <p:spPr/>
        <p:txBody>
          <a:bodyPr/>
          <a:lstStyle/>
          <a:p>
            <a:fld id="{5CC4C5E1-CF2B-4F28-BD8B-60AE5989C357}" type="datetimeFigureOut">
              <a:rPr kumimoji="1" lang="ja-JP" altLang="en-US" smtClean="0"/>
              <a:t>2024/4/19</a:t>
            </a:fld>
            <a:endParaRPr kumimoji="1" lang="ja-JP" altLang="en-US"/>
          </a:p>
        </p:txBody>
      </p:sp>
      <p:sp>
        <p:nvSpPr>
          <p:cNvPr id="5" name="フッター プレースホルダー 4">
            <a:extLst>
              <a:ext uri="{FF2B5EF4-FFF2-40B4-BE49-F238E27FC236}">
                <a16:creationId xmlns:a16="http://schemas.microsoft.com/office/drawing/2014/main" id="{E362ECB5-5A37-4B95-9430-AA2F08CCE84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E86B674-5305-01E2-7E53-CEB232C913B6}"/>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2562657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6635A2-E0D8-F3A4-CDD5-64A68B7A9C1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51F8630-9408-A090-826B-C73C0B14209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7BB2418-FC36-37FA-C707-7D59CB5945BA}"/>
              </a:ext>
            </a:extLst>
          </p:cNvPr>
          <p:cNvSpPr>
            <a:spLocks noGrp="1"/>
          </p:cNvSpPr>
          <p:nvPr>
            <p:ph type="dt" sz="half" idx="10"/>
          </p:nvPr>
        </p:nvSpPr>
        <p:spPr/>
        <p:txBody>
          <a:bodyPr/>
          <a:lstStyle/>
          <a:p>
            <a:fld id="{5CC4C5E1-CF2B-4F28-BD8B-60AE5989C357}" type="datetimeFigureOut">
              <a:rPr kumimoji="1" lang="ja-JP" altLang="en-US" smtClean="0"/>
              <a:t>2024/4/19</a:t>
            </a:fld>
            <a:endParaRPr kumimoji="1" lang="ja-JP" altLang="en-US"/>
          </a:p>
        </p:txBody>
      </p:sp>
      <p:sp>
        <p:nvSpPr>
          <p:cNvPr id="5" name="フッター プレースホルダー 4">
            <a:extLst>
              <a:ext uri="{FF2B5EF4-FFF2-40B4-BE49-F238E27FC236}">
                <a16:creationId xmlns:a16="http://schemas.microsoft.com/office/drawing/2014/main" id="{D9C7C154-26AA-8FC5-5C42-51677973036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6C00069-0C2D-16A9-DC59-9E812DF74469}"/>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2479785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E729A71-2893-60B7-1991-9B330C83B22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18FCDA9-2692-E57A-F936-87904211D3F9}"/>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974E2DB-8D2E-8CCE-1B34-53AA0A4A46C6}"/>
              </a:ext>
            </a:extLst>
          </p:cNvPr>
          <p:cNvSpPr>
            <a:spLocks noGrp="1"/>
          </p:cNvSpPr>
          <p:nvPr>
            <p:ph type="dt" sz="half" idx="10"/>
          </p:nvPr>
        </p:nvSpPr>
        <p:spPr/>
        <p:txBody>
          <a:bodyPr/>
          <a:lstStyle/>
          <a:p>
            <a:fld id="{5CC4C5E1-CF2B-4F28-BD8B-60AE5989C357}" type="datetimeFigureOut">
              <a:rPr kumimoji="1" lang="ja-JP" altLang="en-US" smtClean="0"/>
              <a:t>2024/4/19</a:t>
            </a:fld>
            <a:endParaRPr kumimoji="1" lang="ja-JP" altLang="en-US"/>
          </a:p>
        </p:txBody>
      </p:sp>
      <p:sp>
        <p:nvSpPr>
          <p:cNvPr id="5" name="フッター プレースホルダー 4">
            <a:extLst>
              <a:ext uri="{FF2B5EF4-FFF2-40B4-BE49-F238E27FC236}">
                <a16:creationId xmlns:a16="http://schemas.microsoft.com/office/drawing/2014/main" id="{3933B117-A7D2-1CCD-026F-CB91D98D254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4ABFA91-BE5A-C29D-BF64-F3D107F968A1}"/>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768593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193E85-D55D-D345-369C-0945757555E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F56C167-70B5-8046-00A5-62BFF921E20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4F4BF9D-F6CF-3B60-0FD9-B12150C772F4}"/>
              </a:ext>
            </a:extLst>
          </p:cNvPr>
          <p:cNvSpPr>
            <a:spLocks noGrp="1"/>
          </p:cNvSpPr>
          <p:nvPr>
            <p:ph type="dt" sz="half" idx="10"/>
          </p:nvPr>
        </p:nvSpPr>
        <p:spPr/>
        <p:txBody>
          <a:bodyPr/>
          <a:lstStyle/>
          <a:p>
            <a:fld id="{5CC4C5E1-CF2B-4F28-BD8B-60AE5989C357}" type="datetimeFigureOut">
              <a:rPr kumimoji="1" lang="ja-JP" altLang="en-US" smtClean="0"/>
              <a:t>2024/4/19</a:t>
            </a:fld>
            <a:endParaRPr kumimoji="1" lang="ja-JP" altLang="en-US"/>
          </a:p>
        </p:txBody>
      </p:sp>
      <p:sp>
        <p:nvSpPr>
          <p:cNvPr id="5" name="フッター プレースホルダー 4">
            <a:extLst>
              <a:ext uri="{FF2B5EF4-FFF2-40B4-BE49-F238E27FC236}">
                <a16:creationId xmlns:a16="http://schemas.microsoft.com/office/drawing/2014/main" id="{C2B823AA-A7A6-B69F-042A-655B418D752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2245042-2905-0ACC-7C2B-E9221323C88B}"/>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252585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67C479-35B5-05B5-AD5F-7E27E55CB1A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469D790-2D75-7D94-842B-AD31BD7E68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57F3D00-C0C2-7B9F-73F8-BE179CE8045A}"/>
              </a:ext>
            </a:extLst>
          </p:cNvPr>
          <p:cNvSpPr>
            <a:spLocks noGrp="1"/>
          </p:cNvSpPr>
          <p:nvPr>
            <p:ph type="dt" sz="half" idx="10"/>
          </p:nvPr>
        </p:nvSpPr>
        <p:spPr/>
        <p:txBody>
          <a:bodyPr/>
          <a:lstStyle/>
          <a:p>
            <a:fld id="{5CC4C5E1-CF2B-4F28-BD8B-60AE5989C357}" type="datetimeFigureOut">
              <a:rPr kumimoji="1" lang="ja-JP" altLang="en-US" smtClean="0"/>
              <a:t>2024/4/19</a:t>
            </a:fld>
            <a:endParaRPr kumimoji="1" lang="ja-JP" altLang="en-US"/>
          </a:p>
        </p:txBody>
      </p:sp>
      <p:sp>
        <p:nvSpPr>
          <p:cNvPr id="5" name="フッター プレースホルダー 4">
            <a:extLst>
              <a:ext uri="{FF2B5EF4-FFF2-40B4-BE49-F238E27FC236}">
                <a16:creationId xmlns:a16="http://schemas.microsoft.com/office/drawing/2014/main" id="{E3321817-3142-D22C-073B-FEE13C24327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3D4FD11-0FAE-DC3E-EB3A-6A6C18EB810D}"/>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1270584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A39453-AB85-CDE2-26D3-BC7DDFA7ECD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B85B5A4-0F3C-81E6-FC8B-30FDD752728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F25B4B8-7D5E-9A37-04D4-B0D954CA0AF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2FCE6AA-58C5-1D2A-CF41-E9DD780EDA2F}"/>
              </a:ext>
            </a:extLst>
          </p:cNvPr>
          <p:cNvSpPr>
            <a:spLocks noGrp="1"/>
          </p:cNvSpPr>
          <p:nvPr>
            <p:ph type="dt" sz="half" idx="10"/>
          </p:nvPr>
        </p:nvSpPr>
        <p:spPr/>
        <p:txBody>
          <a:bodyPr/>
          <a:lstStyle/>
          <a:p>
            <a:fld id="{5CC4C5E1-CF2B-4F28-BD8B-60AE5989C357}" type="datetimeFigureOut">
              <a:rPr kumimoji="1" lang="ja-JP" altLang="en-US" smtClean="0"/>
              <a:t>2024/4/19</a:t>
            </a:fld>
            <a:endParaRPr kumimoji="1" lang="ja-JP" altLang="en-US"/>
          </a:p>
        </p:txBody>
      </p:sp>
      <p:sp>
        <p:nvSpPr>
          <p:cNvPr id="6" name="フッター プレースホルダー 5">
            <a:extLst>
              <a:ext uri="{FF2B5EF4-FFF2-40B4-BE49-F238E27FC236}">
                <a16:creationId xmlns:a16="http://schemas.microsoft.com/office/drawing/2014/main" id="{C979F995-44E2-7FA3-5E41-F52549A0A4D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A031956-F5BC-767C-7E07-C3EC7E3D7AB6}"/>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1292405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AC4F8B-FF13-7111-402D-ECAD0CC5D18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40749A8-7304-57EE-B165-916EA4CA32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287FFB0-F579-FD84-432E-0836229F4E3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51F9960-A772-28DC-63ED-FACF45B066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2392A59-6203-35F2-1E25-95C1E91CFDD3}"/>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4D129BF-4CF8-249D-B02C-7C77CFAEF303}"/>
              </a:ext>
            </a:extLst>
          </p:cNvPr>
          <p:cNvSpPr>
            <a:spLocks noGrp="1"/>
          </p:cNvSpPr>
          <p:nvPr>
            <p:ph type="dt" sz="half" idx="10"/>
          </p:nvPr>
        </p:nvSpPr>
        <p:spPr/>
        <p:txBody>
          <a:bodyPr/>
          <a:lstStyle/>
          <a:p>
            <a:fld id="{5CC4C5E1-CF2B-4F28-BD8B-60AE5989C357}" type="datetimeFigureOut">
              <a:rPr kumimoji="1" lang="ja-JP" altLang="en-US" smtClean="0"/>
              <a:t>2024/4/19</a:t>
            </a:fld>
            <a:endParaRPr kumimoji="1" lang="ja-JP" altLang="en-US"/>
          </a:p>
        </p:txBody>
      </p:sp>
      <p:sp>
        <p:nvSpPr>
          <p:cNvPr id="8" name="フッター プレースホルダー 7">
            <a:extLst>
              <a:ext uri="{FF2B5EF4-FFF2-40B4-BE49-F238E27FC236}">
                <a16:creationId xmlns:a16="http://schemas.microsoft.com/office/drawing/2014/main" id="{0BDC4AB6-BFF6-CE2F-FE3B-35133780D65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719380C-BCFB-62E6-BB27-43396E530B98}"/>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1357191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302DE6-A568-66B7-568A-64B19A66EB7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5D52E8D-07D7-D6CC-DEDB-867BC1E8D65D}"/>
              </a:ext>
            </a:extLst>
          </p:cNvPr>
          <p:cNvSpPr>
            <a:spLocks noGrp="1"/>
          </p:cNvSpPr>
          <p:nvPr>
            <p:ph type="dt" sz="half" idx="10"/>
          </p:nvPr>
        </p:nvSpPr>
        <p:spPr/>
        <p:txBody>
          <a:bodyPr/>
          <a:lstStyle/>
          <a:p>
            <a:fld id="{5CC4C5E1-CF2B-4F28-BD8B-60AE5989C357}" type="datetimeFigureOut">
              <a:rPr kumimoji="1" lang="ja-JP" altLang="en-US" smtClean="0"/>
              <a:t>2024/4/19</a:t>
            </a:fld>
            <a:endParaRPr kumimoji="1" lang="ja-JP" altLang="en-US"/>
          </a:p>
        </p:txBody>
      </p:sp>
      <p:sp>
        <p:nvSpPr>
          <p:cNvPr id="4" name="フッター プレースホルダー 3">
            <a:extLst>
              <a:ext uri="{FF2B5EF4-FFF2-40B4-BE49-F238E27FC236}">
                <a16:creationId xmlns:a16="http://schemas.microsoft.com/office/drawing/2014/main" id="{65FB2FDD-C357-E821-AF0F-945B7E8A5E75}"/>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84073BF-6796-9400-3C22-0791E86BAEB9}"/>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2525621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48E888C-3C35-AD25-D296-9345A0428459}"/>
              </a:ext>
            </a:extLst>
          </p:cNvPr>
          <p:cNvSpPr>
            <a:spLocks noGrp="1"/>
          </p:cNvSpPr>
          <p:nvPr>
            <p:ph type="dt" sz="half" idx="10"/>
          </p:nvPr>
        </p:nvSpPr>
        <p:spPr/>
        <p:txBody>
          <a:bodyPr/>
          <a:lstStyle/>
          <a:p>
            <a:fld id="{5CC4C5E1-CF2B-4F28-BD8B-60AE5989C357}" type="datetimeFigureOut">
              <a:rPr kumimoji="1" lang="ja-JP" altLang="en-US" smtClean="0"/>
              <a:t>2024/4/19</a:t>
            </a:fld>
            <a:endParaRPr kumimoji="1" lang="ja-JP" altLang="en-US"/>
          </a:p>
        </p:txBody>
      </p:sp>
      <p:sp>
        <p:nvSpPr>
          <p:cNvPr id="3" name="フッター プレースホルダー 2">
            <a:extLst>
              <a:ext uri="{FF2B5EF4-FFF2-40B4-BE49-F238E27FC236}">
                <a16:creationId xmlns:a16="http://schemas.microsoft.com/office/drawing/2014/main" id="{309B16FA-CE72-696A-21E3-46B01C73DAF1}"/>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2BACFA6-0DC9-090A-78C0-7D4F2C357363}"/>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88025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9DAEBB-9338-3C73-E66A-A2BCA456C86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99E5969-3B4D-A361-478B-613AC6FDBB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8A7917C0-9B94-2D83-90F7-76DCCFF348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3196AB7-865B-9CDF-1246-EA5ED94DA531}"/>
              </a:ext>
            </a:extLst>
          </p:cNvPr>
          <p:cNvSpPr>
            <a:spLocks noGrp="1"/>
          </p:cNvSpPr>
          <p:nvPr>
            <p:ph type="dt" sz="half" idx="10"/>
          </p:nvPr>
        </p:nvSpPr>
        <p:spPr/>
        <p:txBody>
          <a:bodyPr/>
          <a:lstStyle/>
          <a:p>
            <a:fld id="{5CC4C5E1-CF2B-4F28-BD8B-60AE5989C357}" type="datetimeFigureOut">
              <a:rPr kumimoji="1" lang="ja-JP" altLang="en-US" smtClean="0"/>
              <a:t>2024/4/19</a:t>
            </a:fld>
            <a:endParaRPr kumimoji="1" lang="ja-JP" altLang="en-US"/>
          </a:p>
        </p:txBody>
      </p:sp>
      <p:sp>
        <p:nvSpPr>
          <p:cNvPr id="6" name="フッター プレースホルダー 5">
            <a:extLst>
              <a:ext uri="{FF2B5EF4-FFF2-40B4-BE49-F238E27FC236}">
                <a16:creationId xmlns:a16="http://schemas.microsoft.com/office/drawing/2014/main" id="{5C5A3694-43B7-C9D6-5372-6A3EBF2390A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CFFF681-C95C-7F52-3C47-60E5D5251A8E}"/>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1309483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D1E13B-A6DE-FEDB-88A5-A6134CBB99F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00D705E-86E4-98F2-BFE1-6AF1165CFF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3A68D4C-69C1-8C84-67DF-9230D7EF97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DA64B5D-C829-2B53-235A-595B707DA7CD}"/>
              </a:ext>
            </a:extLst>
          </p:cNvPr>
          <p:cNvSpPr>
            <a:spLocks noGrp="1"/>
          </p:cNvSpPr>
          <p:nvPr>
            <p:ph type="dt" sz="half" idx="10"/>
          </p:nvPr>
        </p:nvSpPr>
        <p:spPr/>
        <p:txBody>
          <a:bodyPr/>
          <a:lstStyle/>
          <a:p>
            <a:fld id="{5CC4C5E1-CF2B-4F28-BD8B-60AE5989C357}" type="datetimeFigureOut">
              <a:rPr kumimoji="1" lang="ja-JP" altLang="en-US" smtClean="0"/>
              <a:t>2024/4/19</a:t>
            </a:fld>
            <a:endParaRPr kumimoji="1" lang="ja-JP" altLang="en-US"/>
          </a:p>
        </p:txBody>
      </p:sp>
      <p:sp>
        <p:nvSpPr>
          <p:cNvPr id="6" name="フッター プレースホルダー 5">
            <a:extLst>
              <a:ext uri="{FF2B5EF4-FFF2-40B4-BE49-F238E27FC236}">
                <a16:creationId xmlns:a16="http://schemas.microsoft.com/office/drawing/2014/main" id="{08198932-470D-4FB2-E4D3-17F4613D6F5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AD1F06E-E6DD-733C-5E88-65B9FED21225}"/>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3185767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DCA5BEE-C0C7-266D-428A-C100541E3D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B139C0-0E35-A3C8-6F7E-F861B8D0C5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925DF0B-FDED-C777-2891-CE7CE0C316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C4C5E1-CF2B-4F28-BD8B-60AE5989C357}" type="datetimeFigureOut">
              <a:rPr kumimoji="1" lang="ja-JP" altLang="en-US" smtClean="0"/>
              <a:t>2024/4/19</a:t>
            </a:fld>
            <a:endParaRPr kumimoji="1" lang="ja-JP" altLang="en-US"/>
          </a:p>
        </p:txBody>
      </p:sp>
      <p:sp>
        <p:nvSpPr>
          <p:cNvPr id="5" name="フッター プレースホルダー 4">
            <a:extLst>
              <a:ext uri="{FF2B5EF4-FFF2-40B4-BE49-F238E27FC236}">
                <a16:creationId xmlns:a16="http://schemas.microsoft.com/office/drawing/2014/main" id="{C326D845-CB6D-567F-6DB2-99343D2DA4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496EDB57-3E8B-A879-03A2-B26ABECFE5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6369411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DB987F07-2A9B-F18D-1A89-5FA325976D97}"/>
              </a:ext>
            </a:extLst>
          </p:cNvPr>
          <p:cNvPicPr>
            <a:picLocks noChangeAspect="1"/>
          </p:cNvPicPr>
          <p:nvPr/>
        </p:nvPicPr>
        <p:blipFill>
          <a:blip r:embed="rId2"/>
          <a:stretch>
            <a:fillRect/>
          </a:stretch>
        </p:blipFill>
        <p:spPr>
          <a:xfrm>
            <a:off x="6557690" y="1324760"/>
            <a:ext cx="5534566" cy="3495192"/>
          </a:xfrm>
          <a:prstGeom prst="rect">
            <a:avLst/>
          </a:prstGeom>
        </p:spPr>
      </p:pic>
      <p:cxnSp>
        <p:nvCxnSpPr>
          <p:cNvPr id="3" name="直線コネクタ 2">
            <a:extLst>
              <a:ext uri="{FF2B5EF4-FFF2-40B4-BE49-F238E27FC236}">
                <a16:creationId xmlns:a16="http://schemas.microsoft.com/office/drawing/2014/main" id="{59D8DA73-BCA8-86BE-1228-51AA96C89E3C}"/>
              </a:ext>
            </a:extLst>
          </p:cNvPr>
          <p:cNvCxnSpPr/>
          <p:nvPr/>
        </p:nvCxnSpPr>
        <p:spPr>
          <a:xfrm>
            <a:off x="0" y="1088434"/>
            <a:ext cx="1219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3D138C13-CC7D-2A64-BDF2-E8CB49A17D5E}"/>
              </a:ext>
            </a:extLst>
          </p:cNvPr>
          <p:cNvSpPr txBox="1"/>
          <p:nvPr/>
        </p:nvSpPr>
        <p:spPr>
          <a:xfrm>
            <a:off x="0" y="522190"/>
            <a:ext cx="12192000" cy="615553"/>
          </a:xfrm>
          <a:prstGeom prst="rect">
            <a:avLst/>
          </a:prstGeom>
          <a:noFill/>
        </p:spPr>
        <p:txBody>
          <a:bodyPr wrap="square" rtlCol="0">
            <a:spAutoFit/>
          </a:bodyPr>
          <a:lstStyle/>
          <a:p>
            <a:r>
              <a:rPr lang="pt-BR" altLang="ja-JP" sz="1700" dirty="0">
                <a:latin typeface="Times New Roman" panose="02020603050405020304" pitchFamily="18" charset="0"/>
                <a:cs typeface="Times New Roman" panose="02020603050405020304" pitchFamily="18" charset="0"/>
              </a:rPr>
              <a:t>Mauricio Ehrlich, Seyed Hamed Mirmoradi, Gustavo Fonseca Silva,Gabriel Nascimento</a:t>
            </a:r>
            <a:r>
              <a:rPr lang="en-US" altLang="ja-JP" sz="1700" dirty="0">
                <a:latin typeface="Times New Roman" panose="02020603050405020304" pitchFamily="18" charset="0"/>
                <a:cs typeface="Times New Roman" panose="02020603050405020304" pitchFamily="18" charset="0"/>
              </a:rPr>
              <a:t>, Soils and Foundations, Volume 64</a:t>
            </a:r>
            <a:br>
              <a:rPr lang="en-US" altLang="ja-JP" sz="1700" dirty="0">
                <a:latin typeface="Times New Roman" panose="02020603050405020304" pitchFamily="18" charset="0"/>
                <a:cs typeface="Times New Roman" panose="02020603050405020304" pitchFamily="18" charset="0"/>
              </a:rPr>
            </a:br>
            <a:r>
              <a:rPr lang="en-US" altLang="ja-JP" sz="1700" b="0" i="0" u="none" strike="noStrike" baseline="0" dirty="0">
                <a:solidFill>
                  <a:srgbClr val="0080AE"/>
                </a:solidFill>
                <a:latin typeface="Arial" panose="020B0604020202020204" pitchFamily="34" charset="0"/>
                <a:cs typeface="Arial" panose="020B0604020202020204" pitchFamily="34" charset="0"/>
              </a:rPr>
              <a:t>DOI: https://doi.org/10.1016/j.sandf.2024.101409</a:t>
            </a:r>
            <a:endParaRPr kumimoji="1" lang="ja-JP" altLang="en-US" sz="1700" dirty="0">
              <a:latin typeface="Arial" panose="020B0604020202020204" pitchFamily="34" charset="0"/>
              <a:cs typeface="Arial" panose="020B0604020202020204" pitchFamily="34" charset="0"/>
            </a:endParaRPr>
          </a:p>
        </p:txBody>
      </p:sp>
      <p:sp>
        <p:nvSpPr>
          <p:cNvPr id="6" name="テキスト ボックス 5">
            <a:extLst>
              <a:ext uri="{FF2B5EF4-FFF2-40B4-BE49-F238E27FC236}">
                <a16:creationId xmlns:a16="http://schemas.microsoft.com/office/drawing/2014/main" id="{C12903DB-571C-4FED-76C7-40542D969C1F}"/>
              </a:ext>
            </a:extLst>
          </p:cNvPr>
          <p:cNvSpPr txBox="1"/>
          <p:nvPr/>
        </p:nvSpPr>
        <p:spPr>
          <a:xfrm>
            <a:off x="-96250" y="1134796"/>
            <a:ext cx="1266940" cy="461665"/>
          </a:xfrm>
          <a:prstGeom prst="rect">
            <a:avLst/>
          </a:prstGeom>
          <a:noFill/>
        </p:spPr>
        <p:txBody>
          <a:bodyPr wrap="square" rtlCol="0">
            <a:spAutoFit/>
          </a:bodyPr>
          <a:lstStyle/>
          <a:p>
            <a:pPr algn="ctr"/>
            <a:r>
              <a:rPr kumimoji="1" lang="ja-JP" altLang="en-US" sz="2400" dirty="0">
                <a:latin typeface="ＭＳ ゴシック" panose="020B0609070205080204" pitchFamily="49" charset="-128"/>
                <a:ea typeface="ＭＳ ゴシック" panose="020B0609070205080204" pitchFamily="49" charset="-128"/>
              </a:rPr>
              <a:t>概要</a:t>
            </a:r>
          </a:p>
        </p:txBody>
      </p:sp>
      <p:sp>
        <p:nvSpPr>
          <p:cNvPr id="7" name="テキスト ボックス 6">
            <a:extLst>
              <a:ext uri="{FF2B5EF4-FFF2-40B4-BE49-F238E27FC236}">
                <a16:creationId xmlns:a16="http://schemas.microsoft.com/office/drawing/2014/main" id="{B8193CF7-604B-87DA-36AC-BEF6623CB3C4}"/>
              </a:ext>
            </a:extLst>
          </p:cNvPr>
          <p:cNvSpPr txBox="1"/>
          <p:nvPr/>
        </p:nvSpPr>
        <p:spPr>
          <a:xfrm>
            <a:off x="10638621" y="6519446"/>
            <a:ext cx="1553379" cy="338554"/>
          </a:xfrm>
          <a:prstGeom prst="rect">
            <a:avLst/>
          </a:prstGeom>
          <a:noFill/>
        </p:spPr>
        <p:txBody>
          <a:bodyPr wrap="square" rtlCol="0">
            <a:spAutoFit/>
          </a:bodyPr>
          <a:lstStyle/>
          <a:p>
            <a:pPr algn="ctr"/>
            <a:r>
              <a:rPr kumimoji="1" lang="en-US" altLang="ja-JP" sz="1600" i="1" dirty="0">
                <a:latin typeface="Century" panose="02040604050505020304" pitchFamily="18" charset="0"/>
              </a:rPr>
              <a:t>M. </a:t>
            </a:r>
            <a:r>
              <a:rPr kumimoji="1" lang="en-US" altLang="ja-JP" sz="1600" i="1" dirty="0" err="1">
                <a:latin typeface="Century" panose="02040604050505020304" pitchFamily="18" charset="0"/>
              </a:rPr>
              <a:t>Kunisawa</a:t>
            </a:r>
            <a:endParaRPr kumimoji="1" lang="ja-JP" altLang="en-US" sz="1600" i="1" dirty="0">
              <a:latin typeface="Century" panose="02040604050505020304" pitchFamily="18" charset="0"/>
            </a:endParaRPr>
          </a:p>
        </p:txBody>
      </p:sp>
      <p:sp>
        <p:nvSpPr>
          <p:cNvPr id="2" name="テキスト ボックス 1">
            <a:extLst>
              <a:ext uri="{FF2B5EF4-FFF2-40B4-BE49-F238E27FC236}">
                <a16:creationId xmlns:a16="http://schemas.microsoft.com/office/drawing/2014/main" id="{E74D5B91-50DE-1C22-82EA-97C116AB2E7C}"/>
              </a:ext>
            </a:extLst>
          </p:cNvPr>
          <p:cNvSpPr txBox="1"/>
          <p:nvPr/>
        </p:nvSpPr>
        <p:spPr>
          <a:xfrm>
            <a:off x="77112" y="1579267"/>
            <a:ext cx="6744879" cy="2862322"/>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a:latin typeface="Century" panose="02040604050505020304" pitchFamily="18" charset="0"/>
                <a:ea typeface="ＭＳ 明朝" panose="02020609040205080304" pitchFamily="17" charset="-128"/>
              </a:rPr>
              <a:t>補強土構造物の性能は地盤と補強材の相互作用に依存しており，補強材によって適用される荷重を決定する．</a:t>
            </a:r>
            <a:endParaRPr kumimoji="1" lang="en-US" altLang="ja-JP" dirty="0">
              <a:latin typeface="Century" panose="02040604050505020304" pitchFamily="18" charset="0"/>
              <a:ea typeface="ＭＳ 明朝" panose="02020609040205080304" pitchFamily="17" charset="-128"/>
            </a:endParaRPr>
          </a:p>
          <a:p>
            <a:pPr marL="285750" indent="-285750">
              <a:buFont typeface="Arial" panose="020B0604020202020204" pitchFamily="34" charset="0"/>
              <a:buChar char="•"/>
            </a:pPr>
            <a:r>
              <a:rPr lang="ja-JP" altLang="en-US" dirty="0">
                <a:latin typeface="Century" panose="02040604050505020304" pitchFamily="18" charset="0"/>
                <a:ea typeface="ＭＳ 明朝" panose="02020609040205080304" pitchFamily="17" charset="-128"/>
              </a:rPr>
              <a:t>埋め戻し土の</a:t>
            </a:r>
            <a:r>
              <a:rPr lang="en-US" altLang="ja-JP" dirty="0">
                <a:latin typeface="Century" panose="02040604050505020304" pitchFamily="18" charset="0"/>
                <a:ea typeface="ＭＳ 明朝" panose="02020609040205080304" pitchFamily="17" charset="-128"/>
              </a:rPr>
              <a:t>Poisson</a:t>
            </a:r>
            <a:r>
              <a:rPr lang="ja-JP" altLang="en-US" dirty="0">
                <a:latin typeface="Century" panose="02040604050505020304" pitchFamily="18" charset="0"/>
                <a:ea typeface="ＭＳ 明朝" panose="02020609040205080304" pitchFamily="17" charset="-128"/>
              </a:rPr>
              <a:t>比を考慮する手法はこれまでのところ</a:t>
            </a:r>
            <a:r>
              <a:rPr lang="en-US" altLang="ja-JP" dirty="0">
                <a:latin typeface="Century" panose="02040604050505020304" pitchFamily="18" charset="0"/>
                <a:ea typeface="ＭＳ 明朝" panose="02020609040205080304" pitchFamily="17" charset="-128"/>
              </a:rPr>
              <a:t>RS</a:t>
            </a:r>
            <a:r>
              <a:rPr lang="ja-JP" altLang="en-US" dirty="0">
                <a:latin typeface="Century" panose="02040604050505020304" pitchFamily="18" charset="0"/>
                <a:ea typeface="ＭＳ 明朝" panose="02020609040205080304" pitchFamily="17" charset="-128"/>
              </a:rPr>
              <a:t>構造物の性能に対する影響が適切に取り扱われていない．</a:t>
            </a:r>
            <a:endParaRPr lang="en-US" altLang="ja-JP" dirty="0">
              <a:latin typeface="Century" panose="02040604050505020304" pitchFamily="18" charset="0"/>
              <a:ea typeface="ＭＳ 明朝" panose="02020609040205080304" pitchFamily="17" charset="-128"/>
            </a:endParaRPr>
          </a:p>
          <a:p>
            <a:pPr marL="285750" indent="-285750">
              <a:buFont typeface="Arial" panose="020B0604020202020204" pitchFamily="34" charset="0"/>
              <a:buChar char="•"/>
            </a:pPr>
            <a:r>
              <a:rPr kumimoji="1" lang="ja-JP" altLang="en-US" dirty="0">
                <a:latin typeface="Century" panose="02040604050505020304" pitchFamily="18" charset="0"/>
                <a:ea typeface="ＭＳ 明朝" panose="02020609040205080304" pitchFamily="17" charset="-128"/>
              </a:rPr>
              <a:t>解析手法と解析モデリングを用いて運用条件下での</a:t>
            </a:r>
            <a:r>
              <a:rPr kumimoji="1" lang="en-US" altLang="ja-JP" dirty="0">
                <a:latin typeface="Century" panose="02040604050505020304" pitchFamily="18" charset="0"/>
                <a:ea typeface="ＭＳ 明朝" panose="02020609040205080304" pitchFamily="17" charset="-128"/>
              </a:rPr>
              <a:t>RSW</a:t>
            </a:r>
            <a:r>
              <a:rPr kumimoji="1" lang="en-US" altLang="ja-JP" baseline="-25000" dirty="0">
                <a:latin typeface="Century" panose="02040604050505020304" pitchFamily="18" charset="0"/>
                <a:ea typeface="ＭＳ 明朝" panose="02020609040205080304" pitchFamily="17" charset="-128"/>
              </a:rPr>
              <a:t>s</a:t>
            </a:r>
            <a:r>
              <a:rPr kumimoji="1" lang="en-US" altLang="ja-JP" dirty="0">
                <a:latin typeface="Century" panose="02040604050505020304" pitchFamily="18" charset="0"/>
                <a:ea typeface="ＭＳ 明朝" panose="02020609040205080304" pitchFamily="17" charset="-128"/>
              </a:rPr>
              <a:t>(reinforced soil walls)</a:t>
            </a:r>
            <a:r>
              <a:rPr kumimoji="1" lang="ja-JP" altLang="en-US" dirty="0">
                <a:latin typeface="Century" panose="02040604050505020304" pitchFamily="18" charset="0"/>
                <a:ea typeface="ＭＳ 明朝" panose="02020609040205080304" pitchFamily="17" charset="-128"/>
              </a:rPr>
              <a:t>の</a:t>
            </a:r>
            <a:r>
              <a:rPr kumimoji="1" lang="en-US" altLang="ja-JP" dirty="0">
                <a:latin typeface="Century" panose="02040604050505020304" pitchFamily="18" charset="0"/>
                <a:ea typeface="ＭＳ 明朝" panose="02020609040205080304" pitchFamily="17" charset="-128"/>
              </a:rPr>
              <a:t>T</a:t>
            </a:r>
            <a:r>
              <a:rPr kumimoji="1" lang="en-US" altLang="ja-JP" baseline="-25000" dirty="0">
                <a:latin typeface="Century" panose="02040604050505020304" pitchFamily="18" charset="0"/>
                <a:ea typeface="ＭＳ 明朝" panose="02020609040205080304" pitchFamily="17" charset="-128"/>
              </a:rPr>
              <a:t>max</a:t>
            </a:r>
            <a:r>
              <a:rPr kumimoji="1" lang="en-US" altLang="ja-JP" dirty="0">
                <a:latin typeface="Century" panose="02040604050505020304" pitchFamily="18" charset="0"/>
                <a:ea typeface="ＭＳ 明朝" panose="02020609040205080304" pitchFamily="17" charset="-128"/>
              </a:rPr>
              <a:t>(maximum reinforcement load)</a:t>
            </a:r>
            <a:r>
              <a:rPr kumimoji="1" lang="ja-JP" altLang="en-US" dirty="0">
                <a:latin typeface="Century" panose="02040604050505020304" pitchFamily="18" charset="0"/>
                <a:ea typeface="ＭＳ 明朝" panose="02020609040205080304" pitchFamily="17" charset="-128"/>
              </a:rPr>
              <a:t>の計算における一定および非一定の</a:t>
            </a:r>
            <a:r>
              <a:rPr kumimoji="1" lang="en-US" altLang="ja-JP" dirty="0">
                <a:latin typeface="Century" panose="02040604050505020304" pitchFamily="18" charset="0"/>
                <a:ea typeface="ＭＳ 明朝" panose="02020609040205080304" pitchFamily="17" charset="-128"/>
              </a:rPr>
              <a:t>Poisson</a:t>
            </a:r>
            <a:r>
              <a:rPr kumimoji="1" lang="ja-JP" altLang="en-US" dirty="0">
                <a:latin typeface="Century" panose="02040604050505020304" pitchFamily="18" charset="0"/>
                <a:ea typeface="ＭＳ 明朝" panose="02020609040205080304" pitchFamily="17" charset="-128"/>
              </a:rPr>
              <a:t>比の影響を評価する．</a:t>
            </a:r>
            <a:endParaRPr kumimoji="1" lang="en-US" altLang="ja-JP" dirty="0">
              <a:latin typeface="Century" panose="02040604050505020304" pitchFamily="18" charset="0"/>
              <a:ea typeface="ＭＳ 明朝" panose="02020609040205080304" pitchFamily="17" charset="-128"/>
            </a:endParaRPr>
          </a:p>
          <a:p>
            <a:pPr marL="285750" indent="-285750">
              <a:buFont typeface="Arial" panose="020B0604020202020204" pitchFamily="34" charset="0"/>
              <a:buChar char="•"/>
            </a:pPr>
            <a:r>
              <a:rPr lang="ja-JP" altLang="en-US" dirty="0">
                <a:latin typeface="Century" panose="02040604050505020304" pitchFamily="18" charset="0"/>
                <a:ea typeface="ＭＳ 明朝" panose="02020609040205080304" pitchFamily="17" charset="-128"/>
              </a:rPr>
              <a:t>作用条件下での大規模な地盤補強土壁のデータと照らし合わせて検証する．</a:t>
            </a:r>
            <a:endParaRPr kumimoji="1" lang="ja-JP" altLang="en-US" dirty="0">
              <a:latin typeface="Century" panose="02040604050505020304" pitchFamily="18" charset="0"/>
              <a:ea typeface="ＭＳ 明朝" panose="02020609040205080304" pitchFamily="17" charset="-128"/>
            </a:endParaRPr>
          </a:p>
        </p:txBody>
      </p:sp>
      <p:sp>
        <p:nvSpPr>
          <p:cNvPr id="10" name="テキスト ボックス 9">
            <a:extLst>
              <a:ext uri="{FF2B5EF4-FFF2-40B4-BE49-F238E27FC236}">
                <a16:creationId xmlns:a16="http://schemas.microsoft.com/office/drawing/2014/main" id="{AAC0D735-C397-32AB-216F-BA7C6F896E74}"/>
              </a:ext>
            </a:extLst>
          </p:cNvPr>
          <p:cNvSpPr txBox="1"/>
          <p:nvPr/>
        </p:nvSpPr>
        <p:spPr>
          <a:xfrm>
            <a:off x="0" y="4328919"/>
            <a:ext cx="1266940" cy="461665"/>
          </a:xfrm>
          <a:prstGeom prst="rect">
            <a:avLst/>
          </a:prstGeom>
          <a:noFill/>
        </p:spPr>
        <p:txBody>
          <a:bodyPr wrap="square" rtlCol="0">
            <a:spAutoFit/>
          </a:bodyPr>
          <a:lstStyle/>
          <a:p>
            <a:pPr algn="ctr"/>
            <a:r>
              <a:rPr lang="ja-JP" altLang="en-US" sz="2400" dirty="0">
                <a:latin typeface="ＭＳ ゴシック" panose="020B0609070205080204" pitchFamily="49" charset="-128"/>
                <a:ea typeface="ＭＳ ゴシック" panose="020B0609070205080204" pitchFamily="49" charset="-128"/>
              </a:rPr>
              <a:t>まとめ</a:t>
            </a:r>
            <a:endParaRPr kumimoji="1" lang="ja-JP" altLang="en-US" sz="2400" dirty="0">
              <a:latin typeface="ＭＳ ゴシック" panose="020B0609070205080204" pitchFamily="49" charset="-128"/>
              <a:ea typeface="ＭＳ ゴシック" panose="020B0609070205080204" pitchFamily="49" charset="-128"/>
            </a:endParaRPr>
          </a:p>
        </p:txBody>
      </p:sp>
      <p:sp>
        <p:nvSpPr>
          <p:cNvPr id="11" name="テキスト ボックス 10">
            <a:extLst>
              <a:ext uri="{FF2B5EF4-FFF2-40B4-BE49-F238E27FC236}">
                <a16:creationId xmlns:a16="http://schemas.microsoft.com/office/drawing/2014/main" id="{AA7E382F-BBEA-33D7-AFAB-2A95C4A0625E}"/>
              </a:ext>
            </a:extLst>
          </p:cNvPr>
          <p:cNvSpPr txBox="1"/>
          <p:nvPr/>
        </p:nvSpPr>
        <p:spPr>
          <a:xfrm>
            <a:off x="211971" y="4677914"/>
            <a:ext cx="6345719" cy="1754326"/>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a:latin typeface="Century" panose="02040604050505020304" pitchFamily="18" charset="0"/>
                <a:ea typeface="ＭＳ 明朝" panose="02020609040205080304" pitchFamily="17" charset="-128"/>
              </a:rPr>
              <a:t>一定の補強材の剛性と</a:t>
            </a:r>
            <a:r>
              <a:rPr kumimoji="1" lang="en-US" altLang="ja-JP" dirty="0">
                <a:latin typeface="Century" panose="02040604050505020304" pitchFamily="18" charset="0"/>
                <a:ea typeface="ＭＳ 明朝" panose="02020609040205080304" pitchFamily="17" charset="-128"/>
              </a:rPr>
              <a:t>CIS(compaction-induced stress)</a:t>
            </a:r>
            <a:r>
              <a:rPr kumimoji="1" lang="ja-JP" altLang="en-US" dirty="0">
                <a:latin typeface="Century" panose="02040604050505020304" pitchFamily="18" charset="0"/>
                <a:ea typeface="ＭＳ 明朝" panose="02020609040205080304" pitchFamily="17" charset="-128"/>
              </a:rPr>
              <a:t>が与えられた場合，一定の</a:t>
            </a:r>
            <a:r>
              <a:rPr kumimoji="1" lang="en-US" altLang="ja-JP" dirty="0">
                <a:latin typeface="Century" panose="02040604050505020304" pitchFamily="18" charset="0"/>
                <a:ea typeface="ＭＳ 明朝" panose="02020609040205080304" pitchFamily="17" charset="-128"/>
              </a:rPr>
              <a:t>Poisson</a:t>
            </a:r>
            <a:r>
              <a:rPr kumimoji="1" lang="ja-JP" altLang="en-US" dirty="0">
                <a:latin typeface="Century" panose="02040604050505020304" pitchFamily="18" charset="0"/>
                <a:ea typeface="ＭＳ 明朝" panose="02020609040205080304" pitchFamily="17" charset="-128"/>
              </a:rPr>
              <a:t>比を考慮する解析手法が主に圧密によって誘発される応力により制御される補強材層の</a:t>
            </a:r>
            <a:r>
              <a:rPr kumimoji="1" lang="en-US" altLang="ja-JP" dirty="0">
                <a:latin typeface="Century" panose="02040604050505020304" pitchFamily="18" charset="0"/>
                <a:ea typeface="ＭＳ 明朝" panose="02020609040205080304" pitchFamily="17" charset="-128"/>
              </a:rPr>
              <a:t>T</a:t>
            </a:r>
            <a:r>
              <a:rPr kumimoji="1" lang="en-US" altLang="ja-JP" baseline="-25000" dirty="0">
                <a:latin typeface="Century" panose="02040604050505020304" pitchFamily="18" charset="0"/>
                <a:ea typeface="ＭＳ 明朝" panose="02020609040205080304" pitchFamily="17" charset="-128"/>
              </a:rPr>
              <a:t>max</a:t>
            </a:r>
            <a:r>
              <a:rPr kumimoji="1" lang="ja-JP" altLang="en-US" dirty="0">
                <a:latin typeface="Century" panose="02040604050505020304" pitchFamily="18" charset="0"/>
                <a:ea typeface="ＭＳ 明朝" panose="02020609040205080304" pitchFamily="17" charset="-128"/>
              </a:rPr>
              <a:t>値を正確に表現した．</a:t>
            </a:r>
            <a:endParaRPr kumimoji="1" lang="en-US" altLang="ja-JP" dirty="0">
              <a:latin typeface="Century" panose="02040604050505020304" pitchFamily="18" charset="0"/>
              <a:ea typeface="ＭＳ 明朝" panose="02020609040205080304" pitchFamily="17" charset="-128"/>
            </a:endParaRPr>
          </a:p>
          <a:p>
            <a:pPr marL="285750" indent="-285750">
              <a:buFont typeface="Arial" panose="020B0604020202020204" pitchFamily="34" charset="0"/>
              <a:buChar char="•"/>
            </a:pPr>
            <a:r>
              <a:rPr kumimoji="1" lang="ja-JP" altLang="en-US" dirty="0">
                <a:latin typeface="Century" panose="02040604050505020304" pitchFamily="18" charset="0"/>
                <a:ea typeface="ＭＳ 明朝" panose="02020609040205080304" pitchFamily="17" charset="-128"/>
              </a:rPr>
              <a:t>一定の</a:t>
            </a:r>
            <a:r>
              <a:rPr kumimoji="1" lang="en-US" altLang="ja-JP" dirty="0">
                <a:latin typeface="Century" panose="02040604050505020304" pitchFamily="18" charset="0"/>
                <a:ea typeface="ＭＳ 明朝" panose="02020609040205080304" pitchFamily="17" charset="-128"/>
              </a:rPr>
              <a:t>Poisson</a:t>
            </a:r>
            <a:r>
              <a:rPr kumimoji="1" lang="ja-JP" altLang="en-US" dirty="0">
                <a:latin typeface="Century" panose="02040604050505020304" pitchFamily="18" charset="0"/>
                <a:ea typeface="ＭＳ 明朝" panose="02020609040205080304" pitchFamily="17" charset="-128"/>
              </a:rPr>
              <a:t>比を考慮する，より簡単な方法を採用することが適切であるとされる．</a:t>
            </a:r>
            <a:endParaRPr kumimoji="1" lang="en-US" altLang="ja-JP" dirty="0">
              <a:latin typeface="Century" panose="02040604050505020304" pitchFamily="18" charset="0"/>
              <a:ea typeface="ＭＳ 明朝" panose="02020609040205080304" pitchFamily="17" charset="-128"/>
            </a:endParaRPr>
          </a:p>
        </p:txBody>
      </p:sp>
      <p:sp>
        <p:nvSpPr>
          <p:cNvPr id="13" name="テキスト ボックス 12">
            <a:extLst>
              <a:ext uri="{FF2B5EF4-FFF2-40B4-BE49-F238E27FC236}">
                <a16:creationId xmlns:a16="http://schemas.microsoft.com/office/drawing/2014/main" id="{79EFC319-04CB-5981-3034-54214FE29976}"/>
              </a:ext>
            </a:extLst>
          </p:cNvPr>
          <p:cNvSpPr txBox="1"/>
          <p:nvPr/>
        </p:nvSpPr>
        <p:spPr>
          <a:xfrm>
            <a:off x="6821991" y="5580987"/>
            <a:ext cx="4483865" cy="923330"/>
          </a:xfrm>
          <a:prstGeom prst="rect">
            <a:avLst/>
          </a:prstGeom>
          <a:noFill/>
        </p:spPr>
        <p:txBody>
          <a:bodyPr wrap="square" rtlCol="0">
            <a:spAutoFit/>
          </a:bodyPr>
          <a:lstStyle/>
          <a:p>
            <a:pPr marL="285750" indent="-285750">
              <a:buFont typeface="Arial" panose="020B0604020202020204" pitchFamily="34" charset="0"/>
              <a:buChar char="•"/>
            </a:pPr>
            <a:r>
              <a:rPr lang="ja-JP" altLang="en-US" dirty="0">
                <a:latin typeface="Century" panose="02040604050505020304" pitchFamily="18" charset="0"/>
                <a:ea typeface="ＭＳ 明朝" panose="02020609040205080304" pitchFamily="17" charset="-128"/>
              </a:rPr>
              <a:t>既往の研究との比較や引用を多く行っており，これまでの研究の進捗やそれらの妥当性・発展性が分かりやすい．</a:t>
            </a:r>
            <a:endParaRPr kumimoji="1" lang="ja-JP" altLang="en-US" dirty="0">
              <a:latin typeface="Century" panose="02040604050505020304" pitchFamily="18" charset="0"/>
              <a:ea typeface="ＭＳ 明朝" panose="02020609040205080304" pitchFamily="17" charset="-128"/>
            </a:endParaRPr>
          </a:p>
        </p:txBody>
      </p:sp>
      <p:sp>
        <p:nvSpPr>
          <p:cNvPr id="9" name="テキスト ボックス 8">
            <a:extLst>
              <a:ext uri="{FF2B5EF4-FFF2-40B4-BE49-F238E27FC236}">
                <a16:creationId xmlns:a16="http://schemas.microsoft.com/office/drawing/2014/main" id="{0D990F33-4AF5-403C-9AA4-6058C05BCF27}"/>
              </a:ext>
            </a:extLst>
          </p:cNvPr>
          <p:cNvSpPr txBox="1"/>
          <p:nvPr/>
        </p:nvSpPr>
        <p:spPr>
          <a:xfrm>
            <a:off x="0" y="-45555"/>
            <a:ext cx="12192000" cy="369332"/>
          </a:xfrm>
          <a:prstGeom prst="rect">
            <a:avLst/>
          </a:prstGeom>
          <a:noFill/>
        </p:spPr>
        <p:txBody>
          <a:bodyPr wrap="square" rtlCol="0">
            <a:spAutoFit/>
          </a:bodyPr>
          <a:lstStyle/>
          <a:p>
            <a:r>
              <a:rPr lang="en-US" altLang="ja-JP" b="1" dirty="0">
                <a:latin typeface="Times New Roman" panose="02020603050405020304" pitchFamily="18" charset="0"/>
                <a:cs typeface="Times New Roman" panose="02020603050405020304" pitchFamily="18" charset="0"/>
              </a:rPr>
              <a:t>Evaluation of the effect of constant and non-constant Poisson’s ratio on reinforcement load of reinforced soil walls</a:t>
            </a:r>
            <a:endParaRPr kumimoji="1" lang="ja-JP" altLang="en-US" b="1" dirty="0">
              <a:latin typeface="Times New Roman" panose="02020603050405020304" pitchFamily="18" charset="0"/>
              <a:cs typeface="Times New Roman" panose="02020603050405020304" pitchFamily="18" charset="0"/>
            </a:endParaRPr>
          </a:p>
        </p:txBody>
      </p:sp>
      <p:sp>
        <p:nvSpPr>
          <p:cNvPr id="12" name="テキスト ボックス 11">
            <a:extLst>
              <a:ext uri="{FF2B5EF4-FFF2-40B4-BE49-F238E27FC236}">
                <a16:creationId xmlns:a16="http://schemas.microsoft.com/office/drawing/2014/main" id="{71B4CD41-C93A-46C2-1A77-952032EB742D}"/>
              </a:ext>
            </a:extLst>
          </p:cNvPr>
          <p:cNvSpPr txBox="1"/>
          <p:nvPr/>
        </p:nvSpPr>
        <p:spPr>
          <a:xfrm>
            <a:off x="6677145" y="5163965"/>
            <a:ext cx="2896513" cy="461665"/>
          </a:xfrm>
          <a:prstGeom prst="rect">
            <a:avLst/>
          </a:prstGeom>
          <a:noFill/>
        </p:spPr>
        <p:txBody>
          <a:bodyPr wrap="square" rtlCol="0">
            <a:spAutoFit/>
          </a:bodyPr>
          <a:lstStyle/>
          <a:p>
            <a:pPr algn="ctr"/>
            <a:r>
              <a:rPr kumimoji="1" lang="ja-JP" altLang="en-US" sz="2400" dirty="0">
                <a:latin typeface="ＭＳ ゴシック" panose="020B0609070205080204" pitchFamily="49" charset="-128"/>
                <a:ea typeface="ＭＳ ゴシック" panose="020B0609070205080204" pitchFamily="49" charset="-128"/>
              </a:rPr>
              <a:t>コメント・新規性</a:t>
            </a:r>
          </a:p>
        </p:txBody>
      </p:sp>
      <p:sp>
        <p:nvSpPr>
          <p:cNvPr id="8" name="テキスト ボックス 7">
            <a:extLst>
              <a:ext uri="{FF2B5EF4-FFF2-40B4-BE49-F238E27FC236}">
                <a16:creationId xmlns:a16="http://schemas.microsoft.com/office/drawing/2014/main" id="{88AC759D-BF64-74F6-67A7-C0A2B6F08151}"/>
              </a:ext>
            </a:extLst>
          </p:cNvPr>
          <p:cNvSpPr txBox="1"/>
          <p:nvPr/>
        </p:nvSpPr>
        <p:spPr>
          <a:xfrm>
            <a:off x="0" y="6584091"/>
            <a:ext cx="7628467" cy="276999"/>
          </a:xfrm>
          <a:prstGeom prst="rect">
            <a:avLst/>
          </a:prstGeom>
          <a:noFill/>
        </p:spPr>
        <p:txBody>
          <a:bodyPr wrap="square" rtlCol="0">
            <a:spAutoFit/>
          </a:bodyPr>
          <a:lstStyle/>
          <a:p>
            <a:r>
              <a:rPr kumimoji="1" lang="ja-JP" altLang="en-US" sz="1200" dirty="0">
                <a:latin typeface="ＭＳ 明朝" panose="02020609040205080304" pitchFamily="17" charset="-128"/>
                <a:ea typeface="ＭＳ 明朝" panose="02020609040205080304" pitchFamily="17" charset="-128"/>
              </a:rPr>
              <a:t>補強土壁の補強荷重に及ぼす</a:t>
            </a:r>
            <a:r>
              <a:rPr kumimoji="1" lang="en-US" altLang="ja-JP" sz="1200" dirty="0">
                <a:latin typeface="ＭＳ 明朝" panose="02020609040205080304" pitchFamily="17" charset="-128"/>
                <a:ea typeface="ＭＳ 明朝" panose="02020609040205080304" pitchFamily="17" charset="-128"/>
              </a:rPr>
              <a:t>Poisson</a:t>
            </a:r>
            <a:r>
              <a:rPr kumimoji="1" lang="ja-JP" altLang="en-US" sz="1200" dirty="0">
                <a:latin typeface="ＭＳ 明朝" panose="02020609040205080304" pitchFamily="17" charset="-128"/>
                <a:ea typeface="ＭＳ 明朝" panose="02020609040205080304" pitchFamily="17" charset="-128"/>
              </a:rPr>
              <a:t>比の一定・非一定の影響の評価</a:t>
            </a:r>
          </a:p>
        </p:txBody>
      </p:sp>
    </p:spTree>
    <p:extLst>
      <p:ext uri="{BB962C8B-B14F-4D97-AF65-F5344CB8AC3E}">
        <p14:creationId xmlns:p14="http://schemas.microsoft.com/office/powerpoint/2010/main" val="46292981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898</TotalTime>
  <Words>283</Words>
  <Application>Microsoft Office PowerPoint</Application>
  <PresentationFormat>ワイド画面</PresentationFormat>
  <Paragraphs>14</Paragraphs>
  <Slides>1</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vt:i4>
      </vt:variant>
    </vt:vector>
  </HeadingPairs>
  <TitlesOfParts>
    <vt:vector size="9" baseType="lpstr">
      <vt:lpstr>ＭＳ ゴシック</vt:lpstr>
      <vt:lpstr>ＭＳ 明朝</vt:lpstr>
      <vt:lpstr>游ゴシック</vt:lpstr>
      <vt:lpstr>游ゴシック Light</vt:lpstr>
      <vt:lpstr>Arial</vt:lpstr>
      <vt:lpstr>Century</vt:lpstr>
      <vt:lpstr>Times New Roman</vt:lpstr>
      <vt:lpstr>Office テーマ</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KUNISAWA Mizuki</dc:creator>
  <cp:lastModifiedBy>KUNISAWA Mizuki</cp:lastModifiedBy>
  <cp:revision>23</cp:revision>
  <dcterms:created xsi:type="dcterms:W3CDTF">2024-04-04T04:58:11Z</dcterms:created>
  <dcterms:modified xsi:type="dcterms:W3CDTF">2024-04-19T08:25:47Z</dcterms:modified>
</cp:coreProperties>
</file>