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294824" cy="615553"/>
          </a:xfrm>
          <a:prstGeom prst="rect">
            <a:avLst/>
          </a:prstGeom>
          <a:noFill/>
        </p:spPr>
        <p:txBody>
          <a:bodyPr wrap="square" rtlCol="0">
            <a:spAutoFit/>
          </a:bodyPr>
          <a:lstStyle/>
          <a:p>
            <a:r>
              <a:rPr lang="en-US" altLang="ja-JP" sz="1700" dirty="0" err="1">
                <a:latin typeface="Times New Roman" panose="02020603050405020304" pitchFamily="18" charset="0"/>
                <a:cs typeface="Times New Roman" panose="02020603050405020304" pitchFamily="18" charset="0"/>
              </a:rPr>
              <a:t>Kunpeng</a:t>
            </a:r>
            <a:r>
              <a:rPr lang="en-US" altLang="ja-JP" sz="1700" dirty="0">
                <a:latin typeface="Times New Roman" panose="02020603050405020304" pitchFamily="18" charset="0"/>
                <a:cs typeface="Times New Roman" panose="02020603050405020304" pitchFamily="18" charset="0"/>
              </a:rPr>
              <a:t> Wang, </a:t>
            </a:r>
            <a:r>
              <a:rPr lang="en-US" altLang="ja-JP" sz="1700" dirty="0" err="1">
                <a:latin typeface="Times New Roman" panose="02020603050405020304" pitchFamily="18" charset="0"/>
                <a:cs typeface="Times New Roman" panose="02020603050405020304" pitchFamily="18" charset="0"/>
              </a:rPr>
              <a:t>Chunyi</a:t>
            </a:r>
            <a:r>
              <a:rPr lang="en-US" altLang="ja-JP" sz="1700" dirty="0">
                <a:latin typeface="Times New Roman" panose="02020603050405020304" pitchFamily="18" charset="0"/>
                <a:cs typeface="Times New Roman" panose="02020603050405020304" pitchFamily="18" charset="0"/>
              </a:rPr>
              <a:t> Cui, Peng Zhang, Noriyuki </a:t>
            </a:r>
            <a:r>
              <a:rPr lang="en-US" altLang="ja-JP" sz="1700" dirty="0" err="1">
                <a:latin typeface="Times New Roman" panose="02020603050405020304" pitchFamily="18" charset="0"/>
                <a:cs typeface="Times New Roman" panose="02020603050405020304" pitchFamily="18" charset="0"/>
              </a:rPr>
              <a:t>Yasufuku</a:t>
            </a:r>
            <a:r>
              <a:rPr lang="en-US" altLang="ja-JP" sz="1700" dirty="0">
                <a:latin typeface="Times New Roman" panose="02020603050405020304" pitchFamily="18" charset="0"/>
                <a:cs typeface="Times New Roman" panose="02020603050405020304" pitchFamily="18" charset="0"/>
              </a:rPr>
              <a:t>, Guangli Xu, Meng Wang,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https://doi.org/10.1016/j.sandf.2024.101411</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744879"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円形ヘリコイドパイル</a:t>
            </a:r>
            <a:r>
              <a:rPr lang="en-US" altLang="ja-JP" dirty="0">
                <a:latin typeface="Century" panose="02040604050505020304" pitchFamily="18" charset="0"/>
                <a:ea typeface="ＭＳ 明朝" panose="02020609040205080304" pitchFamily="17" charset="-128"/>
              </a:rPr>
              <a:t>(CH</a:t>
            </a:r>
            <a:r>
              <a:rPr lang="ja-JP" altLang="en-US" dirty="0">
                <a:latin typeface="Century" panose="02040604050505020304" pitchFamily="18" charset="0"/>
                <a:ea typeface="ＭＳ 明朝" panose="02020609040205080304" pitchFamily="17" charset="-128"/>
              </a:rPr>
              <a:t>パイル</a:t>
            </a:r>
            <a:r>
              <a:rPr lang="en-US" altLang="ja-JP" dirty="0">
                <a:latin typeface="Century" panose="02040604050505020304" pitchFamily="18" charset="0"/>
                <a:ea typeface="ＭＳ 明朝" panose="02020609040205080304" pitchFamily="17" charset="-128"/>
              </a:rPr>
              <a:t>)</a:t>
            </a:r>
            <a:r>
              <a:rPr lang="ja-JP" altLang="en-US" dirty="0">
                <a:latin typeface="Century" panose="02040604050505020304" pitchFamily="18" charset="0"/>
                <a:ea typeface="ＭＳ 明朝" panose="02020609040205080304" pitchFamily="17" charset="-128"/>
              </a:rPr>
              <a:t>は過去</a:t>
            </a:r>
            <a:r>
              <a:rPr lang="en-US" altLang="ja-JP" dirty="0">
                <a:latin typeface="Century" panose="02040604050505020304" pitchFamily="18" charset="0"/>
                <a:ea typeface="ＭＳ 明朝" panose="02020609040205080304" pitchFamily="17" charset="-128"/>
              </a:rPr>
              <a:t>10</a:t>
            </a:r>
            <a:r>
              <a:rPr lang="ja-JP" altLang="en-US" dirty="0">
                <a:latin typeface="Century" panose="02040604050505020304" pitchFamily="18" charset="0"/>
                <a:ea typeface="ＭＳ 明朝" panose="02020609040205080304" pitchFamily="17" charset="-128"/>
              </a:rPr>
              <a:t>年間に開発された優れた軸方向支持特性をもつ特殊形状のパイルである．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既存の理論的成果は工学実務の適用要件に大きく及んでいいない．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本研究では，</a:t>
            </a:r>
            <a:r>
              <a:rPr kumimoji="1" lang="en-US" altLang="ja-JP" dirty="0">
                <a:latin typeface="Century" panose="02040604050505020304" pitchFamily="18" charset="0"/>
                <a:ea typeface="ＭＳ 明朝" panose="02020609040205080304" pitchFamily="17" charset="-128"/>
              </a:rPr>
              <a:t>CH</a:t>
            </a:r>
            <a:r>
              <a:rPr kumimoji="1" lang="ja-JP" altLang="en-US" dirty="0">
                <a:latin typeface="Century" panose="02040604050505020304" pitchFamily="18" charset="0"/>
                <a:ea typeface="ＭＳ 明朝" panose="02020609040205080304" pitchFamily="17" charset="-128"/>
              </a:rPr>
              <a:t>パイルの現地試験を</a:t>
            </a:r>
            <a:r>
              <a:rPr kumimoji="1" lang="en-US" altLang="ja-JP" dirty="0">
                <a:latin typeface="Century" panose="02040604050505020304" pitchFamily="18" charset="0"/>
                <a:ea typeface="ＭＳ 明朝" panose="02020609040205080304" pitchFamily="17" charset="-128"/>
              </a:rPr>
              <a:t>ABAQUS</a:t>
            </a:r>
            <a:r>
              <a:rPr kumimoji="1" lang="ja-JP" altLang="en-US" dirty="0">
                <a:latin typeface="Century" panose="02040604050505020304" pitchFamily="18" charset="0"/>
                <a:ea typeface="ＭＳ 明朝" panose="02020609040205080304" pitchFamily="17" charset="-128"/>
              </a:rPr>
              <a:t>ソフトウェアで再現し，</a:t>
            </a:r>
            <a:r>
              <a:rPr kumimoji="1" lang="en-US" altLang="ja-JP" dirty="0">
                <a:latin typeface="Century" panose="02040604050505020304" pitchFamily="18" charset="0"/>
                <a:ea typeface="ＭＳ 明朝" panose="02020609040205080304" pitchFamily="17" charset="-128"/>
              </a:rPr>
              <a:t>CEL</a:t>
            </a:r>
            <a:r>
              <a:rPr kumimoji="1" lang="ja-JP" altLang="en-US" dirty="0">
                <a:latin typeface="Century" panose="02040604050505020304" pitchFamily="18" charset="0"/>
                <a:ea typeface="ＭＳ 明朝" panose="02020609040205080304" pitchFamily="17" charset="-128"/>
              </a:rPr>
              <a:t>法に基づいて非排水粘土中の</a:t>
            </a:r>
            <a:r>
              <a:rPr kumimoji="1" lang="en-US" altLang="ja-JP" dirty="0">
                <a:latin typeface="Century" panose="02040604050505020304" pitchFamily="18" charset="0"/>
                <a:ea typeface="ＭＳ 明朝" panose="02020609040205080304" pitchFamily="17" charset="-128"/>
              </a:rPr>
              <a:t>CH</a:t>
            </a:r>
            <a:r>
              <a:rPr kumimoji="1" lang="ja-JP" altLang="en-US" dirty="0">
                <a:latin typeface="Century" panose="02040604050505020304" pitchFamily="18" charset="0"/>
                <a:ea typeface="ＭＳ 明朝" panose="02020609040205080304" pitchFamily="17" charset="-128"/>
              </a:rPr>
              <a:t>パイルの設置および支持の全過程をシミュレートした．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また，パイル</a:t>
            </a:r>
            <a:r>
              <a:rPr lang="en-US" altLang="ja-JP" dirty="0">
                <a:latin typeface="Century" panose="02040604050505020304" pitchFamily="18" charset="0"/>
                <a:ea typeface="ＭＳ 明朝" panose="02020609040205080304" pitchFamily="17" charset="-128"/>
              </a:rPr>
              <a:t>-</a:t>
            </a:r>
            <a:r>
              <a:rPr lang="ja-JP" altLang="en-US" dirty="0">
                <a:latin typeface="Century" panose="02040604050505020304" pitchFamily="18" charset="0"/>
                <a:ea typeface="ＭＳ 明朝" panose="02020609040205080304" pitchFamily="17" charset="-128"/>
              </a:rPr>
              <a:t>地盤の相互作用問題を全過程で分析した．</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31462"/>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380457"/>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施工過程ではパイル上端及び各表面における軸方向反応力とモーメントはジャッキング深さの増加とともに線形に増加．</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軸方向圧縮荷重の過程では，引抜き面の軸方向反応力が急激に減少し，圧縮面の軸方向反応力が著しく増加．</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引抜き過程では，引抜き面側の地盤応力が増加し，圧縮面側の地盤応力が減少する．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Intro</a:t>
            </a:r>
            <a:r>
              <a:rPr kumimoji="1" lang="ja-JP" altLang="en-US" dirty="0">
                <a:latin typeface="Century" panose="02040604050505020304" pitchFamily="18" charset="0"/>
                <a:ea typeface="ＭＳ 明朝" panose="02020609040205080304" pitchFamily="17" charset="-128"/>
              </a:rPr>
              <a:t>では，様々な種類のパイルについて触れられており，</a:t>
            </a:r>
            <a:r>
              <a:rPr kumimoji="1" lang="en-US" altLang="ja-JP" dirty="0">
                <a:latin typeface="Century" panose="02040604050505020304" pitchFamily="18" charset="0"/>
                <a:ea typeface="ＭＳ 明朝" panose="02020609040205080304" pitchFamily="17" charset="-128"/>
              </a:rPr>
              <a:t>CH</a:t>
            </a:r>
            <a:r>
              <a:rPr kumimoji="1" lang="ja-JP" altLang="en-US" dirty="0">
                <a:latin typeface="Century" panose="02040604050505020304" pitchFamily="18" charset="0"/>
                <a:ea typeface="ＭＳ 明朝" panose="02020609040205080304" pitchFamily="17" charset="-128"/>
              </a:rPr>
              <a:t>パイルについての相対的な特徴がわかる．</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45555"/>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Numerical investigation of the installation process and bearing capacity of circular helicoid piles in undrained clay</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557690" y="5075066"/>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非排水粘土中の円形ヘリコイドパイルの施工プロセスと支持力に関する数値的検討</a:t>
            </a:r>
          </a:p>
        </p:txBody>
      </p:sp>
      <p:pic>
        <p:nvPicPr>
          <p:cNvPr id="4" name="図 3">
            <a:extLst>
              <a:ext uri="{FF2B5EF4-FFF2-40B4-BE49-F238E27FC236}">
                <a16:creationId xmlns:a16="http://schemas.microsoft.com/office/drawing/2014/main" id="{C79F97EA-4C7E-C042-A19A-8A0935E2B365}"/>
              </a:ext>
            </a:extLst>
          </p:cNvPr>
          <p:cNvPicPr>
            <a:picLocks noChangeAspect="1"/>
          </p:cNvPicPr>
          <p:nvPr/>
        </p:nvPicPr>
        <p:blipFill>
          <a:blip r:embed="rId2"/>
          <a:stretch>
            <a:fillRect/>
          </a:stretch>
        </p:blipFill>
        <p:spPr>
          <a:xfrm>
            <a:off x="6766777" y="1821999"/>
            <a:ext cx="5374851" cy="2439101"/>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275</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31</cp:revision>
  <dcterms:created xsi:type="dcterms:W3CDTF">2024-04-04T04:58:11Z</dcterms:created>
  <dcterms:modified xsi:type="dcterms:W3CDTF">2024-04-23T06:47:51Z</dcterms:modified>
</cp:coreProperties>
</file>