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87" d="100"/>
          <a:sy n="87" d="100"/>
        </p:scale>
        <p:origin x="3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197DE-07A4-1FED-95D2-3C80A523F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F4A9EDF-7579-ED9F-01B2-76A0CABF4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6B50F4-5906-A375-0F74-A419CDC2A718}"/>
              </a:ext>
            </a:extLst>
          </p:cNvPr>
          <p:cNvSpPr>
            <a:spLocks noGrp="1"/>
          </p:cNvSpPr>
          <p:nvPr>
            <p:ph type="dt" sz="half" idx="10"/>
          </p:nvPr>
        </p:nvSpPr>
        <p:spPr/>
        <p:txBody>
          <a:bodyPr/>
          <a:lstStyle/>
          <a:p>
            <a:fld id="{5CC4C5E1-CF2B-4F28-BD8B-60AE5989C357}" type="datetimeFigureOut">
              <a:rPr kumimoji="1" lang="ja-JP" altLang="en-US" smtClean="0"/>
              <a:t>2024/4/19</a:t>
            </a:fld>
            <a:endParaRPr kumimoji="1" lang="ja-JP" altLang="en-US"/>
          </a:p>
        </p:txBody>
      </p:sp>
      <p:sp>
        <p:nvSpPr>
          <p:cNvPr id="5" name="フッター プレースホルダー 4">
            <a:extLst>
              <a:ext uri="{FF2B5EF4-FFF2-40B4-BE49-F238E27FC236}">
                <a16:creationId xmlns:a16="http://schemas.microsoft.com/office/drawing/2014/main" id="{E362ECB5-5A37-4B95-9430-AA2F08CCE8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86B674-5305-01E2-7E53-CEB232C913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6265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635A2-E0D8-F3A4-CDD5-64A68B7A9C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1F8630-9408-A090-826B-C73C0B1420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BB2418-FC36-37FA-C707-7D59CB5945BA}"/>
              </a:ext>
            </a:extLst>
          </p:cNvPr>
          <p:cNvSpPr>
            <a:spLocks noGrp="1"/>
          </p:cNvSpPr>
          <p:nvPr>
            <p:ph type="dt" sz="half" idx="10"/>
          </p:nvPr>
        </p:nvSpPr>
        <p:spPr/>
        <p:txBody>
          <a:bodyPr/>
          <a:lstStyle/>
          <a:p>
            <a:fld id="{5CC4C5E1-CF2B-4F28-BD8B-60AE5989C357}" type="datetimeFigureOut">
              <a:rPr kumimoji="1" lang="ja-JP" altLang="en-US" smtClean="0"/>
              <a:t>2024/4/19</a:t>
            </a:fld>
            <a:endParaRPr kumimoji="1" lang="ja-JP" altLang="en-US"/>
          </a:p>
        </p:txBody>
      </p:sp>
      <p:sp>
        <p:nvSpPr>
          <p:cNvPr id="5" name="フッター プレースホルダー 4">
            <a:extLst>
              <a:ext uri="{FF2B5EF4-FFF2-40B4-BE49-F238E27FC236}">
                <a16:creationId xmlns:a16="http://schemas.microsoft.com/office/drawing/2014/main" id="{D9C7C154-26AA-8FC5-5C42-5167797303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C00069-0C2D-16A9-DC59-9E812DF7446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47978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729A71-2893-60B7-1991-9B330C83B22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8FCDA9-2692-E57A-F936-87904211D3F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74E2DB-8D2E-8CCE-1B34-53AA0A4A46C6}"/>
              </a:ext>
            </a:extLst>
          </p:cNvPr>
          <p:cNvSpPr>
            <a:spLocks noGrp="1"/>
          </p:cNvSpPr>
          <p:nvPr>
            <p:ph type="dt" sz="half" idx="10"/>
          </p:nvPr>
        </p:nvSpPr>
        <p:spPr/>
        <p:txBody>
          <a:bodyPr/>
          <a:lstStyle/>
          <a:p>
            <a:fld id="{5CC4C5E1-CF2B-4F28-BD8B-60AE5989C357}" type="datetimeFigureOut">
              <a:rPr kumimoji="1" lang="ja-JP" altLang="en-US" smtClean="0"/>
              <a:t>2024/4/19</a:t>
            </a:fld>
            <a:endParaRPr kumimoji="1" lang="ja-JP" altLang="en-US"/>
          </a:p>
        </p:txBody>
      </p:sp>
      <p:sp>
        <p:nvSpPr>
          <p:cNvPr id="5" name="フッター プレースホルダー 4">
            <a:extLst>
              <a:ext uri="{FF2B5EF4-FFF2-40B4-BE49-F238E27FC236}">
                <a16:creationId xmlns:a16="http://schemas.microsoft.com/office/drawing/2014/main" id="{3933B117-A7D2-1CCD-026F-CB91D98D25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ABFA91-BE5A-C29D-BF64-F3D107F968A1}"/>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76859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93E85-D55D-D345-369C-0945757555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56C167-70B5-8046-00A5-62BFF921E20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F4BF9D-F6CF-3B60-0FD9-B12150C772F4}"/>
              </a:ext>
            </a:extLst>
          </p:cNvPr>
          <p:cNvSpPr>
            <a:spLocks noGrp="1"/>
          </p:cNvSpPr>
          <p:nvPr>
            <p:ph type="dt" sz="half" idx="10"/>
          </p:nvPr>
        </p:nvSpPr>
        <p:spPr/>
        <p:txBody>
          <a:bodyPr/>
          <a:lstStyle/>
          <a:p>
            <a:fld id="{5CC4C5E1-CF2B-4F28-BD8B-60AE5989C357}" type="datetimeFigureOut">
              <a:rPr kumimoji="1" lang="ja-JP" altLang="en-US" smtClean="0"/>
              <a:t>2024/4/19</a:t>
            </a:fld>
            <a:endParaRPr kumimoji="1" lang="ja-JP" altLang="en-US"/>
          </a:p>
        </p:txBody>
      </p:sp>
      <p:sp>
        <p:nvSpPr>
          <p:cNvPr id="5" name="フッター プレースホルダー 4">
            <a:extLst>
              <a:ext uri="{FF2B5EF4-FFF2-40B4-BE49-F238E27FC236}">
                <a16:creationId xmlns:a16="http://schemas.microsoft.com/office/drawing/2014/main" id="{C2B823AA-A7A6-B69F-042A-655B418D75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245042-2905-0ACC-7C2B-E9221323C88B}"/>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8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7C479-35B5-05B5-AD5F-7E27E55CB1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69D790-2D75-7D94-842B-AD31BD7E6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7F3D00-C0C2-7B9F-73F8-BE179CE8045A}"/>
              </a:ext>
            </a:extLst>
          </p:cNvPr>
          <p:cNvSpPr>
            <a:spLocks noGrp="1"/>
          </p:cNvSpPr>
          <p:nvPr>
            <p:ph type="dt" sz="half" idx="10"/>
          </p:nvPr>
        </p:nvSpPr>
        <p:spPr/>
        <p:txBody>
          <a:bodyPr/>
          <a:lstStyle/>
          <a:p>
            <a:fld id="{5CC4C5E1-CF2B-4F28-BD8B-60AE5989C357}" type="datetimeFigureOut">
              <a:rPr kumimoji="1" lang="ja-JP" altLang="en-US" smtClean="0"/>
              <a:t>2024/4/19</a:t>
            </a:fld>
            <a:endParaRPr kumimoji="1" lang="ja-JP" altLang="en-US"/>
          </a:p>
        </p:txBody>
      </p:sp>
      <p:sp>
        <p:nvSpPr>
          <p:cNvPr id="5" name="フッター プレースホルダー 4">
            <a:extLst>
              <a:ext uri="{FF2B5EF4-FFF2-40B4-BE49-F238E27FC236}">
                <a16:creationId xmlns:a16="http://schemas.microsoft.com/office/drawing/2014/main" id="{E3321817-3142-D22C-073B-FEE13C2432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D4FD11-0FAE-DC3E-EB3A-6A6C18EB810D}"/>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705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39453-AB85-CDE2-26D3-BC7DDFA7EC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85B5A4-0F3C-81E6-FC8B-30FDD75272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F25B4B8-7D5E-9A37-04D4-B0D954CA0A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FCE6AA-58C5-1D2A-CF41-E9DD780EDA2F}"/>
              </a:ext>
            </a:extLst>
          </p:cNvPr>
          <p:cNvSpPr>
            <a:spLocks noGrp="1"/>
          </p:cNvSpPr>
          <p:nvPr>
            <p:ph type="dt" sz="half" idx="10"/>
          </p:nvPr>
        </p:nvSpPr>
        <p:spPr/>
        <p:txBody>
          <a:bodyPr/>
          <a:lstStyle/>
          <a:p>
            <a:fld id="{5CC4C5E1-CF2B-4F28-BD8B-60AE5989C357}" type="datetimeFigureOut">
              <a:rPr kumimoji="1" lang="ja-JP" altLang="en-US" smtClean="0"/>
              <a:t>2024/4/19</a:t>
            </a:fld>
            <a:endParaRPr kumimoji="1" lang="ja-JP" altLang="en-US"/>
          </a:p>
        </p:txBody>
      </p:sp>
      <p:sp>
        <p:nvSpPr>
          <p:cNvPr id="6" name="フッター プレースホルダー 5">
            <a:extLst>
              <a:ext uri="{FF2B5EF4-FFF2-40B4-BE49-F238E27FC236}">
                <a16:creationId xmlns:a16="http://schemas.microsoft.com/office/drawing/2014/main" id="{C979F995-44E2-7FA3-5E41-F52549A0A4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031956-F5BC-767C-7E07-C3EC7E3D7A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9240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C4F8B-FF13-7111-402D-ECAD0CC5D1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0749A8-7304-57EE-B165-916EA4CA3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87FFB0-F579-FD84-432E-0836229F4E3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1F9960-A772-28DC-63ED-FACF45B06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392A59-6203-35F2-1E25-95C1E91CFD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D129BF-4CF8-249D-B02C-7C77CFAEF303}"/>
              </a:ext>
            </a:extLst>
          </p:cNvPr>
          <p:cNvSpPr>
            <a:spLocks noGrp="1"/>
          </p:cNvSpPr>
          <p:nvPr>
            <p:ph type="dt" sz="half" idx="10"/>
          </p:nvPr>
        </p:nvSpPr>
        <p:spPr/>
        <p:txBody>
          <a:bodyPr/>
          <a:lstStyle/>
          <a:p>
            <a:fld id="{5CC4C5E1-CF2B-4F28-BD8B-60AE5989C357}" type="datetimeFigureOut">
              <a:rPr kumimoji="1" lang="ja-JP" altLang="en-US" smtClean="0"/>
              <a:t>2024/4/19</a:t>
            </a:fld>
            <a:endParaRPr kumimoji="1" lang="ja-JP" altLang="en-US"/>
          </a:p>
        </p:txBody>
      </p:sp>
      <p:sp>
        <p:nvSpPr>
          <p:cNvPr id="8" name="フッター プレースホルダー 7">
            <a:extLst>
              <a:ext uri="{FF2B5EF4-FFF2-40B4-BE49-F238E27FC236}">
                <a16:creationId xmlns:a16="http://schemas.microsoft.com/office/drawing/2014/main" id="{0BDC4AB6-BFF6-CE2F-FE3B-35133780D6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719380C-BCFB-62E6-BB27-43396E530B98}"/>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5719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2DE6-A568-66B7-568A-64B19A66EB7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5D52E8D-07D7-D6CC-DEDB-867BC1E8D65D}"/>
              </a:ext>
            </a:extLst>
          </p:cNvPr>
          <p:cNvSpPr>
            <a:spLocks noGrp="1"/>
          </p:cNvSpPr>
          <p:nvPr>
            <p:ph type="dt" sz="half" idx="10"/>
          </p:nvPr>
        </p:nvSpPr>
        <p:spPr/>
        <p:txBody>
          <a:bodyPr/>
          <a:lstStyle/>
          <a:p>
            <a:fld id="{5CC4C5E1-CF2B-4F28-BD8B-60AE5989C357}" type="datetimeFigureOut">
              <a:rPr kumimoji="1" lang="ja-JP" altLang="en-US" smtClean="0"/>
              <a:t>2024/4/19</a:t>
            </a:fld>
            <a:endParaRPr kumimoji="1" lang="ja-JP" altLang="en-US"/>
          </a:p>
        </p:txBody>
      </p:sp>
      <p:sp>
        <p:nvSpPr>
          <p:cNvPr id="4" name="フッター プレースホルダー 3">
            <a:extLst>
              <a:ext uri="{FF2B5EF4-FFF2-40B4-BE49-F238E27FC236}">
                <a16:creationId xmlns:a16="http://schemas.microsoft.com/office/drawing/2014/main" id="{65FB2FDD-C357-E821-AF0F-945B7E8A5E7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4073BF-6796-9400-3C22-0791E86BAEB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62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8E888C-3C35-AD25-D296-9345A0428459}"/>
              </a:ext>
            </a:extLst>
          </p:cNvPr>
          <p:cNvSpPr>
            <a:spLocks noGrp="1"/>
          </p:cNvSpPr>
          <p:nvPr>
            <p:ph type="dt" sz="half" idx="10"/>
          </p:nvPr>
        </p:nvSpPr>
        <p:spPr/>
        <p:txBody>
          <a:bodyPr/>
          <a:lstStyle/>
          <a:p>
            <a:fld id="{5CC4C5E1-CF2B-4F28-BD8B-60AE5989C357}" type="datetimeFigureOut">
              <a:rPr kumimoji="1" lang="ja-JP" altLang="en-US" smtClean="0"/>
              <a:t>2024/4/19</a:t>
            </a:fld>
            <a:endParaRPr kumimoji="1" lang="ja-JP" altLang="en-US"/>
          </a:p>
        </p:txBody>
      </p:sp>
      <p:sp>
        <p:nvSpPr>
          <p:cNvPr id="3" name="フッター プレースホルダー 2">
            <a:extLst>
              <a:ext uri="{FF2B5EF4-FFF2-40B4-BE49-F238E27FC236}">
                <a16:creationId xmlns:a16="http://schemas.microsoft.com/office/drawing/2014/main" id="{309B16FA-CE72-696A-21E3-46B01C73DAF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BACFA6-0DC9-090A-78C0-7D4F2C357363}"/>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8802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DAEBB-9338-3C73-E66A-A2BCA456C8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9E5969-3B4D-A361-478B-613AC6FDB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A7917C0-9B94-2D83-90F7-76DCCFF34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196AB7-865B-9CDF-1246-EA5ED94DA531}"/>
              </a:ext>
            </a:extLst>
          </p:cNvPr>
          <p:cNvSpPr>
            <a:spLocks noGrp="1"/>
          </p:cNvSpPr>
          <p:nvPr>
            <p:ph type="dt" sz="half" idx="10"/>
          </p:nvPr>
        </p:nvSpPr>
        <p:spPr/>
        <p:txBody>
          <a:bodyPr/>
          <a:lstStyle/>
          <a:p>
            <a:fld id="{5CC4C5E1-CF2B-4F28-BD8B-60AE5989C357}" type="datetimeFigureOut">
              <a:rPr kumimoji="1" lang="ja-JP" altLang="en-US" smtClean="0"/>
              <a:t>2024/4/19</a:t>
            </a:fld>
            <a:endParaRPr kumimoji="1" lang="ja-JP" altLang="en-US"/>
          </a:p>
        </p:txBody>
      </p:sp>
      <p:sp>
        <p:nvSpPr>
          <p:cNvPr id="6" name="フッター プレースホルダー 5">
            <a:extLst>
              <a:ext uri="{FF2B5EF4-FFF2-40B4-BE49-F238E27FC236}">
                <a16:creationId xmlns:a16="http://schemas.microsoft.com/office/drawing/2014/main" id="{5C5A3694-43B7-C9D6-5372-6A3EBF2390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FFF681-C95C-7F52-3C47-60E5D5251A8E}"/>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0948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1E13B-A6DE-FEDB-88A5-A6134CBB99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0D705E-86E4-98F2-BFE1-6AF1165CF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A68D4C-69C1-8C84-67DF-9230D7EF9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A64B5D-C829-2B53-235A-595B707DA7CD}"/>
              </a:ext>
            </a:extLst>
          </p:cNvPr>
          <p:cNvSpPr>
            <a:spLocks noGrp="1"/>
          </p:cNvSpPr>
          <p:nvPr>
            <p:ph type="dt" sz="half" idx="10"/>
          </p:nvPr>
        </p:nvSpPr>
        <p:spPr/>
        <p:txBody>
          <a:bodyPr/>
          <a:lstStyle/>
          <a:p>
            <a:fld id="{5CC4C5E1-CF2B-4F28-BD8B-60AE5989C357}" type="datetimeFigureOut">
              <a:rPr kumimoji="1" lang="ja-JP" altLang="en-US" smtClean="0"/>
              <a:t>2024/4/19</a:t>
            </a:fld>
            <a:endParaRPr kumimoji="1" lang="ja-JP" altLang="en-US"/>
          </a:p>
        </p:txBody>
      </p:sp>
      <p:sp>
        <p:nvSpPr>
          <p:cNvPr id="6" name="フッター プレースホルダー 5">
            <a:extLst>
              <a:ext uri="{FF2B5EF4-FFF2-40B4-BE49-F238E27FC236}">
                <a16:creationId xmlns:a16="http://schemas.microsoft.com/office/drawing/2014/main" id="{08198932-470D-4FB2-E4D3-17F4613D6F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1F06E-E6DD-733C-5E88-65B9FED21225}"/>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318576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CA5BEE-C0C7-266D-428A-C100541E3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B139C0-0E35-A3C8-6F7E-F861B8D0C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25DF0B-FDED-C777-2891-CE7CE0C31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4C5E1-CF2B-4F28-BD8B-60AE5989C357}" type="datetimeFigureOut">
              <a:rPr kumimoji="1" lang="ja-JP" altLang="en-US" smtClean="0"/>
              <a:t>2024/4/19</a:t>
            </a:fld>
            <a:endParaRPr kumimoji="1" lang="ja-JP" altLang="en-US"/>
          </a:p>
        </p:txBody>
      </p:sp>
      <p:sp>
        <p:nvSpPr>
          <p:cNvPr id="5" name="フッター プレースホルダー 4">
            <a:extLst>
              <a:ext uri="{FF2B5EF4-FFF2-40B4-BE49-F238E27FC236}">
                <a16:creationId xmlns:a16="http://schemas.microsoft.com/office/drawing/2014/main" id="{C326D845-CB6D-567F-6DB2-99343D2DA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96EDB57-3E8B-A879-03A2-B26ABECFE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63694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59D8DA73-BCA8-86BE-1228-51AA96C89E3C}"/>
              </a:ext>
            </a:extLst>
          </p:cNvPr>
          <p:cNvCxnSpPr/>
          <p:nvPr/>
        </p:nvCxnSpPr>
        <p:spPr>
          <a:xfrm>
            <a:off x="0" y="1088434"/>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D138C13-CC7D-2A64-BDF2-E8CB49A17D5E}"/>
              </a:ext>
            </a:extLst>
          </p:cNvPr>
          <p:cNvSpPr txBox="1"/>
          <p:nvPr/>
        </p:nvSpPr>
        <p:spPr>
          <a:xfrm>
            <a:off x="0" y="522190"/>
            <a:ext cx="12192000" cy="615553"/>
          </a:xfrm>
          <a:prstGeom prst="rect">
            <a:avLst/>
          </a:prstGeom>
          <a:noFill/>
        </p:spPr>
        <p:txBody>
          <a:bodyPr wrap="square" rtlCol="0">
            <a:spAutoFit/>
          </a:bodyPr>
          <a:lstStyle/>
          <a:p>
            <a:r>
              <a:rPr lang="en-US" altLang="ja-JP" sz="1700" dirty="0" err="1">
                <a:latin typeface="Times New Roman" panose="02020603050405020304" pitchFamily="18" charset="0"/>
                <a:cs typeface="Times New Roman" panose="02020603050405020304" pitchFamily="18" charset="0"/>
              </a:rPr>
              <a:t>Xunli</a:t>
            </a:r>
            <a:r>
              <a:rPr lang="en-US" altLang="ja-JP" sz="1700" dirty="0">
                <a:latin typeface="Times New Roman" panose="02020603050405020304" pitchFamily="18" charset="0"/>
                <a:cs typeface="Times New Roman" panose="02020603050405020304" pitchFamily="18" charset="0"/>
              </a:rPr>
              <a:t> Zhang, </a:t>
            </a:r>
            <a:r>
              <a:rPr lang="en-US" altLang="ja-JP" sz="1700" dirty="0" err="1">
                <a:latin typeface="Times New Roman" panose="02020603050405020304" pitchFamily="18" charset="0"/>
                <a:cs typeface="Times New Roman" panose="02020603050405020304" pitchFamily="18" charset="0"/>
              </a:rPr>
              <a:t>Lingwei</a:t>
            </a:r>
            <a:r>
              <a:rPr lang="en-US" altLang="ja-JP" sz="1700" dirty="0">
                <a:latin typeface="Times New Roman" panose="02020603050405020304" pitchFamily="18" charset="0"/>
                <a:cs typeface="Times New Roman" panose="02020603050405020304" pitchFamily="18" charset="0"/>
              </a:rPr>
              <a:t> Zheng, </a:t>
            </a:r>
            <a:r>
              <a:rPr lang="en-US" altLang="ja-JP" sz="1700" dirty="0" err="1">
                <a:latin typeface="Times New Roman" panose="02020603050405020304" pitchFamily="18" charset="0"/>
                <a:cs typeface="Times New Roman" panose="02020603050405020304" pitchFamily="18" charset="0"/>
              </a:rPr>
              <a:t>Shangqi</a:t>
            </a:r>
            <a:r>
              <a:rPr lang="en-US" altLang="ja-JP" sz="1700" dirty="0">
                <a:latin typeface="Times New Roman" panose="02020603050405020304" pitchFamily="18" charset="0"/>
                <a:cs typeface="Times New Roman" panose="02020603050405020304" pitchFamily="18" charset="0"/>
              </a:rPr>
              <a:t> Ge, </a:t>
            </a:r>
            <a:r>
              <a:rPr lang="en-US" altLang="ja-JP" sz="1700" dirty="0" err="1">
                <a:latin typeface="Times New Roman" panose="02020603050405020304" pitchFamily="18" charset="0"/>
                <a:cs typeface="Times New Roman" panose="02020603050405020304" pitchFamily="18" charset="0"/>
              </a:rPr>
              <a:t>Xudong</a:t>
            </a:r>
            <a:r>
              <a:rPr lang="en-US" altLang="ja-JP" sz="1700" dirty="0">
                <a:latin typeface="Times New Roman" panose="02020603050405020304" pitchFamily="18" charset="0"/>
                <a:cs typeface="Times New Roman" panose="02020603050405020304" pitchFamily="18" charset="0"/>
              </a:rPr>
              <a:t> Zheng, </a:t>
            </a:r>
            <a:r>
              <a:rPr lang="en-US" altLang="ja-JP" sz="1700" dirty="0" err="1">
                <a:latin typeface="Times New Roman" panose="02020603050405020304" pitchFamily="18" charset="0"/>
                <a:cs typeface="Times New Roman" panose="02020603050405020304" pitchFamily="18" charset="0"/>
              </a:rPr>
              <a:t>Xinyu</a:t>
            </a:r>
            <a:r>
              <a:rPr lang="en-US" altLang="ja-JP" sz="1700" dirty="0">
                <a:latin typeface="Times New Roman" panose="02020603050405020304" pitchFamily="18" charset="0"/>
                <a:cs typeface="Times New Roman" panose="02020603050405020304" pitchFamily="18" charset="0"/>
              </a:rPr>
              <a:t> Xie, Soils and Foundations, Volume 64</a:t>
            </a:r>
            <a:br>
              <a:rPr lang="en-US" altLang="ja-JP" sz="1700" dirty="0">
                <a:latin typeface="Times New Roman" panose="02020603050405020304" pitchFamily="18" charset="0"/>
                <a:cs typeface="Times New Roman" panose="02020603050405020304" pitchFamily="18" charset="0"/>
              </a:rPr>
            </a:br>
            <a:r>
              <a:rPr lang="en-US" altLang="ja-JP" sz="1700" b="0" i="0" u="none" strike="noStrike" baseline="0" dirty="0">
                <a:solidFill>
                  <a:srgbClr val="0080AE"/>
                </a:solidFill>
                <a:latin typeface="Arial" panose="020B0604020202020204" pitchFamily="34" charset="0"/>
                <a:cs typeface="Arial" panose="020B0604020202020204" pitchFamily="34" charset="0"/>
              </a:rPr>
              <a:t>DOI: https://doi.org/10.1016/j.sandf.2024.101423</a:t>
            </a:r>
            <a:endParaRPr kumimoji="1" lang="ja-JP" altLang="en-US" sz="1700"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C12903DB-571C-4FED-76C7-40542D969C1F}"/>
              </a:ext>
            </a:extLst>
          </p:cNvPr>
          <p:cNvSpPr txBox="1"/>
          <p:nvPr/>
        </p:nvSpPr>
        <p:spPr>
          <a:xfrm>
            <a:off x="-96250" y="1134796"/>
            <a:ext cx="1266940"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概要</a:t>
            </a:r>
          </a:p>
        </p:txBody>
      </p:sp>
      <p:sp>
        <p:nvSpPr>
          <p:cNvPr id="7" name="テキスト ボックス 6">
            <a:extLst>
              <a:ext uri="{FF2B5EF4-FFF2-40B4-BE49-F238E27FC236}">
                <a16:creationId xmlns:a16="http://schemas.microsoft.com/office/drawing/2014/main" id="{B8193CF7-604B-87DA-36AC-BEF6623CB3C4}"/>
              </a:ext>
            </a:extLst>
          </p:cNvPr>
          <p:cNvSpPr txBox="1"/>
          <p:nvPr/>
        </p:nvSpPr>
        <p:spPr>
          <a:xfrm>
            <a:off x="10638621" y="6519446"/>
            <a:ext cx="1553379" cy="338554"/>
          </a:xfrm>
          <a:prstGeom prst="rect">
            <a:avLst/>
          </a:prstGeom>
          <a:noFill/>
        </p:spPr>
        <p:txBody>
          <a:bodyPr wrap="square" rtlCol="0">
            <a:spAutoFit/>
          </a:bodyPr>
          <a:lstStyle/>
          <a:p>
            <a:pPr algn="ctr"/>
            <a:r>
              <a:rPr kumimoji="1" lang="en-US" altLang="ja-JP" sz="1600" i="1" dirty="0">
                <a:latin typeface="Century" panose="02040604050505020304" pitchFamily="18" charset="0"/>
              </a:rPr>
              <a:t>M. </a:t>
            </a:r>
            <a:r>
              <a:rPr kumimoji="1" lang="en-US" altLang="ja-JP" sz="1600" i="1" dirty="0" err="1">
                <a:latin typeface="Century" panose="02040604050505020304" pitchFamily="18" charset="0"/>
              </a:rPr>
              <a:t>Kunisawa</a:t>
            </a:r>
            <a:endParaRPr kumimoji="1" lang="ja-JP" altLang="en-US" sz="1600" i="1" dirty="0">
              <a:latin typeface="Century" panose="02040604050505020304" pitchFamily="18" charset="0"/>
            </a:endParaRPr>
          </a:p>
        </p:txBody>
      </p:sp>
      <p:sp>
        <p:nvSpPr>
          <p:cNvPr id="2" name="テキスト ボックス 1">
            <a:extLst>
              <a:ext uri="{FF2B5EF4-FFF2-40B4-BE49-F238E27FC236}">
                <a16:creationId xmlns:a16="http://schemas.microsoft.com/office/drawing/2014/main" id="{E74D5B91-50DE-1C22-82EA-97C116AB2E7C}"/>
              </a:ext>
            </a:extLst>
          </p:cNvPr>
          <p:cNvSpPr txBox="1"/>
          <p:nvPr/>
        </p:nvSpPr>
        <p:spPr>
          <a:xfrm>
            <a:off x="77112" y="1579267"/>
            <a:ext cx="6345719" cy="230832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電気浸透</a:t>
            </a:r>
            <a:r>
              <a:rPr kumimoji="1" lang="en-US" altLang="ja-JP" dirty="0">
                <a:latin typeface="Century" panose="02040604050505020304" pitchFamily="18" charset="0"/>
                <a:ea typeface="ＭＳ 明朝" panose="02020609040205080304" pitchFamily="17" charset="-128"/>
              </a:rPr>
              <a:t>(electroosmosis)</a:t>
            </a:r>
            <a:r>
              <a:rPr kumimoji="1" lang="ja-JP" altLang="en-US" dirty="0">
                <a:latin typeface="Century" panose="02040604050505020304" pitchFamily="18" charset="0"/>
                <a:ea typeface="ＭＳ 明朝" panose="02020609040205080304" pitchFamily="17" charset="-128"/>
              </a:rPr>
              <a:t>は軟弱地盤を扱うための普及した方法であり電極を地盤に挿入し電場を利用する．</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この方法は，排水と圧縮を促進し軟弱地盤の強度を向上させる．</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en-US" altLang="ja-JP" dirty="0">
                <a:latin typeface="Century" panose="02040604050505020304" pitchFamily="18" charset="0"/>
                <a:ea typeface="ＭＳ 明朝" panose="02020609040205080304" pitchFamily="17" charset="-128"/>
              </a:rPr>
              <a:t>PDC</a:t>
            </a:r>
            <a:r>
              <a:rPr lang="ja-JP" altLang="en-US" dirty="0">
                <a:latin typeface="Century" panose="02040604050505020304" pitchFamily="18" charset="0"/>
                <a:ea typeface="ＭＳ 明朝" panose="02020609040205080304" pitchFamily="17" charset="-128"/>
              </a:rPr>
              <a:t>電気浸透の排水メカニズムおよび電気エネルギー消費の程度を調べる．</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en-US" altLang="ja-JP" dirty="0">
                <a:latin typeface="Century" panose="02040604050505020304" pitchFamily="18" charset="0"/>
                <a:ea typeface="ＭＳ 明朝" panose="02020609040205080304" pitchFamily="17" charset="-128"/>
              </a:rPr>
              <a:t>2</a:t>
            </a:r>
            <a:r>
              <a:rPr kumimoji="1" lang="ja-JP" altLang="en-US" dirty="0">
                <a:latin typeface="Century" panose="02040604050505020304" pitchFamily="18" charset="0"/>
                <a:ea typeface="ＭＳ 明朝" panose="02020609040205080304" pitchFamily="17" charset="-128"/>
              </a:rPr>
              <a:t>つの電圧負圧法，</a:t>
            </a:r>
            <a:r>
              <a:rPr kumimoji="1" lang="en-US" altLang="ja-JP" dirty="0">
                <a:latin typeface="Century" panose="02040604050505020304" pitchFamily="18" charset="0"/>
                <a:ea typeface="ＭＳ 明朝" panose="02020609040205080304" pitchFamily="17" charset="-128"/>
              </a:rPr>
              <a:t>CDC</a:t>
            </a:r>
            <a:r>
              <a:rPr kumimoji="1" lang="ja-JP" altLang="en-US" dirty="0">
                <a:latin typeface="Century" panose="02040604050505020304" pitchFamily="18" charset="0"/>
                <a:ea typeface="ＭＳ 明朝" panose="02020609040205080304" pitchFamily="17" charset="-128"/>
              </a:rPr>
              <a:t>と</a:t>
            </a:r>
            <a:r>
              <a:rPr kumimoji="1" lang="en-US" altLang="ja-JP" dirty="0">
                <a:latin typeface="Century" panose="02040604050505020304" pitchFamily="18" charset="0"/>
                <a:ea typeface="ＭＳ 明朝" panose="02020609040205080304" pitchFamily="17" charset="-128"/>
              </a:rPr>
              <a:t>PDC</a:t>
            </a:r>
            <a:r>
              <a:rPr kumimoji="1" lang="ja-JP" altLang="en-US" dirty="0">
                <a:latin typeface="Century" panose="02040604050505020304" pitchFamily="18" charset="0"/>
                <a:ea typeface="ＭＳ 明朝" panose="02020609040205080304" pitchFamily="17" charset="-128"/>
              </a:rPr>
              <a:t>により電位勾配を用いた室内試験を行う．</a:t>
            </a:r>
          </a:p>
        </p:txBody>
      </p:sp>
      <p:sp>
        <p:nvSpPr>
          <p:cNvPr id="10" name="テキスト ボックス 9">
            <a:extLst>
              <a:ext uri="{FF2B5EF4-FFF2-40B4-BE49-F238E27FC236}">
                <a16:creationId xmlns:a16="http://schemas.microsoft.com/office/drawing/2014/main" id="{AAC0D735-C397-32AB-216F-BA7C6F896E74}"/>
              </a:ext>
            </a:extLst>
          </p:cNvPr>
          <p:cNvSpPr txBox="1"/>
          <p:nvPr/>
        </p:nvSpPr>
        <p:spPr>
          <a:xfrm>
            <a:off x="0" y="4084210"/>
            <a:ext cx="1266940" cy="461665"/>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まとめ</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AA7E382F-BBEA-33D7-AFAB-2A95C4A0625E}"/>
              </a:ext>
            </a:extLst>
          </p:cNvPr>
          <p:cNvSpPr txBox="1"/>
          <p:nvPr/>
        </p:nvSpPr>
        <p:spPr>
          <a:xfrm>
            <a:off x="211971" y="4677914"/>
            <a:ext cx="6345719" cy="1754326"/>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初期電位勾配を考慮したエネルギー効率比の式は実験データとよく一致．</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en-US" altLang="ja-JP" dirty="0">
                <a:latin typeface="Century" panose="02040604050505020304" pitchFamily="18" charset="0"/>
                <a:ea typeface="ＭＳ 明朝" panose="02020609040205080304" pitchFamily="17" charset="-128"/>
              </a:rPr>
              <a:t>PDC</a:t>
            </a:r>
            <a:r>
              <a:rPr lang="ja-JP" altLang="en-US" dirty="0">
                <a:latin typeface="Century" panose="02040604050505020304" pitchFamily="18" charset="0"/>
                <a:ea typeface="ＭＳ 明朝" panose="02020609040205080304" pitchFamily="17" charset="-128"/>
              </a:rPr>
              <a:t>の接触抵抗は電気浸透系内の電流強度の変化とともに変動する．</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en-US" altLang="ja-JP" dirty="0">
                <a:latin typeface="Century" panose="02040604050505020304" pitchFamily="18" charset="0"/>
                <a:ea typeface="ＭＳ 明朝" panose="02020609040205080304" pitchFamily="17" charset="-128"/>
              </a:rPr>
              <a:t>CDC</a:t>
            </a:r>
            <a:r>
              <a:rPr kumimoji="1" lang="ja-JP" altLang="en-US" dirty="0">
                <a:latin typeface="Century" panose="02040604050505020304" pitchFamily="18" charset="0"/>
                <a:ea typeface="ＭＳ 明朝" panose="02020609040205080304" pitchFamily="17" charset="-128"/>
              </a:rPr>
              <a:t>および</a:t>
            </a:r>
            <a:r>
              <a:rPr kumimoji="1" lang="en-US" altLang="ja-JP" dirty="0">
                <a:latin typeface="Century" panose="02040604050505020304" pitchFamily="18" charset="0"/>
                <a:ea typeface="ＭＳ 明朝" panose="02020609040205080304" pitchFamily="17" charset="-128"/>
              </a:rPr>
              <a:t>PDC</a:t>
            </a:r>
            <a:r>
              <a:rPr kumimoji="1" lang="ja-JP" altLang="en-US" dirty="0">
                <a:latin typeface="Century" panose="02040604050505020304" pitchFamily="18" charset="0"/>
                <a:ea typeface="ＭＳ 明朝" panose="02020609040205080304" pitchFamily="17" charset="-128"/>
              </a:rPr>
              <a:t>のエネルギー効率比曲線は電位勾配の増加に伴い初期に増加しその後減少する傾向がある．</a:t>
            </a:r>
            <a:endParaRPr kumimoji="1" lang="en-US" altLang="ja-JP" dirty="0">
              <a:latin typeface="Century" panose="02040604050505020304" pitchFamily="18" charset="0"/>
              <a:ea typeface="ＭＳ 明朝" panose="02020609040205080304" pitchFamily="17" charset="-128"/>
            </a:endParaRPr>
          </a:p>
        </p:txBody>
      </p:sp>
      <p:sp>
        <p:nvSpPr>
          <p:cNvPr id="13" name="テキスト ボックス 12">
            <a:extLst>
              <a:ext uri="{FF2B5EF4-FFF2-40B4-BE49-F238E27FC236}">
                <a16:creationId xmlns:a16="http://schemas.microsoft.com/office/drawing/2014/main" id="{79EFC319-04CB-5981-3034-54214FE29976}"/>
              </a:ext>
            </a:extLst>
          </p:cNvPr>
          <p:cNvSpPr txBox="1"/>
          <p:nvPr/>
        </p:nvSpPr>
        <p:spPr>
          <a:xfrm>
            <a:off x="6821991" y="5580987"/>
            <a:ext cx="4483865" cy="646331"/>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地盤内での電気浸透メカニズムについて室内試験により検証された．</a:t>
            </a:r>
            <a:endParaRPr kumimoji="1" lang="ja-JP" altLang="en-US" dirty="0">
              <a:latin typeface="Century" panose="02040604050505020304" pitchFamily="18" charset="0"/>
              <a:ea typeface="ＭＳ 明朝" panose="02020609040205080304" pitchFamily="17" charset="-128"/>
            </a:endParaRPr>
          </a:p>
        </p:txBody>
      </p:sp>
      <p:sp>
        <p:nvSpPr>
          <p:cNvPr id="9" name="テキスト ボックス 8">
            <a:extLst>
              <a:ext uri="{FF2B5EF4-FFF2-40B4-BE49-F238E27FC236}">
                <a16:creationId xmlns:a16="http://schemas.microsoft.com/office/drawing/2014/main" id="{0D990F33-4AF5-403C-9AA4-6058C05BCF27}"/>
              </a:ext>
            </a:extLst>
          </p:cNvPr>
          <p:cNvSpPr txBox="1"/>
          <p:nvPr/>
        </p:nvSpPr>
        <p:spPr>
          <a:xfrm>
            <a:off x="0" y="-45555"/>
            <a:ext cx="12192000" cy="646331"/>
          </a:xfrm>
          <a:prstGeom prst="rect">
            <a:avLst/>
          </a:prstGeom>
          <a:noFill/>
        </p:spPr>
        <p:txBody>
          <a:bodyPr wrap="square" rtlCol="0">
            <a:spAutoFit/>
          </a:bodyPr>
          <a:lstStyle/>
          <a:p>
            <a:r>
              <a:rPr lang="en-US" altLang="ja-JP" b="1" dirty="0">
                <a:latin typeface="Times New Roman" panose="02020603050405020304" pitchFamily="18" charset="0"/>
                <a:cs typeface="Times New Roman" panose="02020603050405020304" pitchFamily="18" charset="0"/>
              </a:rPr>
              <a:t>Electroosmotic reinforcement mechanism and laboratory tests of pulsating direct current with </a:t>
            </a:r>
          </a:p>
          <a:p>
            <a:r>
              <a:rPr lang="en-US" altLang="ja-JP" b="1" dirty="0">
                <a:latin typeface="Times New Roman" panose="02020603050405020304" pitchFamily="18" charset="0"/>
                <a:cs typeface="Times New Roman" panose="02020603050405020304" pitchFamily="18" charset="0"/>
              </a:rPr>
              <a:t>a high energy efficiency ratio</a:t>
            </a:r>
            <a:endParaRPr kumimoji="1" lang="ja-JP" altLang="en-US" b="1" dirty="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1B4CD41-C93A-46C2-1A77-952032EB742D}"/>
              </a:ext>
            </a:extLst>
          </p:cNvPr>
          <p:cNvSpPr txBox="1"/>
          <p:nvPr/>
        </p:nvSpPr>
        <p:spPr>
          <a:xfrm>
            <a:off x="6677145" y="5163965"/>
            <a:ext cx="2896513"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コメント・新規性</a:t>
            </a:r>
          </a:p>
        </p:txBody>
      </p:sp>
      <p:sp>
        <p:nvSpPr>
          <p:cNvPr id="8" name="テキスト ボックス 7">
            <a:extLst>
              <a:ext uri="{FF2B5EF4-FFF2-40B4-BE49-F238E27FC236}">
                <a16:creationId xmlns:a16="http://schemas.microsoft.com/office/drawing/2014/main" id="{88AC759D-BF64-74F6-67A7-C0A2B6F08151}"/>
              </a:ext>
            </a:extLst>
          </p:cNvPr>
          <p:cNvSpPr txBox="1"/>
          <p:nvPr/>
        </p:nvSpPr>
        <p:spPr>
          <a:xfrm>
            <a:off x="0" y="6584091"/>
            <a:ext cx="7628467" cy="276999"/>
          </a:xfrm>
          <a:prstGeom prst="rect">
            <a:avLst/>
          </a:prstGeom>
          <a:noFill/>
        </p:spPr>
        <p:txBody>
          <a:bodyPr wrap="square" rtlCol="0">
            <a:spAutoFit/>
          </a:bodyPr>
          <a:lstStyle/>
          <a:p>
            <a:r>
              <a:rPr lang="ja-JP" altLang="en-US" sz="1200" dirty="0">
                <a:latin typeface="ＭＳ 明朝" panose="02020609040205080304" pitchFamily="17" charset="-128"/>
                <a:ea typeface="ＭＳ 明朝" panose="02020609040205080304" pitchFamily="17" charset="-128"/>
              </a:rPr>
              <a:t>エネルギー効率比の高いパルス直流電流の室内試験と電気浸透補強メカニズム</a:t>
            </a:r>
            <a:endParaRPr kumimoji="1" lang="ja-JP" altLang="en-US" sz="1200" dirty="0">
              <a:latin typeface="ＭＳ 明朝" panose="02020609040205080304" pitchFamily="17" charset="-128"/>
              <a:ea typeface="ＭＳ 明朝" panose="02020609040205080304" pitchFamily="17" charset="-128"/>
            </a:endParaRPr>
          </a:p>
        </p:txBody>
      </p:sp>
      <p:pic>
        <p:nvPicPr>
          <p:cNvPr id="14" name="図 13">
            <a:extLst>
              <a:ext uri="{FF2B5EF4-FFF2-40B4-BE49-F238E27FC236}">
                <a16:creationId xmlns:a16="http://schemas.microsoft.com/office/drawing/2014/main" id="{0B06E7AD-09E5-1667-6DCB-7062B9F7CFA2}"/>
              </a:ext>
            </a:extLst>
          </p:cNvPr>
          <p:cNvPicPr>
            <a:picLocks noChangeAspect="1"/>
          </p:cNvPicPr>
          <p:nvPr/>
        </p:nvPicPr>
        <p:blipFill>
          <a:blip r:embed="rId2"/>
          <a:stretch>
            <a:fillRect/>
          </a:stretch>
        </p:blipFill>
        <p:spPr>
          <a:xfrm>
            <a:off x="7745383" y="1228673"/>
            <a:ext cx="3199784" cy="3995541"/>
          </a:xfrm>
          <a:prstGeom prst="rect">
            <a:avLst/>
          </a:prstGeom>
        </p:spPr>
      </p:pic>
    </p:spTree>
    <p:extLst>
      <p:ext uri="{BB962C8B-B14F-4D97-AF65-F5344CB8AC3E}">
        <p14:creationId xmlns:p14="http://schemas.microsoft.com/office/powerpoint/2010/main" val="4629298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887</TotalTime>
  <Words>232</Words>
  <Application>Microsoft Office PowerPoint</Application>
  <PresentationFormat>ワイド画面</PresentationFormat>
  <Paragraphs>16</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ゴシック</vt:lpstr>
      <vt:lpstr>ＭＳ 明朝</vt:lpstr>
      <vt:lpstr>游ゴシック</vt:lpstr>
      <vt:lpstr>游ゴシック Light</vt:lpstr>
      <vt:lpstr>Arial</vt:lpstr>
      <vt:lpstr>Century</vt:lpstr>
      <vt:lpstr>Times New Roman</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KUNISAWA Mizuki</dc:creator>
  <cp:lastModifiedBy>KUNISAWA Mizuki</cp:lastModifiedBy>
  <cp:revision>22</cp:revision>
  <dcterms:created xsi:type="dcterms:W3CDTF">2024-04-04T04:58:11Z</dcterms:created>
  <dcterms:modified xsi:type="dcterms:W3CDTF">2024-04-19T04:33:27Z</dcterms:modified>
</cp:coreProperties>
</file>