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2024/4/23</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2024/4/23</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pt-BR" altLang="ja-JP" sz="1700" dirty="0">
                <a:latin typeface="Times New Roman" panose="02020603050405020304" pitchFamily="18" charset="0"/>
                <a:cs typeface="Times New Roman" panose="02020603050405020304" pitchFamily="18" charset="0"/>
              </a:rPr>
              <a:t>A.W. Bezuidenhout, M. Bodhania, L. Tiroyabone, C. Eddey, L.A. Torres-Cruz</a:t>
            </a:r>
            <a:r>
              <a:rPr lang="en-US" altLang="ja-JP" sz="1700" dirty="0">
                <a:latin typeface="Times New Roman" panose="02020603050405020304" pitchFamily="18" charset="0"/>
                <a:cs typeface="Times New Roman" panose="02020603050405020304" pitchFamily="18" charset="0"/>
              </a:rPr>
              <a:t>,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https://doi.org/10.1016/j.sandf.2024.101437</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77112" y="1579267"/>
            <a:ext cx="6744879"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粒子形状は土の力学特性に重大な影響を与える．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形状は一般的に，形</a:t>
            </a:r>
            <a:r>
              <a:rPr lang="en-US" altLang="ja-JP" dirty="0">
                <a:latin typeface="Century" panose="02040604050505020304" pitchFamily="18" charset="0"/>
                <a:ea typeface="ＭＳ 明朝" panose="02020609040205080304" pitchFamily="17" charset="-128"/>
              </a:rPr>
              <a:t>(aspect ratio)</a:t>
            </a:r>
            <a:r>
              <a:rPr lang="ja-JP" altLang="en-US" dirty="0">
                <a:latin typeface="Century" panose="02040604050505020304" pitchFamily="18" charset="0"/>
                <a:ea typeface="ＭＳ 明朝" panose="02020609040205080304" pitchFamily="17" charset="-128"/>
              </a:rPr>
              <a:t>，角度</a:t>
            </a:r>
            <a:r>
              <a:rPr lang="en-US" altLang="ja-JP" dirty="0">
                <a:latin typeface="Century" panose="02040604050505020304" pitchFamily="18" charset="0"/>
                <a:ea typeface="ＭＳ 明朝" panose="02020609040205080304" pitchFamily="17" charset="-128"/>
              </a:rPr>
              <a:t>(sharpness)</a:t>
            </a:r>
            <a:r>
              <a:rPr lang="ja-JP" altLang="en-US" dirty="0">
                <a:latin typeface="Century" panose="02040604050505020304" pitchFamily="18" charset="0"/>
                <a:ea typeface="ＭＳ 明朝" panose="02020609040205080304" pitchFamily="17" charset="-128"/>
              </a:rPr>
              <a:t>，粗さ</a:t>
            </a:r>
            <a:r>
              <a:rPr lang="en-US" altLang="ja-JP" dirty="0">
                <a:latin typeface="Century" panose="02040604050505020304" pitchFamily="18" charset="0"/>
                <a:ea typeface="ＭＳ 明朝" panose="02020609040205080304" pitchFamily="17" charset="-128"/>
              </a:rPr>
              <a:t>(texture)</a:t>
            </a:r>
            <a:r>
              <a:rPr lang="ja-JP" altLang="en-US" dirty="0">
                <a:latin typeface="Century" panose="02040604050505020304" pitchFamily="18" charset="0"/>
                <a:ea typeface="ＭＳ 明朝" panose="02020609040205080304" pitchFamily="17" charset="-128"/>
              </a:rPr>
              <a:t>で表される．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砂粒子の形状と角度の特性について考察する．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焦点変動法により粒子形状の</a:t>
            </a:r>
            <a:r>
              <a:rPr lang="en-US" altLang="ja-JP" dirty="0">
                <a:latin typeface="Century" panose="02040604050505020304" pitchFamily="18" charset="0"/>
                <a:ea typeface="ＭＳ 明朝" panose="02020609040205080304" pitchFamily="17" charset="-128"/>
              </a:rPr>
              <a:t>3D</a:t>
            </a:r>
            <a:r>
              <a:rPr lang="ja-JP" altLang="en-US" dirty="0">
                <a:latin typeface="Century" panose="02040604050505020304" pitchFamily="18" charset="0"/>
                <a:ea typeface="ＭＳ 明朝" panose="02020609040205080304" pitchFamily="17" charset="-128"/>
              </a:rPr>
              <a:t>特性評価を行い変動性や粒子径との相関を調べる．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角度は，楕円度</a:t>
            </a:r>
            <a:r>
              <a:rPr kumimoji="1" lang="en-US" altLang="ja-JP" dirty="0">
                <a:latin typeface="Century" panose="02040604050505020304" pitchFamily="18" charset="0"/>
                <a:ea typeface="ＭＳ 明朝" panose="02020609040205080304" pitchFamily="17" charset="-128"/>
              </a:rPr>
              <a:t>E</a:t>
            </a:r>
            <a:r>
              <a:rPr kumimoji="1" lang="ja-JP" altLang="en-US" dirty="0">
                <a:latin typeface="Century" panose="02040604050505020304" pitchFamily="18" charset="0"/>
                <a:ea typeface="ＭＳ 明朝" panose="02020609040205080304" pitchFamily="17" charset="-128"/>
              </a:rPr>
              <a:t>と粒子形状の相関および様々な種類の砂の角度を特徴づけるための楕円度</a:t>
            </a:r>
            <a:r>
              <a:rPr kumimoji="1" lang="en-US" altLang="ja-JP" dirty="0">
                <a:latin typeface="Century" panose="02040604050505020304" pitchFamily="18" charset="0"/>
                <a:ea typeface="ＭＳ 明朝" panose="02020609040205080304" pitchFamily="17" charset="-128"/>
              </a:rPr>
              <a:t>E</a:t>
            </a:r>
            <a:r>
              <a:rPr kumimoji="1" lang="ja-JP" altLang="en-US" dirty="0">
                <a:latin typeface="Century" panose="02040604050505020304" pitchFamily="18" charset="0"/>
                <a:ea typeface="ＭＳ 明朝" panose="02020609040205080304" pitchFamily="17" charset="-128"/>
              </a:rPr>
              <a:t>の適合性を調べる．</a:t>
            </a: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4031462"/>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211971" y="4380457"/>
            <a:ext cx="6345719"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焦点変動法から推定された粒子高さと直接測定された高さはよく一致．また，様々な種類の砂に適用可能．</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粒子の形状は地盤の種類や狭い範囲内であっても著しく異なった．</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楕円度は角ばった粒子と丸みを帯びた粒子を区別するのに適しているが，半丸みと完全な丸みを帯びた粒子を区別することはできない．</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Intro</a:t>
            </a:r>
            <a:r>
              <a:rPr lang="ja-JP" altLang="en-US" dirty="0">
                <a:latin typeface="Century" panose="02040604050505020304" pitchFamily="18" charset="0"/>
                <a:ea typeface="ＭＳ 明朝" panose="02020609040205080304" pitchFamily="17" charset="-128"/>
              </a:rPr>
              <a:t>でこれまでの粒子形状特性に関する研究の進歩がわかる．</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これらの形状特性は液状化にも影響</a:t>
            </a:r>
            <a:r>
              <a:rPr kumimoji="1" lang="en-US" altLang="ja-JP" dirty="0">
                <a:latin typeface="Century" panose="02040604050505020304" pitchFamily="18" charset="0"/>
                <a:ea typeface="ＭＳ 明朝" panose="02020609040205080304" pitchFamily="17" charset="-128"/>
              </a:rPr>
              <a:t>?</a:t>
            </a:r>
            <a:r>
              <a:rPr kumimoji="1" lang="ja-JP" altLang="en-US" dirty="0">
                <a:latin typeface="Century" panose="02040604050505020304" pitchFamily="18" charset="0"/>
                <a:ea typeface="ＭＳ 明朝" panose="02020609040205080304" pitchFamily="17" charset="-128"/>
              </a:rPr>
              <a:t>．</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45555"/>
            <a:ext cx="12192000" cy="369332"/>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The shape of sand particles: Assessments of three-dimensional form</a:t>
            </a:r>
            <a:r>
              <a:rPr lang="ja-JP" altLang="en-US" b="1" dirty="0">
                <a:latin typeface="Times New Roman" panose="02020603050405020304" pitchFamily="18" charset="0"/>
                <a:cs typeface="Times New Roman" panose="02020603050405020304" pitchFamily="18" charset="0"/>
              </a:rPr>
              <a:t> </a:t>
            </a:r>
            <a:r>
              <a:rPr lang="en-US" altLang="ja-JP" b="1" dirty="0">
                <a:latin typeface="Times New Roman" panose="02020603050405020304" pitchFamily="18" charset="0"/>
                <a:cs typeface="Times New Roman" panose="02020603050405020304" pitchFamily="18" charset="0"/>
              </a:rPr>
              <a:t>and angularity</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557690" y="5075066"/>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砂粒子の形状：三次元形状と角度の評価</a:t>
            </a:r>
          </a:p>
        </p:txBody>
      </p:sp>
      <p:pic>
        <p:nvPicPr>
          <p:cNvPr id="4" name="図 3">
            <a:extLst>
              <a:ext uri="{FF2B5EF4-FFF2-40B4-BE49-F238E27FC236}">
                <a16:creationId xmlns:a16="http://schemas.microsoft.com/office/drawing/2014/main" id="{A47BB242-DD52-9DA8-0A82-7141A5ACBDD6}"/>
              </a:ext>
            </a:extLst>
          </p:cNvPr>
          <p:cNvPicPr>
            <a:picLocks noChangeAspect="1"/>
          </p:cNvPicPr>
          <p:nvPr/>
        </p:nvPicPr>
        <p:blipFill>
          <a:blip r:embed="rId2"/>
          <a:stretch>
            <a:fillRect/>
          </a:stretch>
        </p:blipFill>
        <p:spPr>
          <a:xfrm>
            <a:off x="6890828" y="1217517"/>
            <a:ext cx="3483492" cy="3777775"/>
          </a:xfrm>
          <a:prstGeom prst="rect">
            <a:avLst/>
          </a:prstGeom>
        </p:spPr>
      </p:pic>
      <p:pic>
        <p:nvPicPr>
          <p:cNvPr id="15" name="図 14">
            <a:extLst>
              <a:ext uri="{FF2B5EF4-FFF2-40B4-BE49-F238E27FC236}">
                <a16:creationId xmlns:a16="http://schemas.microsoft.com/office/drawing/2014/main" id="{46D2794A-D935-942A-E17D-EDD71E57EB77}"/>
              </a:ext>
            </a:extLst>
          </p:cNvPr>
          <p:cNvPicPr>
            <a:picLocks noChangeAspect="1"/>
          </p:cNvPicPr>
          <p:nvPr/>
        </p:nvPicPr>
        <p:blipFill>
          <a:blip r:embed="rId3"/>
          <a:stretch>
            <a:fillRect/>
          </a:stretch>
        </p:blipFill>
        <p:spPr>
          <a:xfrm>
            <a:off x="10638621" y="1579267"/>
            <a:ext cx="1250735" cy="767497"/>
          </a:xfrm>
          <a:prstGeom prst="rect">
            <a:avLst/>
          </a:prstGeom>
        </p:spPr>
      </p:pic>
      <p:sp>
        <p:nvSpPr>
          <p:cNvPr id="16" name="テキスト ボックス 15">
            <a:extLst>
              <a:ext uri="{FF2B5EF4-FFF2-40B4-BE49-F238E27FC236}">
                <a16:creationId xmlns:a16="http://schemas.microsoft.com/office/drawing/2014/main" id="{7CC28DA8-E40F-06E2-24A7-E085102C174B}"/>
              </a:ext>
            </a:extLst>
          </p:cNvPr>
          <p:cNvSpPr txBox="1"/>
          <p:nvPr/>
        </p:nvSpPr>
        <p:spPr>
          <a:xfrm>
            <a:off x="10575099" y="2375992"/>
            <a:ext cx="1461514" cy="1277273"/>
          </a:xfrm>
          <a:prstGeom prst="rect">
            <a:avLst/>
          </a:prstGeom>
          <a:noFill/>
        </p:spPr>
        <p:txBody>
          <a:bodyPr wrap="square" rtlCol="0">
            <a:spAutoFit/>
          </a:bodyPr>
          <a:lstStyle/>
          <a:p>
            <a:r>
              <a:rPr kumimoji="1" lang="en-US" altLang="ja-JP" sz="1100" dirty="0">
                <a:latin typeface="Times New Roman" panose="02020603050405020304" pitchFamily="18" charset="0"/>
                <a:cs typeface="Times New Roman" panose="02020603050405020304" pitchFamily="18" charset="0"/>
              </a:rPr>
              <a:t>P</a:t>
            </a:r>
            <a:r>
              <a:rPr kumimoji="1" lang="en-US" altLang="ja-JP" sz="1100" baseline="-25000" dirty="0">
                <a:latin typeface="Times New Roman" panose="02020603050405020304" pitchFamily="18" charset="0"/>
                <a:cs typeface="Times New Roman" panose="02020603050405020304" pitchFamily="18" charset="0"/>
              </a:rPr>
              <a:t>0</a:t>
            </a:r>
            <a:r>
              <a:rPr kumimoji="1" lang="en-US" altLang="ja-JP" sz="1100" dirty="0">
                <a:latin typeface="Times New Roman" panose="02020603050405020304" pitchFamily="18" charset="0"/>
                <a:cs typeface="Times New Roman" panose="02020603050405020304" pitchFamily="18" charset="0"/>
              </a:rPr>
              <a:t> is the perimeter of the particle, </a:t>
            </a:r>
          </a:p>
          <a:p>
            <a:r>
              <a:rPr kumimoji="1" lang="en-US" altLang="ja-JP" sz="1100" dirty="0">
                <a:latin typeface="Times New Roman" panose="02020603050405020304" pitchFamily="18" charset="0"/>
                <a:cs typeface="Times New Roman" panose="02020603050405020304" pitchFamily="18" charset="0"/>
              </a:rPr>
              <a:t>Pe is the perimeter of an ellipse with an area (A) equal to the area of the 2D projection of the particle</a:t>
            </a:r>
            <a:endParaRPr kumimoji="1" lang="ja-JP"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312</Words>
  <Application>Microsoft Office PowerPoint</Application>
  <PresentationFormat>ワイド画面</PresentationFormat>
  <Paragraphs>19</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26</cp:revision>
  <dcterms:created xsi:type="dcterms:W3CDTF">2024-04-04T04:58:11Z</dcterms:created>
  <dcterms:modified xsi:type="dcterms:W3CDTF">2024-04-23T01:33:54Z</dcterms:modified>
</cp:coreProperties>
</file>