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en-US" altLang="ja-JP" sz="1700" dirty="0">
                <a:latin typeface="Times New Roman" panose="02020603050405020304" pitchFamily="18" charset="0"/>
                <a:cs typeface="Times New Roman" panose="02020603050405020304" pitchFamily="18" charset="0"/>
              </a:rPr>
              <a:t>Yang Li, Masahide </a:t>
            </a:r>
            <a:r>
              <a:rPr lang="en-US" altLang="ja-JP" sz="1700" dirty="0" err="1">
                <a:latin typeface="Times New Roman" panose="02020603050405020304" pitchFamily="18" charset="0"/>
                <a:cs typeface="Times New Roman" panose="02020603050405020304" pitchFamily="18" charset="0"/>
              </a:rPr>
              <a:t>Otsubo</a:t>
            </a:r>
            <a:r>
              <a:rPr lang="en-US" altLang="ja-JP" sz="1700" dirty="0">
                <a:latin typeface="Times New Roman" panose="02020603050405020304" pitchFamily="18" charset="0"/>
                <a:cs typeface="Times New Roman" panose="02020603050405020304" pitchFamily="18" charset="0"/>
              </a:rPr>
              <a:t>, Reiko </a:t>
            </a:r>
            <a:r>
              <a:rPr lang="en-US" altLang="ja-JP" sz="1700" dirty="0" err="1">
                <a:latin typeface="Times New Roman" panose="02020603050405020304" pitchFamily="18" charset="0"/>
                <a:cs typeface="Times New Roman" panose="02020603050405020304" pitchFamily="18" charset="0"/>
              </a:rPr>
              <a:t>Kuwano</a:t>
            </a:r>
            <a:r>
              <a:rPr lang="en-US" altLang="ja-JP" sz="1700" dirty="0">
                <a:latin typeface="Times New Roman" panose="02020603050405020304" pitchFamily="18" charset="0"/>
                <a:cs typeface="Times New Roman" panose="02020603050405020304" pitchFamily="18" charset="0"/>
              </a:rPr>
              <a:t>,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a:t>
            </a:r>
            <a:r>
              <a:rPr lang="en-US" altLang="ja-JP" sz="1700" b="0" i="0" u="none" strike="noStrike" baseline="0">
                <a:solidFill>
                  <a:srgbClr val="0080AE"/>
                </a:solidFill>
                <a:latin typeface="Arial" panose="020B0604020202020204" pitchFamily="34" charset="0"/>
                <a:cs typeface="Arial" panose="020B0604020202020204" pitchFamily="34" charset="0"/>
              </a:rPr>
              <a:t>.2024.101443</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579267"/>
            <a:ext cx="6345719" cy="2585323"/>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乾燥および排水条件下での三軸せん断試験中における弾性波速度</a:t>
            </a:r>
            <a:r>
              <a:rPr lang="en-US" altLang="ja-JP" dirty="0">
                <a:latin typeface="Century" panose="02040604050505020304" pitchFamily="18" charset="0"/>
                <a:ea typeface="ＭＳ 明朝" panose="02020609040205080304" pitchFamily="17" charset="-128"/>
              </a:rPr>
              <a:t>(Vs, Vp)</a:t>
            </a:r>
            <a:r>
              <a:rPr lang="ja-JP" altLang="en-US" dirty="0">
                <a:latin typeface="Century" panose="02040604050505020304" pitchFamily="18" charset="0"/>
                <a:ea typeface="ＭＳ 明朝" panose="02020609040205080304" pitchFamily="17" charset="-128"/>
              </a:rPr>
              <a:t>の特性について調べた．</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粒子形態は荷重課程における小さなひずみから大きなひずみまでの</a:t>
            </a:r>
            <a:r>
              <a:rPr kumimoji="1" lang="en-US" altLang="ja-JP" dirty="0">
                <a:latin typeface="Century" panose="02040604050505020304" pitchFamily="18" charset="0"/>
                <a:ea typeface="ＭＳ 明朝" panose="02020609040205080304" pitchFamily="17" charset="-128"/>
              </a:rPr>
              <a:t>Vp</a:t>
            </a:r>
            <a:r>
              <a:rPr kumimoji="1" lang="ja-JP" altLang="en-US" dirty="0">
                <a:latin typeface="Century" panose="02040604050505020304" pitchFamily="18" charset="0"/>
                <a:ea typeface="ＭＳ 明朝" panose="02020609040205080304" pitchFamily="17" charset="-128"/>
              </a:rPr>
              <a:t>と</a:t>
            </a:r>
            <a:r>
              <a:rPr kumimoji="1" lang="en-US" altLang="ja-JP" dirty="0">
                <a:latin typeface="Century" panose="02040604050505020304" pitchFamily="18" charset="0"/>
                <a:ea typeface="ＭＳ 明朝" panose="02020609040205080304" pitchFamily="17" charset="-128"/>
              </a:rPr>
              <a:t>Vs</a:t>
            </a:r>
            <a:r>
              <a:rPr kumimoji="1" lang="ja-JP" altLang="en-US" dirty="0">
                <a:latin typeface="Century" panose="02040604050505020304" pitchFamily="18" charset="0"/>
                <a:ea typeface="ＭＳ 明朝" panose="02020609040205080304" pitchFamily="17" charset="-128"/>
              </a:rPr>
              <a:t>の変化にどのような影響をおよぼすのか</a:t>
            </a:r>
            <a:r>
              <a:rPr kumimoji="1" lang="en-US" altLang="ja-JP" dirty="0">
                <a:latin typeface="Century" panose="02040604050505020304" pitchFamily="18" charset="0"/>
                <a:ea typeface="ＭＳ 明朝" panose="02020609040205080304" pitchFamily="17" charset="-128"/>
              </a:rPr>
              <a:t>?</a:t>
            </a: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弾性波速度の変化は粒子形態の影響を考慮してどのように土の微視的な洞察を反映できるのか</a:t>
            </a:r>
            <a:r>
              <a:rPr lang="en-US" altLang="ja-JP" dirty="0">
                <a:latin typeface="Century" panose="02040604050505020304" pitchFamily="18" charset="0"/>
                <a:ea typeface="ＭＳ 明朝" panose="02020609040205080304" pitchFamily="17" charset="-128"/>
              </a:rPr>
              <a:t>?</a:t>
            </a: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巨視的波速度データと</a:t>
            </a:r>
            <a:r>
              <a:rPr kumimoji="1" lang="en-US" altLang="ja-JP" dirty="0">
                <a:latin typeface="Century" panose="02040604050505020304" pitchFamily="18" charset="0"/>
                <a:ea typeface="ＭＳ 明朝" panose="02020609040205080304" pitchFamily="17" charset="-128"/>
              </a:rPr>
              <a:t>DEM</a:t>
            </a:r>
            <a:r>
              <a:rPr kumimoji="1" lang="ja-JP" altLang="en-US" dirty="0">
                <a:latin typeface="Century" panose="02040604050505020304" pitchFamily="18" charset="0"/>
                <a:ea typeface="ＭＳ 明朝" panose="02020609040205080304" pitchFamily="17" charset="-128"/>
              </a:rPr>
              <a:t>により微視的な地盤構造の関連を検討．</a:t>
            </a: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084210"/>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11971" y="4677914"/>
            <a:ext cx="6345719" cy="1754326"/>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圧縮・せん断波速度は，初期間隙比と線形な関係をもち，等方性拘束圧と指数関係をもつ．</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en-US" altLang="ja-JP" dirty="0">
                <a:latin typeface="Century" panose="02040604050505020304" pitchFamily="18" charset="0"/>
                <a:ea typeface="ＭＳ 明朝" panose="02020609040205080304" pitchFamily="17" charset="-128"/>
              </a:rPr>
              <a:t>Vp/Vs</a:t>
            </a:r>
            <a:r>
              <a:rPr lang="ja-JP" altLang="en-US" dirty="0">
                <a:latin typeface="Century" panose="02040604050505020304" pitchFamily="18" charset="0"/>
                <a:ea typeface="ＭＳ 明朝" panose="02020609040205080304" pitchFamily="17" charset="-128"/>
              </a:rPr>
              <a:t>は軸ひずみ</a:t>
            </a:r>
            <a:r>
              <a:rPr lang="en-US" altLang="ja-JP" dirty="0">
                <a:latin typeface="Century" panose="02040604050505020304" pitchFamily="18" charset="0"/>
                <a:ea typeface="ＭＳ 明朝" panose="02020609040205080304" pitchFamily="17" charset="-128"/>
              </a:rPr>
              <a:t>(</a:t>
            </a:r>
            <a:r>
              <a:rPr lang="en-US" altLang="ja-JP" dirty="0" err="1">
                <a:latin typeface="Century" panose="02040604050505020304" pitchFamily="18" charset="0"/>
                <a:ea typeface="ＭＳ 明朝" panose="02020609040205080304" pitchFamily="17" charset="-128"/>
              </a:rPr>
              <a:t>ε</a:t>
            </a:r>
            <a:r>
              <a:rPr lang="en-US" altLang="ja-JP" baseline="-25000" dirty="0" err="1">
                <a:latin typeface="Century" panose="02040604050505020304" pitchFamily="18" charset="0"/>
                <a:ea typeface="ＭＳ 明朝" panose="02020609040205080304" pitchFamily="17" charset="-128"/>
              </a:rPr>
              <a:t>a</a:t>
            </a:r>
            <a:r>
              <a:rPr lang="en-US" altLang="ja-JP" dirty="0">
                <a:latin typeface="Century" panose="02040604050505020304" pitchFamily="18" charset="0"/>
                <a:ea typeface="ＭＳ 明朝" panose="02020609040205080304" pitchFamily="17" charset="-128"/>
              </a:rPr>
              <a:t>)</a:t>
            </a:r>
            <a:r>
              <a:rPr lang="ja-JP" altLang="en-US" dirty="0">
                <a:latin typeface="Century" panose="02040604050505020304" pitchFamily="18" charset="0"/>
                <a:ea typeface="ＭＳ 明朝" panose="02020609040205080304" pitchFamily="17" charset="-128"/>
              </a:rPr>
              <a:t>とともに増加し</a:t>
            </a:r>
            <a:r>
              <a:rPr lang="en-US" altLang="ja-JP" dirty="0" err="1">
                <a:latin typeface="Century" panose="02040604050505020304" pitchFamily="18" charset="0"/>
                <a:ea typeface="ＭＳ 明朝" panose="02020609040205080304" pitchFamily="17" charset="-128"/>
              </a:rPr>
              <a:t>ε</a:t>
            </a:r>
            <a:r>
              <a:rPr lang="en-US" altLang="ja-JP" baseline="-25000" dirty="0" err="1">
                <a:latin typeface="Century" panose="02040604050505020304" pitchFamily="18" charset="0"/>
                <a:ea typeface="ＭＳ 明朝" panose="02020609040205080304" pitchFamily="17" charset="-128"/>
              </a:rPr>
              <a:t>a</a:t>
            </a:r>
            <a:r>
              <a:rPr lang="ja-JP" altLang="en-US" dirty="0">
                <a:latin typeface="Century" panose="02040604050505020304" pitchFamily="18" charset="0"/>
                <a:ea typeface="ＭＳ 明朝" panose="02020609040205080304" pitchFamily="17" charset="-128"/>
              </a:rPr>
              <a:t>に対して安定化する傾向．</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より丸みを帯びた材料ではせん断のはじめに</a:t>
            </a:r>
            <a:r>
              <a:rPr kumimoji="1" lang="en-US" altLang="ja-JP" dirty="0">
                <a:latin typeface="Century" panose="02040604050505020304" pitchFamily="18" charset="0"/>
                <a:ea typeface="ＭＳ 明朝" panose="02020609040205080304" pitchFamily="17" charset="-128"/>
              </a:rPr>
              <a:t>Vp</a:t>
            </a:r>
            <a:r>
              <a:rPr kumimoji="1" lang="ja-JP" altLang="en-US" dirty="0">
                <a:latin typeface="Century" panose="02040604050505020304" pitchFamily="18" charset="0"/>
                <a:ea typeface="ＭＳ 明朝" panose="02020609040205080304" pitchFamily="17" charset="-128"/>
              </a:rPr>
              <a:t>が急激に増加し，</a:t>
            </a:r>
            <a:r>
              <a:rPr kumimoji="1" lang="en-US" altLang="ja-JP" dirty="0">
                <a:latin typeface="Century" panose="02040604050505020304" pitchFamily="18" charset="0"/>
                <a:ea typeface="ＭＳ 明朝" panose="02020609040205080304" pitchFamily="17" charset="-128"/>
              </a:rPr>
              <a:t>Vs</a:t>
            </a:r>
            <a:r>
              <a:rPr kumimoji="1" lang="ja-JP" altLang="en-US" dirty="0">
                <a:latin typeface="Century" panose="02040604050505020304" pitchFamily="18" charset="0"/>
                <a:ea typeface="ＭＳ 明朝" panose="02020609040205080304" pitchFamily="17" charset="-128"/>
              </a:rPr>
              <a:t>が急速に減少する傾向．</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923330"/>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Vp/Vs</a:t>
            </a:r>
            <a:r>
              <a:rPr lang="ja-JP" altLang="en-US" dirty="0">
                <a:latin typeface="Century" panose="02040604050505020304" pitchFamily="18" charset="0"/>
                <a:ea typeface="ＭＳ 明朝" panose="02020609040205080304" pitchFamily="17" charset="-128"/>
              </a:rPr>
              <a:t>が粒子形態の影響を反映して，構造異方性を示す指標となることが確認された．</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64615"/>
            <a:ext cx="12192000" cy="369332"/>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Elastic wave velocities during triaxial shearing influenced by particle morphology</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63965"/>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dirty="0">
                <a:latin typeface="ＭＳ 明朝" panose="02020609040205080304" pitchFamily="17" charset="-128"/>
                <a:ea typeface="ＭＳ 明朝" panose="02020609040205080304" pitchFamily="17" charset="-128"/>
              </a:rPr>
              <a:t>粒子形態に影響をうける三軸せん断時の弾性波速度</a:t>
            </a:r>
          </a:p>
        </p:txBody>
      </p:sp>
      <p:pic>
        <p:nvPicPr>
          <p:cNvPr id="4" name="図 3">
            <a:extLst>
              <a:ext uri="{FF2B5EF4-FFF2-40B4-BE49-F238E27FC236}">
                <a16:creationId xmlns:a16="http://schemas.microsoft.com/office/drawing/2014/main" id="{A3FB291F-2E3F-2363-311D-CE76F28E92A0}"/>
              </a:ext>
            </a:extLst>
          </p:cNvPr>
          <p:cNvPicPr>
            <a:picLocks noChangeAspect="1"/>
          </p:cNvPicPr>
          <p:nvPr/>
        </p:nvPicPr>
        <p:blipFill>
          <a:blip r:embed="rId2"/>
          <a:stretch>
            <a:fillRect/>
          </a:stretch>
        </p:blipFill>
        <p:spPr>
          <a:xfrm>
            <a:off x="8470150" y="1134796"/>
            <a:ext cx="3206504" cy="4108540"/>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249</Words>
  <Application>Microsoft Office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20</cp:revision>
  <dcterms:created xsi:type="dcterms:W3CDTF">2024-04-04T04:58:11Z</dcterms:created>
  <dcterms:modified xsi:type="dcterms:W3CDTF">2024-04-17T06:55:27Z</dcterms:modified>
</cp:coreProperties>
</file>