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nl-NL" altLang="ja-JP" sz="1700" dirty="0">
                <a:latin typeface="Times New Roman" panose="02020603050405020304" pitchFamily="18" charset="0"/>
                <a:cs typeface="Times New Roman" panose="02020603050405020304" pitchFamily="18" charset="0"/>
              </a:rPr>
              <a:t>Chuanxun Li, Xiangzong Lu, Peng Wang</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https://doi.org/10.1016/j.sandf.2024.101393</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585323"/>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複合基礎技術は高圧縮性および高含水比の軟弱地盤を処理するために広く使用されている．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高置換比の</a:t>
            </a:r>
            <a:r>
              <a:rPr kumimoji="1" lang="en-US" altLang="ja-JP" dirty="0">
                <a:latin typeface="Century" panose="02040604050505020304" pitchFamily="18" charset="0"/>
                <a:ea typeface="ＭＳ 明朝" panose="02020609040205080304" pitchFamily="17" charset="-128"/>
              </a:rPr>
              <a:t>gravel piles</a:t>
            </a:r>
            <a:r>
              <a:rPr kumimoji="1" lang="ja-JP" altLang="en-US" dirty="0">
                <a:latin typeface="Century" panose="02040604050505020304" pitchFamily="18" charset="0"/>
                <a:ea typeface="ＭＳ 明朝" panose="02020609040205080304" pitchFamily="17" charset="-128"/>
              </a:rPr>
              <a:t>と</a:t>
            </a:r>
            <a:r>
              <a:rPr kumimoji="1" lang="en-US" altLang="ja-JP" dirty="0">
                <a:latin typeface="Century" panose="02040604050505020304" pitchFamily="18" charset="0"/>
                <a:ea typeface="ＭＳ 明朝" panose="02020609040205080304" pitchFamily="17" charset="-128"/>
              </a:rPr>
              <a:t>vertical drain</a:t>
            </a:r>
            <a:r>
              <a:rPr kumimoji="1" lang="ja-JP" altLang="en-US" dirty="0">
                <a:latin typeface="Century" panose="02040604050505020304" pitchFamily="18" charset="0"/>
                <a:ea typeface="ＭＳ 明朝" panose="02020609040205080304" pitchFamily="17" charset="-128"/>
              </a:rPr>
              <a:t>によって強化された複合基礎の凝固理論に関する研究は</a:t>
            </a:r>
            <a:r>
              <a:rPr kumimoji="1" lang="en-US" altLang="ja-JP" dirty="0">
                <a:latin typeface="Century" panose="02040604050505020304" pitchFamily="18" charset="0"/>
                <a:ea typeface="ＭＳ 明朝" panose="02020609040205080304" pitchFamily="17" charset="-128"/>
              </a:rPr>
              <a:t>gravel piles</a:t>
            </a:r>
            <a:r>
              <a:rPr kumimoji="1" lang="ja-JP" altLang="en-US" dirty="0">
                <a:latin typeface="Century" panose="02040604050505020304" pitchFamily="18" charset="0"/>
                <a:ea typeface="ＭＳ 明朝" panose="02020609040205080304" pitchFamily="17" charset="-128"/>
              </a:rPr>
              <a:t>の半径方向の流れが考慮されていない．</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周囲にいくつかの</a:t>
            </a:r>
            <a:r>
              <a:rPr lang="en-US" altLang="ja-JP" dirty="0">
                <a:latin typeface="Century" panose="02040604050505020304" pitchFamily="18" charset="0"/>
                <a:ea typeface="ＭＳ 明朝" panose="02020609040205080304" pitchFamily="17" charset="-128"/>
              </a:rPr>
              <a:t>vertical drain</a:t>
            </a:r>
            <a:r>
              <a:rPr lang="ja-JP" altLang="en-US" dirty="0">
                <a:latin typeface="Century" panose="02040604050505020304" pitchFamily="18" charset="0"/>
                <a:ea typeface="ＭＳ 明朝" panose="02020609040205080304" pitchFamily="17" charset="-128"/>
              </a:rPr>
              <a:t>がある</a:t>
            </a:r>
            <a:r>
              <a:rPr lang="en-US" altLang="ja-JP" dirty="0">
                <a:latin typeface="Century" panose="02040604050505020304" pitchFamily="18" charset="0"/>
                <a:ea typeface="ＭＳ 明朝" panose="02020609040205080304" pitchFamily="17" charset="-128"/>
              </a:rPr>
              <a:t>gravel piles-</a:t>
            </a:r>
            <a:r>
              <a:rPr lang="ja-JP" altLang="en-US" dirty="0">
                <a:latin typeface="Century" panose="02040604050505020304" pitchFamily="18" charset="0"/>
                <a:ea typeface="ＭＳ 明朝" panose="02020609040205080304" pitchFamily="17" charset="-128"/>
              </a:rPr>
              <a:t>地盤ユニットを計算モデルとみなして問題を解く．</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既存解との比較により信頼性を検証する．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組み合わせた複合基礎の凝固では軟弱な地盤内で</a:t>
            </a:r>
            <a:r>
              <a:rPr kumimoji="1" lang="en-US" altLang="ja-JP" dirty="0">
                <a:latin typeface="Century" panose="02040604050505020304" pitchFamily="18" charset="0"/>
                <a:ea typeface="ＭＳ 明朝" panose="02020609040205080304" pitchFamily="17" charset="-128"/>
              </a:rPr>
              <a:t>2</a:t>
            </a:r>
            <a:r>
              <a:rPr kumimoji="1" lang="ja-JP" altLang="en-US" dirty="0">
                <a:latin typeface="Century" panose="02040604050505020304" pitchFamily="18" charset="0"/>
                <a:ea typeface="ＭＳ 明朝" panose="02020609040205080304" pitchFamily="17" charset="-128"/>
              </a:rPr>
              <a:t>つの垂直排水体が存在するため垂直流は無視できる．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gravel piles</a:t>
            </a:r>
            <a:r>
              <a:rPr lang="ja-JP" altLang="en-US" dirty="0">
                <a:latin typeface="Century" panose="02040604050505020304" pitchFamily="18" charset="0"/>
                <a:ea typeface="ＭＳ 明朝" panose="02020609040205080304" pitchFamily="17" charset="-128"/>
              </a:rPr>
              <a:t>での径方向の流れを無視することは</a:t>
            </a:r>
            <a:r>
              <a:rPr lang="en-US" altLang="ja-JP" dirty="0">
                <a:latin typeface="Century" panose="02040604050505020304" pitchFamily="18" charset="0"/>
                <a:ea typeface="ＭＳ 明朝" panose="02020609040205080304" pitchFamily="17" charset="-128"/>
              </a:rPr>
              <a:t>gravel piles</a:t>
            </a:r>
            <a:r>
              <a:rPr lang="ja-JP" altLang="en-US" dirty="0">
                <a:latin typeface="Century" panose="02040604050505020304" pitchFamily="18" charset="0"/>
                <a:ea typeface="ＭＳ 明朝" panose="02020609040205080304" pitchFamily="17" charset="-128"/>
              </a:rPr>
              <a:t>と</a:t>
            </a:r>
            <a:r>
              <a:rPr lang="en-US" altLang="ja-JP" dirty="0">
                <a:latin typeface="Century" panose="02040604050505020304" pitchFamily="18" charset="0"/>
                <a:ea typeface="ＭＳ 明朝" panose="02020609040205080304" pitchFamily="17" charset="-128"/>
              </a:rPr>
              <a:t>vertical drain</a:t>
            </a:r>
            <a:r>
              <a:rPr lang="ja-JP" altLang="en-US" dirty="0">
                <a:latin typeface="Century" panose="02040604050505020304" pitchFamily="18" charset="0"/>
                <a:ea typeface="ＭＳ 明朝" panose="02020609040205080304" pitchFamily="17" charset="-128"/>
              </a:rPr>
              <a:t>で強化された複合基礎の凝固計算において大きな偏差を引き起こす．</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複合基礎の載荷容量を満たす条件下で</a:t>
            </a:r>
            <a:r>
              <a:rPr kumimoji="1" lang="en-US" altLang="ja-JP" dirty="0">
                <a:latin typeface="Century" panose="02040604050505020304" pitchFamily="18" charset="0"/>
                <a:ea typeface="ＭＳ 明朝" panose="02020609040205080304" pitchFamily="17" charset="-128"/>
              </a:rPr>
              <a:t>gravel piles</a:t>
            </a:r>
            <a:r>
              <a:rPr kumimoji="1" lang="ja-JP" altLang="en-US" dirty="0">
                <a:latin typeface="Century" panose="02040604050505020304" pitchFamily="18" charset="0"/>
                <a:ea typeface="ＭＳ 明朝" panose="02020609040205080304" pitchFamily="17" charset="-128"/>
              </a:rPr>
              <a:t>の周囲に</a:t>
            </a:r>
            <a:r>
              <a:rPr kumimoji="1" lang="en-US" altLang="ja-JP" dirty="0">
                <a:latin typeface="Century" panose="02040604050505020304" pitchFamily="18" charset="0"/>
                <a:ea typeface="ＭＳ 明朝" panose="02020609040205080304" pitchFamily="17" charset="-128"/>
              </a:rPr>
              <a:t>vertical drain</a:t>
            </a:r>
            <a:r>
              <a:rPr kumimoji="1" lang="ja-JP" altLang="en-US" dirty="0">
                <a:latin typeface="Century" panose="02040604050505020304" pitchFamily="18" charset="0"/>
                <a:ea typeface="ＭＳ 明朝" panose="02020609040205080304" pitchFamily="17" charset="-128"/>
              </a:rPr>
              <a:t>を設置することは迅速で経済的．</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338613"/>
            <a:ext cx="4483865"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これまでの研究ではあまりなされていなかった</a:t>
            </a:r>
            <a:r>
              <a:rPr lang="en-US" altLang="ja-JP" dirty="0">
                <a:latin typeface="Century" panose="02040604050505020304" pitchFamily="18" charset="0"/>
                <a:ea typeface="ＭＳ 明朝" panose="02020609040205080304" pitchFamily="17" charset="-128"/>
              </a:rPr>
              <a:t>gravel piles</a:t>
            </a:r>
            <a:r>
              <a:rPr lang="ja-JP" altLang="en-US" dirty="0">
                <a:latin typeface="Century" panose="02040604050505020304" pitchFamily="18" charset="0"/>
                <a:ea typeface="ＭＳ 明朝" panose="02020609040205080304" pitchFamily="17" charset="-128"/>
              </a:rPr>
              <a:t>内の径方向の流れに焦点を当てて検討した点に新規性がある．．</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An analytical solution for the consolidation of a composite foundation reinforced by vertical drains and high replacement ratio gravel piles by considering the radial flow within gravel piles</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4976676"/>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888077" cy="276999"/>
          </a:xfrm>
          <a:prstGeom prst="rect">
            <a:avLst/>
          </a:prstGeom>
          <a:noFill/>
        </p:spPr>
        <p:txBody>
          <a:bodyPr wrap="square" rtlCol="0">
            <a:spAutoFit/>
          </a:bodyPr>
          <a:lstStyle/>
          <a:p>
            <a:r>
              <a:rPr kumimoji="1" lang="en-US" altLang="ja-JP" sz="1200" dirty="0">
                <a:latin typeface="ＭＳ 明朝" panose="02020609040205080304" pitchFamily="17" charset="-128"/>
                <a:ea typeface="ＭＳ 明朝" panose="02020609040205080304" pitchFamily="17" charset="-128"/>
              </a:rPr>
              <a:t>gravel piles</a:t>
            </a:r>
            <a:r>
              <a:rPr kumimoji="1" lang="ja-JP" altLang="en-US" sz="1200" dirty="0">
                <a:latin typeface="ＭＳ 明朝" panose="02020609040205080304" pitchFamily="17" charset="-128"/>
                <a:ea typeface="ＭＳ 明朝" panose="02020609040205080304" pitchFamily="17" charset="-128"/>
              </a:rPr>
              <a:t>内の径方向流動を考慮した高置換率</a:t>
            </a:r>
            <a:r>
              <a:rPr kumimoji="1" lang="en-US" altLang="ja-JP" sz="1200" dirty="0">
                <a:latin typeface="ＭＳ 明朝" panose="02020609040205080304" pitchFamily="17" charset="-128"/>
                <a:ea typeface="ＭＳ 明朝" panose="02020609040205080304" pitchFamily="17" charset="-128"/>
              </a:rPr>
              <a:t>gravel piles</a:t>
            </a:r>
            <a:r>
              <a:rPr kumimoji="1" lang="ja-JP" altLang="en-US" sz="1200" dirty="0">
                <a:latin typeface="ＭＳ 明朝" panose="02020609040205080304" pitchFamily="17" charset="-128"/>
                <a:ea typeface="ＭＳ 明朝" panose="02020609040205080304" pitchFamily="17" charset="-128"/>
              </a:rPr>
              <a:t>と</a:t>
            </a:r>
            <a:r>
              <a:rPr kumimoji="1" lang="en-US" altLang="ja-JP" sz="1200" dirty="0">
                <a:latin typeface="ＭＳ 明朝" panose="02020609040205080304" pitchFamily="17" charset="-128"/>
                <a:ea typeface="ＭＳ 明朝" panose="02020609040205080304" pitchFamily="17" charset="-128"/>
              </a:rPr>
              <a:t>vertical drain</a:t>
            </a:r>
            <a:r>
              <a:rPr kumimoji="1" lang="ja-JP" altLang="en-US" sz="1200" dirty="0">
                <a:latin typeface="ＭＳ 明朝" panose="02020609040205080304" pitchFamily="17" charset="-128"/>
                <a:ea typeface="ＭＳ 明朝" panose="02020609040205080304" pitchFamily="17" charset="-128"/>
              </a:rPr>
              <a:t>による複合基礎の圧密解析解法</a:t>
            </a:r>
          </a:p>
        </p:txBody>
      </p:sp>
      <p:pic>
        <p:nvPicPr>
          <p:cNvPr id="4" name="図 3">
            <a:extLst>
              <a:ext uri="{FF2B5EF4-FFF2-40B4-BE49-F238E27FC236}">
                <a16:creationId xmlns:a16="http://schemas.microsoft.com/office/drawing/2014/main" id="{E9B1C312-E5F7-1F2F-6914-8F05B3DD0ECE}"/>
              </a:ext>
            </a:extLst>
          </p:cNvPr>
          <p:cNvPicPr>
            <a:picLocks noChangeAspect="1"/>
          </p:cNvPicPr>
          <p:nvPr/>
        </p:nvPicPr>
        <p:blipFill>
          <a:blip r:embed="rId2"/>
          <a:stretch>
            <a:fillRect/>
          </a:stretch>
        </p:blipFill>
        <p:spPr>
          <a:xfrm>
            <a:off x="6452869" y="2240605"/>
            <a:ext cx="5543503" cy="1754326"/>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290</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30</cp:revision>
  <dcterms:created xsi:type="dcterms:W3CDTF">2024-04-04T04:58:11Z</dcterms:created>
  <dcterms:modified xsi:type="dcterms:W3CDTF">2024-04-30T11:21:24Z</dcterms:modified>
</cp:coreProperties>
</file>