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33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197DE-07A4-1FED-95D2-3C80A523F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F4A9EDF-7579-ED9F-01B2-76A0CABF4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6B50F4-5906-A375-0F74-A419CDC2A718}"/>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62ECB5-5A37-4B95-9430-AA2F08CCE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86B674-5305-01E2-7E53-CEB232C913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6265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635A2-E0D8-F3A4-CDD5-64A68B7A9C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1F8630-9408-A090-826B-C73C0B14209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BB2418-FC36-37FA-C707-7D59CB5945B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D9C7C154-26AA-8FC5-5C42-5167797303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00069-0C2D-16A9-DC59-9E812DF7446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4797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729A71-2893-60B7-1991-9B330C83B22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FCDA9-2692-E57A-F936-87904211D3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74E2DB-8D2E-8CCE-1B34-53AA0A4A46C6}"/>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3933B117-A7D2-1CCD-026F-CB91D98D2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ABFA91-BE5A-C29D-BF64-F3D107F968A1}"/>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76859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93E85-D55D-D345-369C-094575755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F56C167-70B5-8046-00A5-62BFF921E20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4F4BF9D-F6CF-3B60-0FD9-B12150C772F4}"/>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2B823AA-A7A6-B69F-042A-655B418D75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245042-2905-0ACC-7C2B-E9221323C88B}"/>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8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7C479-35B5-05B5-AD5F-7E27E55CB1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69D790-2D75-7D94-842B-AD31BD7E6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7F3D00-C0C2-7B9F-73F8-BE179CE8045A}"/>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E3321817-3142-D22C-073B-FEE13C2432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D4FD11-0FAE-DC3E-EB3A-6A6C18EB810D}"/>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7058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39453-AB85-CDE2-26D3-BC7DDFA7EC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85B5A4-0F3C-81E6-FC8B-30FDD75272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F25B4B8-7D5E-9A37-04D4-B0D954CA0A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FCE6AA-58C5-1D2A-CF41-E9DD780EDA2F}"/>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C979F995-44E2-7FA3-5E41-F52549A0A4D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031956-F5BC-767C-7E07-C3EC7E3D7AB6}"/>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29240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C4F8B-FF13-7111-402D-ECAD0CC5D18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749A8-7304-57EE-B165-916EA4CA32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287FFB0-F579-FD84-432E-0836229F4E3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1F9960-A772-28DC-63ED-FACF45B06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2392A59-6203-35F2-1E25-95C1E91CFDD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D129BF-4CF8-249D-B02C-7C77CFAEF303}"/>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8" name="フッター プレースホルダー 7">
            <a:extLst>
              <a:ext uri="{FF2B5EF4-FFF2-40B4-BE49-F238E27FC236}">
                <a16:creationId xmlns:a16="http://schemas.microsoft.com/office/drawing/2014/main" id="{0BDC4AB6-BFF6-CE2F-FE3B-35133780D6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719380C-BCFB-62E6-BB27-43396E530B98}"/>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5719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02DE6-A568-66B7-568A-64B19A66EB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5D52E8D-07D7-D6CC-DEDB-867BC1E8D65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4" name="フッター プレースホルダー 3">
            <a:extLst>
              <a:ext uri="{FF2B5EF4-FFF2-40B4-BE49-F238E27FC236}">
                <a16:creationId xmlns:a16="http://schemas.microsoft.com/office/drawing/2014/main" id="{65FB2FDD-C357-E821-AF0F-945B7E8A5E7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4073BF-6796-9400-3C22-0791E86BAEB9}"/>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2525621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8E888C-3C35-AD25-D296-9345A0428459}"/>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3" name="フッター プレースホルダー 2">
            <a:extLst>
              <a:ext uri="{FF2B5EF4-FFF2-40B4-BE49-F238E27FC236}">
                <a16:creationId xmlns:a16="http://schemas.microsoft.com/office/drawing/2014/main" id="{309B16FA-CE72-696A-21E3-46B01C73DAF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BACFA6-0DC9-090A-78C0-7D4F2C357363}"/>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8802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DAEBB-9338-3C73-E66A-A2BCA456C8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9E5969-3B4D-A361-478B-613AC6FDB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A7917C0-9B94-2D83-90F7-76DCCFF34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96AB7-865B-9CDF-1246-EA5ED94DA531}"/>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5C5A3694-43B7-C9D6-5372-6A3EBF2390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FFF681-C95C-7F52-3C47-60E5D5251A8E}"/>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1309483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1E13B-A6DE-FEDB-88A5-A6134CBB99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0D705E-86E4-98F2-BFE1-6AF1165CF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3A68D4C-69C1-8C84-67DF-9230D7EF9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A64B5D-C829-2B53-235A-595B707DA7CD}"/>
              </a:ext>
            </a:extLst>
          </p:cNvPr>
          <p:cNvSpPr>
            <a:spLocks noGrp="1"/>
          </p:cNvSpPr>
          <p:nvPr>
            <p:ph type="dt" sz="half" idx="10"/>
          </p:nvPr>
        </p:nvSpPr>
        <p:spPr/>
        <p:txBody>
          <a:bodyPr/>
          <a:lstStyle/>
          <a:p>
            <a:fld id="{5CC4C5E1-CF2B-4F28-BD8B-60AE5989C357}" type="datetimeFigureOut">
              <a:rPr kumimoji="1" lang="ja-JP" altLang="en-US" smtClean="0"/>
              <a:t>2024/4/30</a:t>
            </a:fld>
            <a:endParaRPr kumimoji="1" lang="ja-JP" altLang="en-US"/>
          </a:p>
        </p:txBody>
      </p:sp>
      <p:sp>
        <p:nvSpPr>
          <p:cNvPr id="6" name="フッター プレースホルダー 5">
            <a:extLst>
              <a:ext uri="{FF2B5EF4-FFF2-40B4-BE49-F238E27FC236}">
                <a16:creationId xmlns:a16="http://schemas.microsoft.com/office/drawing/2014/main" id="{08198932-470D-4FB2-E4D3-17F4613D6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D1F06E-E6DD-733C-5E88-65B9FED21225}"/>
              </a:ext>
            </a:extLst>
          </p:cNvPr>
          <p:cNvSpPr>
            <a:spLocks noGrp="1"/>
          </p:cNvSpPr>
          <p:nvPr>
            <p:ph type="sldNum" sz="quarter" idx="12"/>
          </p:nvPr>
        </p:nvSpPr>
        <p:spPr/>
        <p:txBody>
          <a:body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31857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A5BEE-C0C7-266D-428A-C100541E3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B139C0-0E35-A3C8-6F7E-F861B8D0C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25DF0B-FDED-C777-2891-CE7CE0C31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4C5E1-CF2B-4F28-BD8B-60AE5989C357}" type="datetimeFigureOut">
              <a:rPr kumimoji="1" lang="ja-JP" altLang="en-US" smtClean="0"/>
              <a:t>2024/4/30</a:t>
            </a:fld>
            <a:endParaRPr kumimoji="1" lang="ja-JP" altLang="en-US"/>
          </a:p>
        </p:txBody>
      </p:sp>
      <p:sp>
        <p:nvSpPr>
          <p:cNvPr id="5" name="フッター プレースホルダー 4">
            <a:extLst>
              <a:ext uri="{FF2B5EF4-FFF2-40B4-BE49-F238E27FC236}">
                <a16:creationId xmlns:a16="http://schemas.microsoft.com/office/drawing/2014/main" id="{C326D845-CB6D-567F-6DB2-99343D2DA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96EDB57-3E8B-A879-03A2-B26ABECFE5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B33632-76BE-498F-B4DA-833ADF2951F9}" type="slidenum">
              <a:rPr kumimoji="1" lang="ja-JP" altLang="en-US" smtClean="0"/>
              <a:t>‹#›</a:t>
            </a:fld>
            <a:endParaRPr kumimoji="1" lang="ja-JP" altLang="en-US"/>
          </a:p>
        </p:txBody>
      </p:sp>
    </p:spTree>
    <p:extLst>
      <p:ext uri="{BB962C8B-B14F-4D97-AF65-F5344CB8AC3E}">
        <p14:creationId xmlns:p14="http://schemas.microsoft.com/office/powerpoint/2010/main" val="63694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59D8DA73-BCA8-86BE-1228-51AA96C89E3C}"/>
              </a:ext>
            </a:extLst>
          </p:cNvPr>
          <p:cNvCxnSpPr/>
          <p:nvPr/>
        </p:nvCxnSpPr>
        <p:spPr>
          <a:xfrm>
            <a:off x="0" y="1088434"/>
            <a:ext cx="1219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3D138C13-CC7D-2A64-BDF2-E8CB49A17D5E}"/>
              </a:ext>
            </a:extLst>
          </p:cNvPr>
          <p:cNvSpPr txBox="1"/>
          <p:nvPr/>
        </p:nvSpPr>
        <p:spPr>
          <a:xfrm>
            <a:off x="0" y="522190"/>
            <a:ext cx="12192000" cy="615553"/>
          </a:xfrm>
          <a:prstGeom prst="rect">
            <a:avLst/>
          </a:prstGeom>
          <a:noFill/>
        </p:spPr>
        <p:txBody>
          <a:bodyPr wrap="square" rtlCol="0">
            <a:spAutoFit/>
          </a:bodyPr>
          <a:lstStyle/>
          <a:p>
            <a:r>
              <a:rPr lang="en-US" altLang="ja-JP" sz="1700" dirty="0">
                <a:latin typeface="Times New Roman" panose="02020603050405020304" pitchFamily="18" charset="0"/>
                <a:cs typeface="Times New Roman" panose="02020603050405020304" pitchFamily="18" charset="0"/>
              </a:rPr>
              <a:t>Wei Xie</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Tongji University</a:t>
            </a:r>
            <a:r>
              <a:rPr lang="ja-JP" altLang="en-US" sz="1700" dirty="0">
                <a:latin typeface="Times New Roman" panose="02020603050405020304" pitchFamily="18" charset="0"/>
                <a:cs typeface="Times New Roman" panose="02020603050405020304" pitchFamily="18" charset="0"/>
              </a:rPr>
              <a:t>）</a:t>
            </a:r>
            <a:r>
              <a:rPr lang="en-US" altLang="ja-JP" sz="1700" dirty="0">
                <a:latin typeface="Times New Roman" panose="02020603050405020304" pitchFamily="18" charset="0"/>
                <a:cs typeface="Times New Roman" panose="02020603050405020304" pitchFamily="18" charset="0"/>
              </a:rPr>
              <a:t>, </a:t>
            </a:r>
            <a:r>
              <a:rPr lang="en-US" altLang="ja-JP" sz="1700" dirty="0" err="1">
                <a:latin typeface="Times New Roman" panose="02020603050405020304" pitchFamily="18" charset="0"/>
                <a:cs typeface="Times New Roman" panose="02020603050405020304" pitchFamily="18" charset="0"/>
              </a:rPr>
              <a:t>Guangyun</a:t>
            </a:r>
            <a:r>
              <a:rPr lang="en-US" altLang="ja-JP" sz="1700" dirty="0">
                <a:latin typeface="Times New Roman" panose="02020603050405020304" pitchFamily="18" charset="0"/>
                <a:cs typeface="Times New Roman" panose="02020603050405020304" pitchFamily="18" charset="0"/>
              </a:rPr>
              <a:t> Gao, Jian Song, </a:t>
            </a:r>
            <a:r>
              <a:rPr lang="en-US" altLang="ja-JP" sz="1700" dirty="0" err="1">
                <a:latin typeface="Times New Roman" panose="02020603050405020304" pitchFamily="18" charset="0"/>
                <a:cs typeface="Times New Roman" panose="02020603050405020304" pitchFamily="18" charset="0"/>
              </a:rPr>
              <a:t>Yonggang</a:t>
            </a:r>
            <a:r>
              <a:rPr lang="en-US" altLang="ja-JP" sz="1700" dirty="0">
                <a:latin typeface="Times New Roman" panose="02020603050405020304" pitchFamily="18" charset="0"/>
                <a:cs typeface="Times New Roman" panose="02020603050405020304" pitchFamily="18" charset="0"/>
              </a:rPr>
              <a:t> Jia, Soils and Foundations, Volume 64</a:t>
            </a:r>
            <a:br>
              <a:rPr lang="en-US" altLang="ja-JP" sz="1700" dirty="0">
                <a:latin typeface="Times New Roman" panose="02020603050405020304" pitchFamily="18" charset="0"/>
                <a:cs typeface="Times New Roman" panose="02020603050405020304" pitchFamily="18" charset="0"/>
              </a:rPr>
            </a:br>
            <a:r>
              <a:rPr lang="en-US" altLang="ja-JP" sz="1700" b="0" i="0" u="none" strike="noStrike" baseline="0" dirty="0">
                <a:solidFill>
                  <a:srgbClr val="0080AE"/>
                </a:solidFill>
                <a:latin typeface="Arial" panose="020B0604020202020204" pitchFamily="34" charset="0"/>
                <a:cs typeface="Arial" panose="020B0604020202020204" pitchFamily="34" charset="0"/>
              </a:rPr>
              <a:t>DOI: https://doi.org/10.1016/j.sandf.2024.101412</a:t>
            </a:r>
            <a:endParaRPr kumimoji="1" lang="ja-JP" altLang="en-US" sz="1700"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C12903DB-571C-4FED-76C7-40542D969C1F}"/>
              </a:ext>
            </a:extLst>
          </p:cNvPr>
          <p:cNvSpPr txBox="1"/>
          <p:nvPr/>
        </p:nvSpPr>
        <p:spPr>
          <a:xfrm>
            <a:off x="-96250" y="1134796"/>
            <a:ext cx="1266940"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概要</a:t>
            </a:r>
          </a:p>
        </p:txBody>
      </p:sp>
      <p:sp>
        <p:nvSpPr>
          <p:cNvPr id="7" name="テキスト ボックス 6">
            <a:extLst>
              <a:ext uri="{FF2B5EF4-FFF2-40B4-BE49-F238E27FC236}">
                <a16:creationId xmlns:a16="http://schemas.microsoft.com/office/drawing/2014/main" id="{B8193CF7-604B-87DA-36AC-BEF6623CB3C4}"/>
              </a:ext>
            </a:extLst>
          </p:cNvPr>
          <p:cNvSpPr txBox="1"/>
          <p:nvPr/>
        </p:nvSpPr>
        <p:spPr>
          <a:xfrm>
            <a:off x="10638621" y="6519446"/>
            <a:ext cx="1553379" cy="338554"/>
          </a:xfrm>
          <a:prstGeom prst="rect">
            <a:avLst/>
          </a:prstGeom>
          <a:noFill/>
        </p:spPr>
        <p:txBody>
          <a:bodyPr wrap="square" rtlCol="0">
            <a:spAutoFit/>
          </a:bodyPr>
          <a:lstStyle/>
          <a:p>
            <a:pPr algn="ctr"/>
            <a:r>
              <a:rPr kumimoji="1" lang="en-US" altLang="ja-JP" sz="1600" i="1" dirty="0">
                <a:latin typeface="Century" panose="02040604050505020304" pitchFamily="18" charset="0"/>
              </a:rPr>
              <a:t>M. </a:t>
            </a:r>
            <a:r>
              <a:rPr kumimoji="1" lang="en-US" altLang="ja-JP" sz="1600" i="1" dirty="0" err="1">
                <a:latin typeface="Century" panose="02040604050505020304" pitchFamily="18" charset="0"/>
              </a:rPr>
              <a:t>Kunisawa</a:t>
            </a:r>
            <a:endParaRPr kumimoji="1" lang="ja-JP" altLang="en-US" sz="1600" i="1" dirty="0">
              <a:latin typeface="Century" panose="02040604050505020304" pitchFamily="18" charset="0"/>
            </a:endParaRPr>
          </a:p>
        </p:txBody>
      </p:sp>
      <p:sp>
        <p:nvSpPr>
          <p:cNvPr id="2" name="テキスト ボックス 1">
            <a:extLst>
              <a:ext uri="{FF2B5EF4-FFF2-40B4-BE49-F238E27FC236}">
                <a16:creationId xmlns:a16="http://schemas.microsoft.com/office/drawing/2014/main" id="{E74D5B91-50DE-1C22-82EA-97C116AB2E7C}"/>
              </a:ext>
            </a:extLst>
          </p:cNvPr>
          <p:cNvSpPr txBox="1"/>
          <p:nvPr/>
        </p:nvSpPr>
        <p:spPr>
          <a:xfrm>
            <a:off x="211970" y="1728500"/>
            <a:ext cx="6345719" cy="203132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地震と高速鉄道の複合荷重下での地盤振動を予測する合理的な方法が必要．</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en-US" altLang="ja-JP" dirty="0">
                <a:latin typeface="Century" panose="02040604050505020304" pitchFamily="18" charset="0"/>
                <a:ea typeface="ＭＳ 明朝" panose="02020609040205080304" pitchFamily="17" charset="-128"/>
              </a:rPr>
              <a:t>2.5</a:t>
            </a:r>
            <a:r>
              <a:rPr lang="ja-JP" altLang="en-US" dirty="0">
                <a:latin typeface="Century" panose="02040604050505020304" pitchFamily="18" charset="0"/>
                <a:ea typeface="ＭＳ 明朝" panose="02020609040205080304" pitchFamily="17" charset="-128"/>
              </a:rPr>
              <a:t>次元有限要素モデルに基づいて，複合荷重下での層状地盤振動を調査．</a:t>
            </a:r>
            <a:endParaRPr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地盤運動強度指標</a:t>
            </a:r>
            <a:r>
              <a:rPr kumimoji="1" lang="en-US" altLang="ja-JP" dirty="0">
                <a:latin typeface="Century" panose="02040604050505020304" pitchFamily="18" charset="0"/>
                <a:ea typeface="ＭＳ 明朝" panose="02020609040205080304" pitchFamily="17" charset="-128"/>
              </a:rPr>
              <a:t>(IMs)</a:t>
            </a:r>
            <a:r>
              <a:rPr kumimoji="1" lang="ja-JP" altLang="en-US" dirty="0">
                <a:latin typeface="Century" panose="02040604050505020304" pitchFamily="18" charset="0"/>
                <a:ea typeface="ＭＳ 明朝" panose="02020609040205080304" pitchFamily="17" charset="-128"/>
              </a:rPr>
              <a:t>についてのパラメータ感度解析．</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地盤の鉄道中心の垂直地盤振動の最大値</a:t>
            </a:r>
            <a:r>
              <a:rPr lang="en-US" altLang="ja-JP" dirty="0">
                <a:latin typeface="Century" panose="02040604050505020304" pitchFamily="18" charset="0"/>
                <a:ea typeface="ＭＳ 明朝" panose="02020609040205080304" pitchFamily="17" charset="-128"/>
              </a:rPr>
              <a:t>(</a:t>
            </a:r>
            <a:r>
              <a:rPr lang="en-US" altLang="ja-JP" dirty="0" err="1">
                <a:latin typeface="Century" panose="02040604050505020304" pitchFamily="18" charset="0"/>
                <a:ea typeface="ＭＳ 明朝" panose="02020609040205080304" pitchFamily="17" charset="-128"/>
              </a:rPr>
              <a:t>GVDmax</a:t>
            </a:r>
            <a:r>
              <a:rPr lang="en-US" altLang="ja-JP" dirty="0">
                <a:latin typeface="Century" panose="02040604050505020304" pitchFamily="18" charset="0"/>
                <a:ea typeface="ＭＳ 明朝" panose="02020609040205080304" pitchFamily="17" charset="-128"/>
              </a:rPr>
              <a:t>)</a:t>
            </a:r>
            <a:r>
              <a:rPr lang="ja-JP" altLang="en-US" dirty="0">
                <a:latin typeface="Century" panose="02040604050505020304" pitchFamily="18" charset="0"/>
                <a:ea typeface="ＭＳ 明朝" panose="02020609040205080304" pitchFamily="17" charset="-128"/>
              </a:rPr>
              <a:t>を予測する式を提案．</a:t>
            </a:r>
            <a:endParaRPr kumimoji="1" lang="ja-JP" altLang="en-US" dirty="0">
              <a:latin typeface="Century" panose="02040604050505020304" pitchFamily="18" charset="0"/>
              <a:ea typeface="ＭＳ 明朝" panose="02020609040205080304" pitchFamily="17" charset="-128"/>
            </a:endParaRPr>
          </a:p>
        </p:txBody>
      </p:sp>
      <p:sp>
        <p:nvSpPr>
          <p:cNvPr id="10" name="テキスト ボックス 9">
            <a:extLst>
              <a:ext uri="{FF2B5EF4-FFF2-40B4-BE49-F238E27FC236}">
                <a16:creationId xmlns:a16="http://schemas.microsoft.com/office/drawing/2014/main" id="{AAC0D735-C397-32AB-216F-BA7C6F896E74}"/>
              </a:ext>
            </a:extLst>
          </p:cNvPr>
          <p:cNvSpPr txBox="1"/>
          <p:nvPr/>
        </p:nvSpPr>
        <p:spPr>
          <a:xfrm>
            <a:off x="0" y="3698615"/>
            <a:ext cx="1266940" cy="461665"/>
          </a:xfrm>
          <a:prstGeom prst="rect">
            <a:avLst/>
          </a:prstGeom>
          <a:noFill/>
        </p:spPr>
        <p:txBody>
          <a:bodyPr wrap="square" rtlCol="0">
            <a:spAutoFit/>
          </a:bodyPr>
          <a:lstStyle/>
          <a:p>
            <a:pPr algn="ctr"/>
            <a:r>
              <a:rPr lang="ja-JP" altLang="en-US" sz="2400" dirty="0">
                <a:latin typeface="ＭＳ ゴシック" panose="020B0609070205080204" pitchFamily="49" charset="-128"/>
                <a:ea typeface="ＭＳ ゴシック" panose="020B0609070205080204" pitchFamily="49" charset="-128"/>
              </a:rPr>
              <a:t>まとめ</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AA7E382F-BBEA-33D7-AFAB-2A95C4A0625E}"/>
              </a:ext>
            </a:extLst>
          </p:cNvPr>
          <p:cNvSpPr txBox="1"/>
          <p:nvPr/>
        </p:nvSpPr>
        <p:spPr>
          <a:xfrm>
            <a:off x="121187" y="4292319"/>
            <a:ext cx="6436504" cy="2308324"/>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地盤の硬度が高い場合，地震と高速鉄道の荷重によって引き起こされる地盤振動変位は減少するが，地盤振動に対する土の硬さの影響は小さい．</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地盤の硬度が高い場合，</a:t>
            </a:r>
            <a:r>
              <a:rPr kumimoji="1" lang="en-US" altLang="ja-JP" dirty="0">
                <a:latin typeface="Century" panose="02040604050505020304" pitchFamily="18" charset="0"/>
                <a:ea typeface="ＭＳ 明朝" panose="02020609040205080304" pitchFamily="17" charset="-128"/>
              </a:rPr>
              <a:t>PGD(peak ground displacement)</a:t>
            </a:r>
            <a:r>
              <a:rPr kumimoji="1" lang="ja-JP" altLang="en-US" dirty="0">
                <a:latin typeface="Century" panose="02040604050505020304" pitchFamily="18" charset="0"/>
                <a:ea typeface="ＭＳ 明朝" panose="02020609040205080304" pitchFamily="17" charset="-128"/>
              </a:rPr>
              <a:t>は，複合荷重下での地盤振動変位を予測するための最も妥当な地震強度指数である．</a:t>
            </a:r>
            <a:endParaRPr kumimoji="1" lang="en-US" altLang="ja-JP" dirty="0">
              <a:latin typeface="Century" panose="02040604050505020304" pitchFamily="18" charset="0"/>
              <a:ea typeface="ＭＳ 明朝" panose="02020609040205080304" pitchFamily="17" charset="-128"/>
            </a:endParaRPr>
          </a:p>
          <a:p>
            <a:pPr marL="285750" indent="-285750">
              <a:buFont typeface="Arial" panose="020B0604020202020204" pitchFamily="34" charset="0"/>
              <a:buChar char="•"/>
            </a:pPr>
            <a:r>
              <a:rPr lang="ja-JP" altLang="en-US" dirty="0">
                <a:latin typeface="Century" panose="02040604050505020304" pitchFamily="18" charset="0"/>
                <a:ea typeface="ＭＳ 明朝" panose="02020609040205080304" pitchFamily="17" charset="-128"/>
              </a:rPr>
              <a:t>等価せん断波速度と</a:t>
            </a:r>
            <a:r>
              <a:rPr lang="en-US" altLang="ja-JP" dirty="0">
                <a:latin typeface="Century" panose="02040604050505020304" pitchFamily="18" charset="0"/>
                <a:ea typeface="ＭＳ 明朝" panose="02020609040205080304" pitchFamily="17" charset="-128"/>
              </a:rPr>
              <a:t>PGD</a:t>
            </a:r>
            <a:r>
              <a:rPr lang="ja-JP" altLang="en-US" dirty="0">
                <a:latin typeface="Century" panose="02040604050505020304" pitchFamily="18" charset="0"/>
                <a:ea typeface="ＭＳ 明朝" panose="02020609040205080304" pitchFamily="17" charset="-128"/>
              </a:rPr>
              <a:t>に基づく予測式は効果的な手段である．</a:t>
            </a:r>
            <a:endParaRPr kumimoji="1" lang="en-US" altLang="ja-JP" dirty="0">
              <a:latin typeface="Century" panose="02040604050505020304" pitchFamily="18" charset="0"/>
              <a:ea typeface="ＭＳ 明朝" panose="02020609040205080304" pitchFamily="17" charset="-128"/>
            </a:endParaRPr>
          </a:p>
        </p:txBody>
      </p:sp>
      <p:sp>
        <p:nvSpPr>
          <p:cNvPr id="13" name="テキスト ボックス 12">
            <a:extLst>
              <a:ext uri="{FF2B5EF4-FFF2-40B4-BE49-F238E27FC236}">
                <a16:creationId xmlns:a16="http://schemas.microsoft.com/office/drawing/2014/main" id="{79EFC319-04CB-5981-3034-54214FE29976}"/>
              </a:ext>
            </a:extLst>
          </p:cNvPr>
          <p:cNvSpPr txBox="1"/>
          <p:nvPr/>
        </p:nvSpPr>
        <p:spPr>
          <a:xfrm>
            <a:off x="6821991" y="5580987"/>
            <a:ext cx="4483865"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latin typeface="Century" panose="02040604050505020304" pitchFamily="18" charset="0"/>
                <a:ea typeface="ＭＳ 明朝" panose="02020609040205080304" pitchFamily="17" charset="-128"/>
              </a:rPr>
              <a:t>複合荷重下（地震と高速鉄道）での地盤の動的挙動について検証した点が新規的である．</a:t>
            </a:r>
          </a:p>
        </p:txBody>
      </p:sp>
      <p:sp>
        <p:nvSpPr>
          <p:cNvPr id="9" name="テキスト ボックス 8">
            <a:extLst>
              <a:ext uri="{FF2B5EF4-FFF2-40B4-BE49-F238E27FC236}">
                <a16:creationId xmlns:a16="http://schemas.microsoft.com/office/drawing/2014/main" id="{0D990F33-4AF5-403C-9AA4-6058C05BCF27}"/>
              </a:ext>
            </a:extLst>
          </p:cNvPr>
          <p:cNvSpPr txBox="1"/>
          <p:nvPr/>
        </p:nvSpPr>
        <p:spPr>
          <a:xfrm>
            <a:off x="0" y="-12504"/>
            <a:ext cx="12192000" cy="646331"/>
          </a:xfrm>
          <a:prstGeom prst="rect">
            <a:avLst/>
          </a:prstGeom>
          <a:noFill/>
        </p:spPr>
        <p:txBody>
          <a:bodyPr wrap="square" rtlCol="0">
            <a:spAutoFit/>
          </a:bodyPr>
          <a:lstStyle/>
          <a:p>
            <a:r>
              <a:rPr lang="en-US" altLang="ja-JP" b="1" dirty="0">
                <a:latin typeface="Times New Roman" panose="02020603050405020304" pitchFamily="18" charset="0"/>
                <a:cs typeface="Times New Roman" panose="02020603050405020304" pitchFamily="18" charset="0"/>
              </a:rPr>
              <a:t>Prediction of ground vibration under combined seismic and high-speed train loads considering earthquake intensity and site category</a:t>
            </a:r>
            <a:endParaRPr kumimoji="1" lang="ja-JP" altLang="en-US" b="1" dirty="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71B4CD41-C93A-46C2-1A77-952032EB742D}"/>
              </a:ext>
            </a:extLst>
          </p:cNvPr>
          <p:cNvSpPr txBox="1"/>
          <p:nvPr/>
        </p:nvSpPr>
        <p:spPr>
          <a:xfrm>
            <a:off x="6677145" y="5163965"/>
            <a:ext cx="2896513" cy="461665"/>
          </a:xfrm>
          <a:prstGeom prst="rect">
            <a:avLst/>
          </a:prstGeom>
          <a:noFill/>
        </p:spPr>
        <p:txBody>
          <a:bodyPr wrap="square" rtlCol="0">
            <a:spAutoFit/>
          </a:bodyPr>
          <a:lstStyle/>
          <a:p>
            <a:pPr algn="ctr"/>
            <a:r>
              <a:rPr kumimoji="1" lang="ja-JP" altLang="en-US" sz="2400" dirty="0">
                <a:latin typeface="ＭＳ ゴシック" panose="020B0609070205080204" pitchFamily="49" charset="-128"/>
                <a:ea typeface="ＭＳ ゴシック" panose="020B0609070205080204" pitchFamily="49" charset="-128"/>
              </a:rPr>
              <a:t>コメント・新規性</a:t>
            </a:r>
          </a:p>
        </p:txBody>
      </p:sp>
      <p:sp>
        <p:nvSpPr>
          <p:cNvPr id="8" name="テキスト ボックス 7">
            <a:extLst>
              <a:ext uri="{FF2B5EF4-FFF2-40B4-BE49-F238E27FC236}">
                <a16:creationId xmlns:a16="http://schemas.microsoft.com/office/drawing/2014/main" id="{88AC759D-BF64-74F6-67A7-C0A2B6F08151}"/>
              </a:ext>
            </a:extLst>
          </p:cNvPr>
          <p:cNvSpPr txBox="1"/>
          <p:nvPr/>
        </p:nvSpPr>
        <p:spPr>
          <a:xfrm>
            <a:off x="0" y="6584091"/>
            <a:ext cx="7628467" cy="276999"/>
          </a:xfrm>
          <a:prstGeom prst="rect">
            <a:avLst/>
          </a:prstGeom>
          <a:noFill/>
        </p:spPr>
        <p:txBody>
          <a:bodyPr wrap="square" rtlCol="0">
            <a:spAutoFit/>
          </a:bodyPr>
          <a:lstStyle/>
          <a:p>
            <a:r>
              <a:rPr kumimoji="1" lang="ja-JP" altLang="en-US" sz="1200" dirty="0">
                <a:latin typeface="ＭＳ 明朝" panose="02020609040205080304" pitchFamily="17" charset="-128"/>
                <a:ea typeface="ＭＳ 明朝" panose="02020609040205080304" pitchFamily="17" charset="-128"/>
              </a:rPr>
              <a:t>震度とサイトカテゴリーを考慮した地震と高速鉄道の複合荷重下における地盤振動の予測</a:t>
            </a:r>
          </a:p>
        </p:txBody>
      </p:sp>
      <p:pic>
        <p:nvPicPr>
          <p:cNvPr id="14" name="図 13">
            <a:extLst>
              <a:ext uri="{FF2B5EF4-FFF2-40B4-BE49-F238E27FC236}">
                <a16:creationId xmlns:a16="http://schemas.microsoft.com/office/drawing/2014/main" id="{2124D007-7342-5E35-3F6A-08A809507669}"/>
              </a:ext>
            </a:extLst>
          </p:cNvPr>
          <p:cNvPicPr>
            <a:picLocks noChangeAspect="1"/>
          </p:cNvPicPr>
          <p:nvPr/>
        </p:nvPicPr>
        <p:blipFill>
          <a:blip r:embed="rId2"/>
          <a:stretch>
            <a:fillRect/>
          </a:stretch>
        </p:blipFill>
        <p:spPr>
          <a:xfrm>
            <a:off x="6499943" y="1696742"/>
            <a:ext cx="5026020" cy="2895649"/>
          </a:xfrm>
          <a:prstGeom prst="rect">
            <a:avLst/>
          </a:prstGeom>
        </p:spPr>
      </p:pic>
    </p:spTree>
    <p:extLst>
      <p:ext uri="{BB962C8B-B14F-4D97-AF65-F5344CB8AC3E}">
        <p14:creationId xmlns:p14="http://schemas.microsoft.com/office/powerpoint/2010/main" val="4629298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265</Words>
  <Application>Microsoft Office PowerPoint</Application>
  <PresentationFormat>ワイド画面</PresentationFormat>
  <Paragraphs>15</Paragraphs>
  <Slides>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ＭＳ ゴシック</vt:lpstr>
      <vt:lpstr>ＭＳ 明朝</vt:lpstr>
      <vt:lpstr>游ゴシック</vt:lpstr>
      <vt:lpstr>游ゴシック Light</vt:lpstr>
      <vt:lpstr>Arial</vt:lpstr>
      <vt:lpstr>Century</vt:lpstr>
      <vt:lpstr>Times New Roman</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KUNISAWA Mizuki</dc:creator>
  <cp:lastModifiedBy>KUNISAWA Mizuki</cp:lastModifiedBy>
  <cp:revision>23</cp:revision>
  <dcterms:created xsi:type="dcterms:W3CDTF">2024-04-04T04:58:11Z</dcterms:created>
  <dcterms:modified xsi:type="dcterms:W3CDTF">2024-04-30T08:21:06Z</dcterms:modified>
</cp:coreProperties>
</file>