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2024/4/10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2024/4/10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9077561-5403-3C5A-A595-4CB045B727FA}"/>
              </a:ext>
            </a:extLst>
          </p:cNvPr>
          <p:cNvSpPr txBox="1"/>
          <p:nvPr/>
        </p:nvSpPr>
        <p:spPr>
          <a:xfrm>
            <a:off x="0" y="0"/>
            <a:ext cx="12192000" cy="446276"/>
          </a:xfrm>
          <a:prstGeom prst="rect">
            <a:avLst/>
          </a:prstGeom>
          <a:noFill/>
        </p:spPr>
        <p:txBody>
          <a:bodyPr wrap="square" rtlCol="0">
            <a:spAutoFit/>
          </a:bodyPr>
          <a:lstStyle/>
          <a:p>
            <a:r>
              <a:rPr lang="en-US" altLang="ja-JP" sz="2300" b="1" dirty="0">
                <a:latin typeface="Times New Roman" panose="02020603050405020304" pitchFamily="18" charset="0"/>
                <a:cs typeface="Times New Roman" panose="02020603050405020304" pitchFamily="18" charset="0"/>
              </a:rPr>
              <a:t>A new p-y model for soil-pile interaction analyses in cohesionless soils under monotonic loading</a:t>
            </a:r>
            <a:endParaRPr kumimoji="1" lang="ja-JP" altLang="en-US" sz="2300" b="1" dirty="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3D138C13-CC7D-2A64-BDF2-E8CB49A17D5E}"/>
              </a:ext>
            </a:extLst>
          </p:cNvPr>
          <p:cNvSpPr txBox="1"/>
          <p:nvPr/>
        </p:nvSpPr>
        <p:spPr>
          <a:xfrm>
            <a:off x="418639" y="446276"/>
            <a:ext cx="9452474" cy="646331"/>
          </a:xfrm>
          <a:prstGeom prst="rect">
            <a:avLst/>
          </a:prstGeom>
          <a:noFill/>
        </p:spPr>
        <p:txBody>
          <a:bodyPr wrap="square" rtlCol="0">
            <a:spAutoFit/>
          </a:bodyPr>
          <a:lstStyle/>
          <a:p>
            <a:r>
              <a:rPr lang="en-US" altLang="ja-JP" dirty="0">
                <a:latin typeface="Times New Roman" panose="02020603050405020304" pitchFamily="18" charset="0"/>
                <a:cs typeface="Times New Roman" panose="02020603050405020304" pitchFamily="18" charset="0"/>
              </a:rPr>
              <a:t>Ozan </a:t>
            </a:r>
            <a:r>
              <a:rPr lang="en-US" altLang="ja-JP" dirty="0" err="1">
                <a:latin typeface="Times New Roman" panose="02020603050405020304" pitchFamily="18" charset="0"/>
                <a:cs typeface="Times New Roman" panose="02020603050405020304" pitchFamily="18" charset="0"/>
              </a:rPr>
              <a:t>Alver</a:t>
            </a:r>
            <a:r>
              <a:rPr lang="en-US" altLang="ja-JP" dirty="0">
                <a:latin typeface="Times New Roman" panose="02020603050405020304" pitchFamily="18" charset="0"/>
                <a:cs typeface="Times New Roman" panose="02020603050405020304" pitchFamily="18" charset="0"/>
              </a:rPr>
              <a:t>, E. </a:t>
            </a:r>
            <a:r>
              <a:rPr lang="en-US" altLang="ja-JP" dirty="0" err="1">
                <a:latin typeface="Times New Roman" panose="02020603050405020304" pitchFamily="18" charset="0"/>
                <a:cs typeface="Times New Roman" panose="02020603050405020304" pitchFamily="18" charset="0"/>
              </a:rPr>
              <a:t>Ece</a:t>
            </a:r>
            <a:r>
              <a:rPr lang="en-US" altLang="ja-JP" dirty="0">
                <a:latin typeface="Times New Roman" panose="02020603050405020304" pitchFamily="18" charset="0"/>
                <a:cs typeface="Times New Roman" panose="02020603050405020304" pitchFamily="18" charset="0"/>
              </a:rPr>
              <a:t> </a:t>
            </a:r>
            <a:r>
              <a:rPr lang="en-US" altLang="ja-JP" dirty="0" err="1">
                <a:latin typeface="Times New Roman" panose="02020603050405020304" pitchFamily="18" charset="0"/>
                <a:cs typeface="Times New Roman" panose="02020603050405020304" pitchFamily="18" charset="0"/>
              </a:rPr>
              <a:t>Eseller</a:t>
            </a:r>
            <a:r>
              <a:rPr lang="en-US" altLang="ja-JP" dirty="0">
                <a:latin typeface="Times New Roman" panose="02020603050405020304" pitchFamily="18" charset="0"/>
                <a:cs typeface="Times New Roman" panose="02020603050405020304" pitchFamily="18" charset="0"/>
              </a:rPr>
              <a:t>-Bayat, Soils and Foundations, Volume 64, Issue 2, April 2024 </a:t>
            </a:r>
          </a:p>
          <a:p>
            <a:r>
              <a:rPr lang="en-US" altLang="ja-JP" sz="1800" b="0" i="0" u="none" strike="noStrike" baseline="0" dirty="0">
                <a:solidFill>
                  <a:srgbClr val="0080AE"/>
                </a:solidFill>
                <a:latin typeface="Arial" panose="020B0604020202020204" pitchFamily="34" charset="0"/>
                <a:cs typeface="Arial" panose="020B0604020202020204" pitchFamily="34" charset="0"/>
              </a:rPr>
              <a:t>DOI: https://doi.org/10.1016/j.sandf.2024.101441</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09316" y="1700454"/>
            <a:ext cx="634571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杭に対する水平荷重問題についての現在の方法は，単一の剛性パラメータに依存しており，</a:t>
            </a:r>
            <a:r>
              <a:rPr kumimoji="1" lang="en-US" altLang="ja-JP" dirty="0">
                <a:latin typeface="Century" panose="02040604050505020304" pitchFamily="18" charset="0"/>
                <a:ea typeface="ＭＳ 明朝" panose="02020609040205080304" pitchFamily="17" charset="-128"/>
              </a:rPr>
              <a:t>p-y</a:t>
            </a:r>
            <a:r>
              <a:rPr kumimoji="1" lang="ja-JP" altLang="en-US" dirty="0">
                <a:latin typeface="Century" panose="02040604050505020304" pitchFamily="18" charset="0"/>
                <a:ea typeface="ＭＳ 明朝" panose="02020609040205080304" pitchFamily="17" charset="-128"/>
              </a:rPr>
              <a:t>曲線の真の非線形挙動を正確に特徴づけるには不十分．</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数値解析の結果に基づき，単調載荷での杭の挙動についての新しい</a:t>
            </a:r>
            <a:r>
              <a:rPr kumimoji="1" lang="en-US" altLang="ja-JP" dirty="0">
                <a:latin typeface="Century" panose="02040604050505020304" pitchFamily="18" charset="0"/>
                <a:ea typeface="ＭＳ 明朝" panose="02020609040205080304" pitchFamily="17" charset="-128"/>
              </a:rPr>
              <a:t>p-y</a:t>
            </a:r>
            <a:r>
              <a:rPr kumimoji="1" lang="ja-JP" altLang="en-US" dirty="0">
                <a:latin typeface="Century" panose="02040604050505020304" pitchFamily="18" charset="0"/>
                <a:ea typeface="ＭＳ 明朝" panose="02020609040205080304" pitchFamily="17" charset="-128"/>
              </a:rPr>
              <a:t>モデルを提案．</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FLAC3D</a:t>
            </a:r>
            <a:r>
              <a:rPr lang="ja-JP" altLang="en-US" dirty="0">
                <a:latin typeface="Century" panose="02040604050505020304" pitchFamily="18" charset="0"/>
                <a:ea typeface="ＭＳ 明朝" panose="02020609040205080304" pitchFamily="17" charset="-128"/>
              </a:rPr>
              <a:t>により数値解析を実施．</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妥当性は遠心実験と</a:t>
            </a:r>
            <a:r>
              <a:rPr lang="en-US" altLang="ja-JP" dirty="0">
                <a:latin typeface="Century" panose="02040604050505020304" pitchFamily="18" charset="0"/>
                <a:ea typeface="ＭＳ 明朝" panose="02020609040205080304" pitchFamily="17" charset="-128"/>
              </a:rPr>
              <a:t>2</a:t>
            </a:r>
            <a:r>
              <a:rPr lang="ja-JP" altLang="en-US" dirty="0">
                <a:latin typeface="Century" panose="02040604050505020304" pitchFamily="18" charset="0"/>
                <a:ea typeface="ＭＳ 明朝" panose="02020609040205080304" pitchFamily="17" charset="-128"/>
              </a:rPr>
              <a:t>つの原位置試験のシミュレートにより示されている．</a:t>
            </a:r>
            <a:endParaRPr kumimoji="1" lang="ja-JP" altLang="en-US" dirty="0">
              <a:latin typeface="Century" panose="02040604050505020304" pitchFamily="18" charset="0"/>
              <a:ea typeface="ＭＳ 明朝" panose="02020609040205080304" pitchFamily="17" charset="-128"/>
            </a:endParaRPr>
          </a:p>
        </p:txBody>
      </p:sp>
      <p:pic>
        <p:nvPicPr>
          <p:cNvPr id="8" name="図 7">
            <a:extLst>
              <a:ext uri="{FF2B5EF4-FFF2-40B4-BE49-F238E27FC236}">
                <a16:creationId xmlns:a16="http://schemas.microsoft.com/office/drawing/2014/main" id="{235E8206-0F0A-167A-3971-AD56D7E9125A}"/>
              </a:ext>
            </a:extLst>
          </p:cNvPr>
          <p:cNvPicPr>
            <a:picLocks noChangeAspect="1"/>
          </p:cNvPicPr>
          <p:nvPr/>
        </p:nvPicPr>
        <p:blipFill>
          <a:blip r:embed="rId2"/>
          <a:stretch>
            <a:fillRect/>
          </a:stretch>
        </p:blipFill>
        <p:spPr>
          <a:xfrm>
            <a:off x="6555035" y="1182829"/>
            <a:ext cx="5636965" cy="2898595"/>
          </a:xfrm>
          <a:prstGeom prst="rect">
            <a:avLst/>
          </a:prstGeom>
        </p:spPr>
      </p:pic>
      <p:sp>
        <p:nvSpPr>
          <p:cNvPr id="10" name="テキスト ボックス 9">
            <a:extLst>
              <a:ext uri="{FF2B5EF4-FFF2-40B4-BE49-F238E27FC236}">
                <a16:creationId xmlns:a16="http://schemas.microsoft.com/office/drawing/2014/main" id="{AAC0D735-C397-32AB-216F-BA7C6F896E74}"/>
              </a:ext>
            </a:extLst>
          </p:cNvPr>
          <p:cNvSpPr txBox="1"/>
          <p:nvPr/>
        </p:nvSpPr>
        <p:spPr>
          <a:xfrm>
            <a:off x="0" y="3889476"/>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09316" y="4370591"/>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提案モデルによって予測された荷重</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変位挙動は試験結果と密接に一致．</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提案された</a:t>
            </a:r>
            <a:r>
              <a:rPr kumimoji="1" lang="en-US" altLang="ja-JP" dirty="0">
                <a:latin typeface="Century" panose="02040604050505020304" pitchFamily="18" charset="0"/>
                <a:ea typeface="ＭＳ 明朝" panose="02020609040205080304" pitchFamily="17" charset="-128"/>
              </a:rPr>
              <a:t>p-y</a:t>
            </a:r>
            <a:r>
              <a:rPr kumimoji="1" lang="ja-JP" altLang="en-US" dirty="0">
                <a:latin typeface="Century" panose="02040604050505020304" pitchFamily="18" charset="0"/>
                <a:ea typeface="ＭＳ 明朝" panose="02020609040205080304" pitchFamily="17" charset="-128"/>
              </a:rPr>
              <a:t>モデルは，土の非線形性と剛性低下をより包括的に考慮することで </a:t>
            </a:r>
            <a:r>
              <a:rPr kumimoji="1" lang="en-US" altLang="ja-JP" dirty="0">
                <a:latin typeface="Century" panose="02040604050505020304" pitchFamily="18" charset="0"/>
                <a:ea typeface="ＭＳ 明朝" panose="02020609040205080304" pitchFamily="17" charset="-128"/>
              </a:rPr>
              <a:t>Winkler spring approach </a:t>
            </a:r>
            <a:r>
              <a:rPr kumimoji="1" lang="ja-JP" altLang="en-US" dirty="0">
                <a:latin typeface="Century" panose="02040604050505020304" pitchFamily="18" charset="0"/>
                <a:ea typeface="ＭＳ 明朝" panose="02020609040205080304" pitchFamily="17" charset="-128"/>
              </a:rPr>
              <a:t>の効率を高めた．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p-y</a:t>
            </a:r>
            <a:r>
              <a:rPr lang="ja-JP" altLang="en-US" dirty="0">
                <a:latin typeface="Century" panose="02040604050505020304" pitchFamily="18" charset="0"/>
                <a:ea typeface="ＭＳ 明朝" panose="02020609040205080304" pitchFamily="17" charset="-128"/>
              </a:rPr>
              <a:t>曲線だけでは側方荷重を受ける剛性杭の挙動を特徴づけるには不十分である．</a:t>
            </a:r>
            <a:endParaRPr kumimoji="1" lang="ja-JP" altLang="en-US" dirty="0">
              <a:latin typeface="Century" panose="02040604050505020304" pitchFamily="18" charset="0"/>
              <a:ea typeface="ＭＳ 明朝" panose="02020609040205080304" pitchFamily="17" charset="-128"/>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773536" y="4563345"/>
            <a:ext cx="1478097"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a:t>
            </a: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7048955" y="5113146"/>
            <a:ext cx="4100115" cy="923330"/>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既往の研究及び現行の手法の欠点が簡潔にまとめられており本研究で進んだ点が明確であると思った．</a:t>
            </a:r>
            <a:endParaRPr kumimoji="1" lang="ja-JP" altLang="en-US" dirty="0">
              <a:latin typeface="Century" panose="02040604050505020304" pitchFamily="18" charset="0"/>
              <a:ea typeface="ＭＳ 明朝" panose="02020609040205080304" pitchFamily="17" charset="-128"/>
            </a:endParaRP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232</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ＭＳ ゴシック</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8</cp:revision>
  <dcterms:created xsi:type="dcterms:W3CDTF">2024-04-04T04:58:11Z</dcterms:created>
  <dcterms:modified xsi:type="dcterms:W3CDTF">2024-04-10T02:10:44Z</dcterms:modified>
</cp:coreProperties>
</file>