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3" d="100"/>
          <a:sy n="113" d="100"/>
        </p:scale>
        <p:origin x="456"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418638" y="512378"/>
            <a:ext cx="11595562" cy="615553"/>
          </a:xfrm>
          <a:prstGeom prst="rect">
            <a:avLst/>
          </a:prstGeom>
          <a:noFill/>
        </p:spPr>
        <p:txBody>
          <a:bodyPr wrap="square" rtlCol="0">
            <a:spAutoFit/>
          </a:bodyPr>
          <a:lstStyle/>
          <a:p>
            <a:r>
              <a:rPr lang="en-US" altLang="ja-JP" sz="1700" dirty="0">
                <a:latin typeface="Times New Roman" panose="02020603050405020304" pitchFamily="18" charset="0"/>
                <a:cs typeface="Times New Roman" panose="02020603050405020304" pitchFamily="18" charset="0"/>
              </a:rPr>
              <a:t>Lua </a:t>
            </a:r>
            <a:r>
              <a:rPr lang="en-US" altLang="ja-JP" sz="1700" dirty="0" err="1">
                <a:latin typeface="Times New Roman" panose="02020603050405020304" pitchFamily="18" charset="0"/>
                <a:cs typeface="Times New Roman" panose="02020603050405020304" pitchFamily="18" charset="0"/>
              </a:rPr>
              <a:t>Thi</a:t>
            </a:r>
            <a:r>
              <a:rPr lang="en-US" altLang="ja-JP" sz="1700" dirty="0">
                <a:latin typeface="Times New Roman" panose="02020603050405020304" pitchFamily="18" charset="0"/>
                <a:cs typeface="Times New Roman" panose="02020603050405020304" pitchFamily="18" charset="0"/>
              </a:rPr>
              <a:t> Hoang</a:t>
            </a:r>
            <a:r>
              <a:rPr lang="ja-JP" altLang="en-US" sz="1700" dirty="0">
                <a:latin typeface="Times New Roman" panose="02020603050405020304" pitchFamily="18" charset="0"/>
                <a:cs typeface="Times New Roman" panose="02020603050405020304" pitchFamily="18" charset="0"/>
              </a:rPr>
              <a:t> </a:t>
            </a:r>
            <a:r>
              <a:rPr lang="en-US" altLang="ja-JP" sz="1700" dirty="0">
                <a:latin typeface="Times New Roman" panose="02020603050405020304" pitchFamily="18" charset="0"/>
                <a:cs typeface="Times New Roman" panose="02020603050405020304" pitchFamily="18" charset="0"/>
              </a:rPr>
              <a:t>(</a:t>
            </a:r>
            <a:r>
              <a:rPr lang="en-US" altLang="ja-JP" sz="1700" dirty="0" err="1">
                <a:latin typeface="Times New Roman" panose="02020603050405020304" pitchFamily="18" charset="0"/>
                <a:cs typeface="Times New Roman" panose="02020603050405020304" pitchFamily="18" charset="0"/>
              </a:rPr>
              <a:t>Thuyloi</a:t>
            </a:r>
            <a:r>
              <a:rPr lang="en-US" altLang="ja-JP" sz="1700" dirty="0">
                <a:latin typeface="Times New Roman" panose="02020603050405020304" pitchFamily="18" charset="0"/>
                <a:cs typeface="Times New Roman" panose="02020603050405020304" pitchFamily="18" charset="0"/>
              </a:rPr>
              <a:t> University), Xi Xiong, </a:t>
            </a:r>
            <a:r>
              <a:rPr lang="en-US" altLang="ja-JP" sz="1700" dirty="0" err="1">
                <a:latin typeface="Times New Roman" panose="02020603050405020304" pitchFamily="18" charset="0"/>
                <a:cs typeface="Times New Roman" panose="02020603050405020304" pitchFamily="18" charset="0"/>
              </a:rPr>
              <a:t>Tatsunori</a:t>
            </a:r>
            <a:r>
              <a:rPr lang="en-US" altLang="ja-JP" sz="1700" dirty="0">
                <a:latin typeface="Times New Roman" panose="02020603050405020304" pitchFamily="18" charset="0"/>
                <a:cs typeface="Times New Roman" panose="02020603050405020304" pitchFamily="18" charset="0"/>
              </a:rPr>
              <a:t> Matsumoto, Soils and Foundations, Volume 64, Issue 2, April 2024 </a:t>
            </a:r>
          </a:p>
          <a:p>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https://doi.org/10.1016/j.sandf.2024.101426</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700454"/>
            <a:ext cx="6345719"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粘土上に</a:t>
            </a:r>
            <a:r>
              <a:rPr lang="en-US" altLang="ja-JP" dirty="0">
                <a:latin typeface="Century" panose="02040604050505020304" pitchFamily="18" charset="0"/>
                <a:ea typeface="ＭＳ 明朝" panose="02020609040205080304" pitchFamily="17" charset="-128"/>
              </a:rPr>
              <a:t>PRF</a:t>
            </a:r>
            <a:r>
              <a:rPr lang="ja-JP" altLang="en-US" dirty="0">
                <a:latin typeface="Century" panose="02040604050505020304" pitchFamily="18" charset="0"/>
                <a:ea typeface="ＭＳ 明朝" panose="02020609040205080304" pitchFamily="17" charset="-128"/>
              </a:rPr>
              <a:t>を設計する場合，基礎の時間依存性挙動の理解が必要であるが，ほとんどが短期的挙動の研究．</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異なる杭配置をもつ</a:t>
            </a:r>
            <a:r>
              <a:rPr lang="en-US" altLang="ja-JP" dirty="0">
                <a:latin typeface="Century" panose="02040604050505020304" pitchFamily="18" charset="0"/>
                <a:ea typeface="ＭＳ 明朝" panose="02020609040205080304" pitchFamily="17" charset="-128"/>
              </a:rPr>
              <a:t>PRF</a:t>
            </a:r>
            <a:r>
              <a:rPr lang="ja-JP" altLang="en-US" dirty="0">
                <a:latin typeface="Century" panose="02040604050505020304" pitchFamily="18" charset="0"/>
                <a:ea typeface="ＭＳ 明朝" panose="02020609040205080304" pitchFamily="17" charset="-128"/>
              </a:rPr>
              <a:t>の長期的な挙動を飽和粘土質地盤上での異なる垂直荷重下の小規模物理モデル試験により示す．</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同じ正方形のラフトをもつが杭の数が異なる</a:t>
            </a:r>
            <a:r>
              <a:rPr lang="en-US" altLang="ja-JP" dirty="0">
                <a:latin typeface="Century" panose="02040604050505020304" pitchFamily="18" charset="0"/>
                <a:ea typeface="ＭＳ 明朝" panose="02020609040205080304" pitchFamily="17" charset="-128"/>
              </a:rPr>
              <a:t>3</a:t>
            </a:r>
            <a:r>
              <a:rPr lang="ja-JP" altLang="en-US" dirty="0">
                <a:latin typeface="Century" panose="02040604050505020304" pitchFamily="18" charset="0"/>
                <a:ea typeface="ＭＳ 明朝" panose="02020609040205080304" pitchFamily="17" charset="-128"/>
              </a:rPr>
              <a:t>つの基礎モデルを用いる．</a:t>
            </a: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3889476"/>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09316" y="4294388"/>
            <a:ext cx="6345719"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適用される荷重の大きさは，ラフトと杭間の荷重分担，および個々の杭間の荷重分担に影響．</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荷重が小さい場合杭が沈下を抑制し，荷重の増加で杭によって支えられる荷重の割合は減少，ラフトの荷重を支える割合が増加．</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長期荷重試験での杭配置と荷重の大きさは，影響を受ける深さと非排水せん断強度の増加の大きさにおいて地盤強度分布に影響．</a:t>
            </a:r>
            <a:endParaRPr kumimoji="1" lang="ja-JP" altLang="en-US"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30458" y="5606406"/>
            <a:ext cx="4483865" cy="923330"/>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PRF</a:t>
            </a:r>
            <a:r>
              <a:rPr lang="ja-JP" altLang="en-US" dirty="0">
                <a:latin typeface="Century" panose="02040604050505020304" pitchFamily="18" charset="0"/>
                <a:ea typeface="ＭＳ 明朝" panose="02020609040205080304" pitchFamily="17" charset="-128"/>
              </a:rPr>
              <a:t>の長期挙動についてはあまり研究が行われておらず，</a:t>
            </a:r>
            <a:r>
              <a:rPr lang="en-US" altLang="ja-JP" dirty="0">
                <a:latin typeface="Century" panose="02040604050505020304" pitchFamily="18" charset="0"/>
                <a:ea typeface="ＭＳ 明朝" panose="02020609040205080304" pitchFamily="17" charset="-128"/>
              </a:rPr>
              <a:t>PRF</a:t>
            </a:r>
            <a:r>
              <a:rPr lang="ja-JP" altLang="en-US" dirty="0">
                <a:latin typeface="Century" panose="02040604050505020304" pitchFamily="18" charset="0"/>
                <a:ea typeface="ＭＳ 明朝" panose="02020609040205080304" pitchFamily="17" charset="-128"/>
              </a:rPr>
              <a:t>の長期的な挙動を示した点に新規性がある．</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0"/>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Effect of pile arrangement on long-term settlement and load distribution in piled raft foundation models supported by jacked-in piles in saturated clay</a:t>
            </a:r>
            <a:endParaRPr kumimoji="1" lang="ja-JP" altLang="en-US" b="1" dirty="0">
              <a:latin typeface="Times New Roman" panose="02020603050405020304" pitchFamily="18" charset="0"/>
              <a:cs typeface="Times New Roman" panose="02020603050405020304" pitchFamily="18" charset="0"/>
            </a:endParaRPr>
          </a:p>
        </p:txBody>
      </p:sp>
      <p:pic>
        <p:nvPicPr>
          <p:cNvPr id="15" name="図 14">
            <a:extLst>
              <a:ext uri="{FF2B5EF4-FFF2-40B4-BE49-F238E27FC236}">
                <a16:creationId xmlns:a16="http://schemas.microsoft.com/office/drawing/2014/main" id="{F00761AA-C59C-D1DC-5D90-E7EC9BF4A9EF}"/>
              </a:ext>
            </a:extLst>
          </p:cNvPr>
          <p:cNvPicPr>
            <a:picLocks noChangeAspect="1"/>
          </p:cNvPicPr>
          <p:nvPr/>
        </p:nvPicPr>
        <p:blipFill>
          <a:blip r:embed="rId2"/>
          <a:stretch>
            <a:fillRect/>
          </a:stretch>
        </p:blipFill>
        <p:spPr>
          <a:xfrm>
            <a:off x="6339285" y="1158709"/>
            <a:ext cx="2880000" cy="4180114"/>
          </a:xfrm>
          <a:prstGeom prst="rect">
            <a:avLst/>
          </a:prstGeom>
        </p:spPr>
      </p:pic>
      <p:pic>
        <p:nvPicPr>
          <p:cNvPr id="16" name="図 15">
            <a:extLst>
              <a:ext uri="{FF2B5EF4-FFF2-40B4-BE49-F238E27FC236}">
                <a16:creationId xmlns:a16="http://schemas.microsoft.com/office/drawing/2014/main" id="{0FF64054-62C8-290F-830C-F2AF413AE83E}"/>
              </a:ext>
            </a:extLst>
          </p:cNvPr>
          <p:cNvPicPr>
            <a:picLocks noChangeAspect="1"/>
          </p:cNvPicPr>
          <p:nvPr/>
        </p:nvPicPr>
        <p:blipFill>
          <a:blip r:embed="rId3"/>
          <a:stretch>
            <a:fillRect/>
          </a:stretch>
        </p:blipFill>
        <p:spPr>
          <a:xfrm>
            <a:off x="9205732" y="2164899"/>
            <a:ext cx="2880000" cy="2308827"/>
          </a:xfrm>
          <a:prstGeom prst="rect">
            <a:avLst/>
          </a:prstGeom>
        </p:spPr>
      </p:pic>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206297"/>
            <a:ext cx="1478097"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a:t>
            </a:r>
          </a:p>
        </p:txBody>
      </p:sp>
      <p:sp>
        <p:nvSpPr>
          <p:cNvPr id="4" name="テキスト ボックス 3">
            <a:extLst>
              <a:ext uri="{FF2B5EF4-FFF2-40B4-BE49-F238E27FC236}">
                <a16:creationId xmlns:a16="http://schemas.microsoft.com/office/drawing/2014/main" id="{7A20151A-2348-3983-03DF-DA5AF03DB43C}"/>
              </a:ext>
            </a:extLst>
          </p:cNvPr>
          <p:cNvSpPr txBox="1"/>
          <p:nvPr/>
        </p:nvSpPr>
        <p:spPr>
          <a:xfrm>
            <a:off x="5353" y="6596931"/>
            <a:ext cx="7750114" cy="261610"/>
          </a:xfrm>
          <a:prstGeom prst="rect">
            <a:avLst/>
          </a:prstGeom>
          <a:noFill/>
        </p:spPr>
        <p:txBody>
          <a:bodyPr wrap="square" rtlCol="0">
            <a:spAutoFit/>
          </a:bodyPr>
          <a:lstStyle/>
          <a:p>
            <a:r>
              <a:rPr kumimoji="1" lang="en-US" altLang="ja-JP" sz="1100" dirty="0">
                <a:latin typeface="ＭＳ 明朝" panose="02020609040205080304" pitchFamily="17" charset="-128"/>
                <a:ea typeface="ＭＳ 明朝" panose="02020609040205080304" pitchFamily="17" charset="-128"/>
              </a:rPr>
              <a:t>(</a:t>
            </a:r>
            <a:r>
              <a:rPr kumimoji="1" lang="ja-JP" altLang="en-US" sz="1100" dirty="0">
                <a:latin typeface="ＭＳ 明朝" panose="02020609040205080304" pitchFamily="17" charset="-128"/>
                <a:ea typeface="ＭＳ 明朝" panose="02020609040205080304" pitchFamily="17" charset="-128"/>
              </a:rPr>
              <a:t>飽和粘性土中に圧入された杭で支持された</a:t>
            </a:r>
            <a:r>
              <a:rPr lang="ja-JP" altLang="en-US" sz="1100" dirty="0">
                <a:latin typeface="ＭＳ 明朝" panose="02020609040205080304" pitchFamily="17" charset="-128"/>
                <a:ea typeface="ＭＳ 明朝" panose="02020609040205080304" pitchFamily="17" charset="-128"/>
              </a:rPr>
              <a:t>パイルド</a:t>
            </a:r>
            <a:r>
              <a:rPr kumimoji="1" lang="ja-JP" altLang="en-US" sz="1100" dirty="0">
                <a:latin typeface="ＭＳ 明朝" panose="02020609040205080304" pitchFamily="17" charset="-128"/>
                <a:ea typeface="ＭＳ 明朝" panose="02020609040205080304" pitchFamily="17" charset="-128"/>
              </a:rPr>
              <a:t>ラフト基礎モデルの長期的沈下と荷重分布に</a:t>
            </a:r>
            <a:r>
              <a:rPr lang="ja-JP" altLang="en-US" sz="1100" dirty="0">
                <a:latin typeface="ＭＳ 明朝" panose="02020609040205080304" pitchFamily="17" charset="-128"/>
                <a:ea typeface="ＭＳ 明朝" panose="02020609040205080304" pitchFamily="17" charset="-128"/>
              </a:rPr>
              <a:t>およ</a:t>
            </a:r>
            <a:r>
              <a:rPr kumimoji="1" lang="ja-JP" altLang="en-US" sz="1100" dirty="0">
                <a:latin typeface="ＭＳ 明朝" panose="02020609040205080304" pitchFamily="17" charset="-128"/>
                <a:ea typeface="ＭＳ 明朝" panose="02020609040205080304" pitchFamily="17" charset="-128"/>
              </a:rPr>
              <a:t>ぼす杭配置の影響</a:t>
            </a:r>
            <a:r>
              <a:rPr kumimoji="1" lang="en-US" altLang="ja-JP" sz="1100" dirty="0">
                <a:latin typeface="ＭＳ 明朝" panose="02020609040205080304" pitchFamily="17" charset="-128"/>
                <a:ea typeface="ＭＳ 明朝" panose="02020609040205080304" pitchFamily="17" charset="-128"/>
              </a:rPr>
              <a:t>)</a:t>
            </a:r>
            <a:endParaRPr kumimoji="1" lang="ja-JP" altLang="en-US" sz="1100"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287</Words>
  <Application>Microsoft Office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15</cp:revision>
  <dcterms:created xsi:type="dcterms:W3CDTF">2024-04-04T04:58:11Z</dcterms:created>
  <dcterms:modified xsi:type="dcterms:W3CDTF">2024-04-10T03:06:50Z</dcterms:modified>
</cp:coreProperties>
</file>