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url?sa=i&amp;url=https%3A%2F%2Fwww.winemag.com%2F2020%2F05%2F18%2Fbest-napa-wine-travel-guide%2F&amp;psig=AOvVaw2VEoGzFAKEc2SijDru-LWd&amp;ust=1683166869650000&amp;source=images&amp;cd=vfe&amp;ved=0CBAQjRxqFwoTCJixqrGL2P4CFQAAAAAdAAAAABA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Photo source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e2a7a97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e2a7a97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2a7a97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2a7a97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dd07b9da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dd07b9da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we look at the yearly data plotted on the left, we can see that the maximums and minimums of the precipitation and yield graphs match in certain places and oppose each other in others. When we look at a linear regression of the precipitation plotted against the yield, we don’t see a correlation. This is true for all counties, for all metrics that were present in our dataset. Since we know that weather factors do influence crop yields, we concluded that our dataset was too small to see the correlations that might actually be present.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dd07b9da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dd07b9da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dd07b9da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dd07b9da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dd07b9da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dd07b9da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dd07b9da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dd07b9da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dd07b9d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dd07b9d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dd07b9da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dd07b9da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604506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604506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California wine production has a rich viticulture history since 1680. Known for its sweet, port-style and jug wine products. California’s table wine business grew modestly and quickly gained internationally.</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state produces about 90% of the American wine supply and is the 4th largest wine producer among the world’s independent nations.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California has more than 4,200 wineries with international distributions.</a:t>
            </a:r>
            <a:endParaRPr sz="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e2a7a97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e2a7a97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Temperature is in Fahrenheit and units are Tons for all our graphs.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here is a simple overview of some weather and productivity </a:t>
            </a:r>
            <a:r>
              <a:rPr lang="en" sz="1500"/>
              <a:t>information</a:t>
            </a:r>
            <a:r>
              <a:rPr lang="en" sz="1500"/>
              <a:t> of our 5 counties. Just to reiterate the 5 are Marin, Placer, Santa Cruz, Napa, and Sonoma. We can see that despite these five counties being the top players in 2020, we can see that there are clear differences between Sonoma/Napa ( shown on the right in Black and Purple) as compared to the other 3. And while average temp is and </a:t>
            </a:r>
            <a:r>
              <a:rPr lang="en" sz="1500"/>
              <a:t>important</a:t>
            </a:r>
            <a:r>
              <a:rPr lang="en" sz="1500"/>
              <a:t> metric for vine health…. Max temp is more important in grapevine health and greatly impacts production can be seen on the next slide.</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e2a7a97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e2a7a97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Grapes thrive when the temperature is between 77 and 90 degrees. Above 90 is harmful to the grape and can </a:t>
            </a:r>
            <a:r>
              <a:rPr lang="en" sz="1400"/>
              <a:t>negatively impact the flavor profile of the wine. We can see on the left that Napa has experienced more 90+ temperatures than other areas of interest. The yearly average temperatures have also been steadily increasing ( as seen on the previous slide) . This increase in temperature may be beneficial to Santa Cruz and Marin and bring these areas into prime growing conditions, but may be have negative effects on other regions. We can also see that sonoma county, (which maintains similar status as napa in production and price as compared to the other counties) is increasing production by a greater degree. For Napa, there may be beneficial short term economic impacts due to these high temperatures, despite it having negative effects on wine quality and long term productivity.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e2a7a971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e2a7a971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increased productivity that results from a beneficial increase in </a:t>
            </a:r>
            <a:r>
              <a:rPr lang="en" sz="1500"/>
              <a:t>temperature</a:t>
            </a:r>
            <a:r>
              <a:rPr lang="en" sz="1500"/>
              <a:t> can be seen in the figure on the left with measures the productivity of the land. We can see that the only county with a negative slope is also the one experiencing the most 90 + temperature spikes. (Napa) On the other hand a decrease in supply due to lower productivity that comers with hot temperatures ( coupled with a growing or steady demand for california wines) may lead to an increase in prices as seen on the right, these are the short term gains from a decrease in supply due to </a:t>
            </a:r>
            <a:r>
              <a:rPr lang="en" sz="1500"/>
              <a:t>temperature</a:t>
            </a:r>
            <a:r>
              <a:rPr lang="en" sz="1500"/>
              <a:t> over 90 degrees.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 short, Napas weather is pushing above the threshold of 90 degrees which is decreasing yield and in for now that might be bringing about greater prices but in the long run may not be good for the </a:t>
            </a:r>
            <a:r>
              <a:rPr lang="en" sz="1500"/>
              <a:t>counties</a:t>
            </a:r>
            <a:r>
              <a:rPr lang="en" sz="1500"/>
              <a:t> wineries.  </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1604506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1604506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we know that weather factors do influence crop yields, we concluded that our dataset was too small to see the correlations that might actually be present.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had weather data that was monthly, but our wine metric data was only yearly, so we aggregated our weather data into yearly metrics to look for correlations between the two. </a:t>
            </a:r>
            <a:r>
              <a:rPr lang="en"/>
              <a:t>When we look at the yearly data plotted on the left, we can see that the maximums and minimums of the precipitation and yield graphs match in certain places and oppose each other in others. When we look at a linear regression of the precipitation plotted against the yield, we don’t see a correlation. This is true for all counties, for all metrics that were present in our dataset.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e2a7a97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e2a7a97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786825" y="445025"/>
            <a:ext cx="32217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0" Type="http://schemas.openxmlformats.org/officeDocument/2006/relationships/hyperlink" Target="https://en.wikipedia.org/wiki/ISBN_(identifier)" TargetMode="External"/><Relationship Id="rId11" Type="http://schemas.openxmlformats.org/officeDocument/2006/relationships/hyperlink" Target="https://en.wikipedia.org/wiki/California_wine#Taber2005" TargetMode="External"/><Relationship Id="rId10" Type="http://schemas.openxmlformats.org/officeDocument/2006/relationships/hyperlink" Target="https://en.wikipedia.org/wiki/Special:BookSources/978-0-7432-4751-1" TargetMode="External"/><Relationship Id="rId21" Type="http://schemas.openxmlformats.org/officeDocument/2006/relationships/hyperlink" Target="https://en.wikipedia.org/wiki/Special:BookSources/978-0-7566-8684-0" TargetMode="External"/><Relationship Id="rId13" Type="http://schemas.openxmlformats.org/officeDocument/2006/relationships/hyperlink" Target="https://archive.org/details/winebible00kare/" TargetMode="External"/><Relationship Id="rId12" Type="http://schemas.openxmlformats.org/officeDocument/2006/relationships/hyperlink" Target="https://archive.org/details/judgmentofparisc00tabe/page/40/mode/2up"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jarredpriester/california-wine-production-19802020" TargetMode="External"/><Relationship Id="rId4" Type="http://schemas.openxmlformats.org/officeDocument/2006/relationships/hyperlink" Target="https://www.weather.gov/wrh/Climate?wfo=mtr" TargetMode="External"/><Relationship Id="rId9" Type="http://schemas.openxmlformats.org/officeDocument/2006/relationships/hyperlink" Target="https://en.wikipedia.org/wiki/ISBN_(identifier)" TargetMode="External"/><Relationship Id="rId15" Type="http://schemas.openxmlformats.org/officeDocument/2006/relationships/hyperlink" Target="https://en.wikipedia.org/wiki/ISBN_(identifier)" TargetMode="External"/><Relationship Id="rId14" Type="http://schemas.openxmlformats.org/officeDocument/2006/relationships/hyperlink" Target="https://archive.org/details/winebible00kare/page/636/mode/2up" TargetMode="External"/><Relationship Id="rId17" Type="http://schemas.openxmlformats.org/officeDocument/2006/relationships/hyperlink" Target="https://en.wikipedia.org/wiki/California_wine#cite_ref-Sotheby_pg_462_9-0" TargetMode="External"/><Relationship Id="rId16" Type="http://schemas.openxmlformats.org/officeDocument/2006/relationships/hyperlink" Target="https://en.wikipedia.org/wiki/Special:BookSources/978-1-56305-434-1" TargetMode="External"/><Relationship Id="rId5" Type="http://schemas.openxmlformats.org/officeDocument/2006/relationships/hyperlink" Target="https://data.theadvertiser.com/weather-data/napa-county/06055/1940-12-01/table/" TargetMode="External"/><Relationship Id="rId19" Type="http://schemas.openxmlformats.org/officeDocument/2006/relationships/hyperlink" Target="https://archive.org/details/newsothebyswinee0000stev/page/462/mode/2up" TargetMode="External"/><Relationship Id="rId6" Type="http://schemas.openxmlformats.org/officeDocument/2006/relationships/hyperlink" Target="https://www.wine-blog.org/index.php/2011/03/17/the-mission-grape-played-a-major-role-in-california-wine-viticultural-history/" TargetMode="External"/><Relationship Id="rId18" Type="http://schemas.openxmlformats.org/officeDocument/2006/relationships/hyperlink" Target="https://archive.org/details/newsothebyswinee0000stev" TargetMode="External"/><Relationship Id="rId7" Type="http://schemas.openxmlformats.org/officeDocument/2006/relationships/hyperlink" Target="https://archive.org/details/judgmentofparisc00tabe" TargetMode="External"/><Relationship Id="rId8" Type="http://schemas.openxmlformats.org/officeDocument/2006/relationships/hyperlink" Target="https://archive.org/details/judgmentofparisc00tabe/page/32/mode/2u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investopedia.com/terms/r/regression.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74000"/>
          </a:blip>
          <a:stretch>
            <a:fillRect/>
          </a:stretch>
        </p:blipFill>
        <p:spPr>
          <a:xfrm>
            <a:off x="0" y="0"/>
            <a:ext cx="9144000" cy="6190349"/>
          </a:xfrm>
          <a:prstGeom prst="rect">
            <a:avLst/>
          </a:prstGeom>
          <a:noFill/>
          <a:ln>
            <a:noFill/>
          </a:ln>
        </p:spPr>
      </p:pic>
      <p:sp>
        <p:nvSpPr>
          <p:cNvPr id="55" name="Google Shape;55;p13"/>
          <p:cNvSpPr txBox="1"/>
          <p:nvPr>
            <p:ph type="ctrTitle"/>
          </p:nvPr>
        </p:nvSpPr>
        <p:spPr>
          <a:xfrm>
            <a:off x="1938600" y="766675"/>
            <a:ext cx="5266800" cy="284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The Impact of a Changing Climate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on the California Wine Industry</a:t>
            </a:r>
            <a:endParaRPr>
              <a:latin typeface="Times New Roman"/>
              <a:ea typeface="Times New Roman"/>
              <a:cs typeface="Times New Roman"/>
              <a:sym typeface="Times New Roman"/>
            </a:endParaRPr>
          </a:p>
        </p:txBody>
      </p:sp>
      <p:sp>
        <p:nvSpPr>
          <p:cNvPr id="56" name="Google Shape;56;p13"/>
          <p:cNvSpPr txBox="1"/>
          <p:nvPr/>
        </p:nvSpPr>
        <p:spPr>
          <a:xfrm>
            <a:off x="1825350" y="3358400"/>
            <a:ext cx="54933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Eric Blanchard, Jason Elder, Montana Janssens, Ma Khristina Yagin</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78350" y="950375"/>
            <a:ext cx="4391901" cy="3862993"/>
          </a:xfrm>
          <a:prstGeom prst="rect">
            <a:avLst/>
          </a:prstGeom>
          <a:noFill/>
          <a:ln>
            <a:noFill/>
          </a:ln>
        </p:spPr>
      </p:pic>
      <p:pic>
        <p:nvPicPr>
          <p:cNvPr id="121" name="Google Shape;121;p22"/>
          <p:cNvPicPr preferRelativeResize="0"/>
          <p:nvPr/>
        </p:nvPicPr>
        <p:blipFill>
          <a:blip r:embed="rId4">
            <a:alphaModFix/>
          </a:blip>
          <a:stretch>
            <a:fillRect/>
          </a:stretch>
        </p:blipFill>
        <p:spPr>
          <a:xfrm>
            <a:off x="4620375" y="950375"/>
            <a:ext cx="4391901" cy="3863000"/>
          </a:xfrm>
          <a:prstGeom prst="rect">
            <a:avLst/>
          </a:prstGeom>
          <a:noFill/>
          <a:ln>
            <a:noFill/>
          </a:ln>
        </p:spPr>
      </p:pic>
      <p:sp>
        <p:nvSpPr>
          <p:cNvPr id="122" name="Google Shape;122;p22"/>
          <p:cNvSpPr txBox="1"/>
          <p:nvPr/>
        </p:nvSpPr>
        <p:spPr>
          <a:xfrm>
            <a:off x="237600" y="333500"/>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Precipitation and Yield in Santa Cruz </a:t>
            </a:r>
            <a:endParaRPr b="1"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64175" y="936350"/>
            <a:ext cx="4456901" cy="3895225"/>
          </a:xfrm>
          <a:prstGeom prst="rect">
            <a:avLst/>
          </a:prstGeom>
          <a:noFill/>
          <a:ln>
            <a:noFill/>
          </a:ln>
        </p:spPr>
      </p:pic>
      <p:pic>
        <p:nvPicPr>
          <p:cNvPr id="128" name="Google Shape;128;p23"/>
          <p:cNvPicPr preferRelativeResize="0"/>
          <p:nvPr/>
        </p:nvPicPr>
        <p:blipFill>
          <a:blip r:embed="rId4">
            <a:alphaModFix/>
          </a:blip>
          <a:stretch>
            <a:fillRect/>
          </a:stretch>
        </p:blipFill>
        <p:spPr>
          <a:xfrm>
            <a:off x="4676975" y="936350"/>
            <a:ext cx="4283475" cy="3895225"/>
          </a:xfrm>
          <a:prstGeom prst="rect">
            <a:avLst/>
          </a:prstGeom>
          <a:noFill/>
          <a:ln>
            <a:noFill/>
          </a:ln>
        </p:spPr>
      </p:pic>
      <p:sp>
        <p:nvSpPr>
          <p:cNvPr id="129" name="Google Shape;129;p23"/>
          <p:cNvSpPr txBox="1"/>
          <p:nvPr/>
        </p:nvSpPr>
        <p:spPr>
          <a:xfrm>
            <a:off x="237600" y="181100"/>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Precipitation and Yield in Sonoma </a:t>
            </a:r>
            <a:endParaRPr b="1" sz="2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95500" y="801025"/>
            <a:ext cx="4410725" cy="4002725"/>
          </a:xfrm>
          <a:prstGeom prst="rect">
            <a:avLst/>
          </a:prstGeom>
          <a:noFill/>
          <a:ln>
            <a:noFill/>
          </a:ln>
        </p:spPr>
      </p:pic>
      <p:pic>
        <p:nvPicPr>
          <p:cNvPr id="135" name="Google Shape;135;p24"/>
          <p:cNvPicPr preferRelativeResize="0"/>
          <p:nvPr/>
        </p:nvPicPr>
        <p:blipFill>
          <a:blip r:embed="rId4">
            <a:alphaModFix/>
          </a:blip>
          <a:stretch>
            <a:fillRect/>
          </a:stretch>
        </p:blipFill>
        <p:spPr>
          <a:xfrm>
            <a:off x="4675800" y="801024"/>
            <a:ext cx="4410725" cy="3941950"/>
          </a:xfrm>
          <a:prstGeom prst="rect">
            <a:avLst/>
          </a:prstGeom>
          <a:noFill/>
          <a:ln>
            <a:noFill/>
          </a:ln>
        </p:spPr>
      </p:pic>
      <p:sp>
        <p:nvSpPr>
          <p:cNvPr id="136" name="Google Shape;136;p24"/>
          <p:cNvSpPr txBox="1"/>
          <p:nvPr/>
        </p:nvSpPr>
        <p:spPr>
          <a:xfrm>
            <a:off x="237600" y="104900"/>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Precipitation and Yield in Marin </a:t>
            </a:r>
            <a:endParaRPr b="1" sz="2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455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444"/>
              <a:t>Overall Conclusions:</a:t>
            </a:r>
            <a:endParaRPr/>
          </a:p>
        </p:txBody>
      </p:sp>
      <p:sp>
        <p:nvSpPr>
          <p:cNvPr id="142" name="Google Shape;142;p25"/>
          <p:cNvSpPr txBox="1"/>
          <p:nvPr>
            <p:ph idx="1" type="body"/>
          </p:nvPr>
        </p:nvSpPr>
        <p:spPr>
          <a:xfrm>
            <a:off x="311700" y="1303350"/>
            <a:ext cx="8197200" cy="2766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Our dataset is too small</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Thus, causing linear regression models not to be meaningful</a:t>
            </a:r>
            <a:endParaRPr sz="1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Need a larger range of years to make proper correlations and predictions.</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Integrating multiple data sources, with similar metrics, could add better complexity.</a:t>
            </a:r>
            <a:endParaRPr sz="2200">
              <a:solidFill>
                <a:schemeClr val="dk1"/>
              </a:solidFill>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a:off x="0" y="3984050"/>
            <a:ext cx="1007050" cy="1007050"/>
          </a:xfrm>
          <a:prstGeom prst="rect">
            <a:avLst/>
          </a:prstGeom>
          <a:noFill/>
          <a:ln>
            <a:noFill/>
          </a:ln>
        </p:spPr>
      </p:pic>
      <p:sp>
        <p:nvSpPr>
          <p:cNvPr id="144" name="Google Shape;144;p25"/>
          <p:cNvSpPr txBox="1"/>
          <p:nvPr/>
        </p:nvSpPr>
        <p:spPr>
          <a:xfrm>
            <a:off x="11017050" y="3583850"/>
            <a:ext cx="92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91025" y="445025"/>
            <a:ext cx="322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Future Work </a:t>
            </a:r>
            <a:endParaRPr b="1" sz="3020"/>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latin typeface="Times New Roman"/>
                <a:ea typeface="Times New Roman"/>
                <a:cs typeface="Times New Roman"/>
                <a:sym typeface="Times New Roman"/>
              </a:rPr>
              <a:t>To better understand the relationship between changing weather and its impact on the California wine industry, we would need:</a:t>
            </a:r>
            <a:endParaRPr sz="2200">
              <a:solidFill>
                <a:schemeClr val="dk1"/>
              </a:solidFill>
              <a:latin typeface="Times New Roman"/>
              <a:ea typeface="Times New Roman"/>
              <a:cs typeface="Times New Roman"/>
              <a:sym typeface="Times New Roman"/>
            </a:endParaRPr>
          </a:p>
          <a:p>
            <a:pPr indent="-368300" lvl="0" marL="457200" rtl="0" algn="l">
              <a:spcBef>
                <a:spcPts val="12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 much larger dataset</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possibly measured in months rather than years </a:t>
            </a:r>
            <a:endParaRPr sz="1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Vineyard specific metrics</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evaluate the profitability of one vineyard over another</a:t>
            </a:r>
            <a:endParaRPr sz="1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 more detailed focus</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Our research questions were relatively open ended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1513025" y="366350"/>
            <a:ext cx="58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p27"/>
          <p:cNvSpPr txBox="1"/>
          <p:nvPr/>
        </p:nvSpPr>
        <p:spPr>
          <a:xfrm>
            <a:off x="522150" y="366350"/>
            <a:ext cx="5901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Appendix/ References:</a:t>
            </a:r>
            <a:endParaRPr b="1" sz="3000">
              <a:latin typeface="Times New Roman"/>
              <a:ea typeface="Times New Roman"/>
              <a:cs typeface="Times New Roman"/>
              <a:sym typeface="Times New Roman"/>
            </a:endParaRPr>
          </a:p>
        </p:txBody>
      </p:sp>
      <p:sp>
        <p:nvSpPr>
          <p:cNvPr id="157" name="Google Shape;157;p27"/>
          <p:cNvSpPr txBox="1"/>
          <p:nvPr/>
        </p:nvSpPr>
        <p:spPr>
          <a:xfrm>
            <a:off x="522150" y="1184725"/>
            <a:ext cx="8099700" cy="38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u="sng">
                <a:solidFill>
                  <a:schemeClr val="dk1"/>
                </a:solidFill>
                <a:latin typeface="Times New Roman"/>
                <a:ea typeface="Times New Roman"/>
                <a:cs typeface="Times New Roman"/>
                <a:sym typeface="Times New Roman"/>
              </a:rPr>
              <a:t>Datasets Used:</a:t>
            </a:r>
            <a:endParaRPr b="1" sz="16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CA wine production 1980-2020</a:t>
            </a:r>
            <a:endParaRPr b="1" i="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6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CA Weather data 1980-2020</a:t>
            </a:r>
            <a:endParaRPr b="1" i="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6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Weather data for CA counties</a:t>
            </a:r>
            <a:endParaRPr b="1" i="1"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i="1" sz="2300">
              <a:solidFill>
                <a:srgbClr val="CC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u="sng">
                <a:solidFill>
                  <a:schemeClr val="dk1"/>
                </a:solidFill>
                <a:latin typeface="Times New Roman"/>
                <a:ea typeface="Times New Roman"/>
                <a:cs typeface="Times New Roman"/>
                <a:sym typeface="Times New Roman"/>
              </a:rPr>
              <a:t>Slide information sources:</a:t>
            </a:r>
            <a:endParaRPr b="1" sz="18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2300">
                <a:solidFill>
                  <a:srgbClr val="CC0000"/>
                </a:solidFill>
                <a:latin typeface="Times New Roman"/>
                <a:ea typeface="Times New Roman"/>
                <a:cs typeface="Times New Roman"/>
                <a:sym typeface="Times New Roman"/>
              </a:rPr>
              <a:t> </a:t>
            </a:r>
            <a:r>
              <a:rPr lang="en" sz="950">
                <a:solidFill>
                  <a:srgbClr val="202122"/>
                </a:solidFill>
              </a:rPr>
              <a:t> Diaz, Jo (March 17, 2011). </a:t>
            </a:r>
            <a:r>
              <a:rPr lang="en" sz="950">
                <a:solidFill>
                  <a:srgbClr val="3366CC"/>
                </a:solidFill>
                <a:uFill>
                  <a:noFill/>
                </a:uFill>
                <a:hlinkClick r:id="rId6">
                  <a:extLst>
                    <a:ext uri="{A12FA001-AC4F-418D-AE19-62706E023703}">
                      <ahyp:hlinkClr val="tx"/>
                    </a:ext>
                  </a:extLst>
                </a:hlinkClick>
              </a:rPr>
              <a:t>"The Mission Grape Played a Major Role in California Wine Viticultural History"</a:t>
            </a:r>
            <a:r>
              <a:rPr lang="en" sz="950">
                <a:solidFill>
                  <a:srgbClr val="202122"/>
                </a:solidFill>
              </a:rPr>
              <a:t>. </a:t>
            </a:r>
            <a:r>
              <a:rPr i="1" lang="en" sz="950">
                <a:solidFill>
                  <a:srgbClr val="202122"/>
                </a:solidFill>
              </a:rPr>
              <a:t>Wine Blog</a:t>
            </a:r>
            <a:r>
              <a:rPr lang="en" sz="950">
                <a:solidFill>
                  <a:srgbClr val="202122"/>
                </a:solidFill>
              </a:rPr>
              <a:t>.</a:t>
            </a:r>
            <a:endParaRPr sz="950">
              <a:solidFill>
                <a:srgbClr val="202122"/>
              </a:solidFill>
            </a:endParaRPr>
          </a:p>
          <a:p>
            <a:pPr indent="0" lvl="0" marL="0" rtl="0" algn="l">
              <a:lnSpc>
                <a:spcPct val="115000"/>
              </a:lnSpc>
              <a:spcBef>
                <a:spcPts val="0"/>
              </a:spcBef>
              <a:spcAft>
                <a:spcPts val="0"/>
              </a:spcAft>
              <a:buNone/>
            </a:pPr>
            <a:r>
              <a:rPr lang="en" sz="950">
                <a:solidFill>
                  <a:srgbClr val="202122"/>
                </a:solidFill>
              </a:rPr>
              <a:t>Taber, George M. (2005). </a:t>
            </a:r>
            <a:r>
              <a:rPr i="1" lang="en" sz="950">
                <a:solidFill>
                  <a:srgbClr val="3366CC"/>
                </a:solidFill>
                <a:uFill>
                  <a:noFill/>
                </a:uFill>
                <a:hlinkClick r:id="rId7">
                  <a:extLst>
                    <a:ext uri="{A12FA001-AC4F-418D-AE19-62706E023703}">
                      <ahyp:hlinkClr val="tx"/>
                    </a:ext>
                  </a:extLst>
                </a:hlinkClick>
              </a:rPr>
              <a:t>The Judgment of Paris: California vs France and the Historic 1976 Paris Tasting That Revolutionized Wine</a:t>
            </a:r>
            <a:r>
              <a:rPr lang="en" sz="950">
                <a:solidFill>
                  <a:srgbClr val="202122"/>
                </a:solidFill>
              </a:rPr>
              <a:t>. </a:t>
            </a:r>
            <a:endParaRPr sz="950">
              <a:solidFill>
                <a:srgbClr val="202122"/>
              </a:solidFill>
            </a:endParaRPr>
          </a:p>
          <a:p>
            <a:pPr indent="457200" lvl="0" marL="0" rtl="0" algn="l">
              <a:lnSpc>
                <a:spcPct val="115000"/>
              </a:lnSpc>
              <a:spcBef>
                <a:spcPts val="0"/>
              </a:spcBef>
              <a:spcAft>
                <a:spcPts val="0"/>
              </a:spcAft>
              <a:buNone/>
            </a:pPr>
            <a:r>
              <a:rPr lang="en" sz="950">
                <a:solidFill>
                  <a:srgbClr val="202122"/>
                </a:solidFill>
              </a:rPr>
              <a:t>Scribner. p. </a:t>
            </a:r>
            <a:r>
              <a:rPr lang="en" sz="950">
                <a:solidFill>
                  <a:srgbClr val="3366CC"/>
                </a:solidFill>
                <a:uFill>
                  <a:noFill/>
                </a:uFill>
                <a:hlinkClick r:id="rId8">
                  <a:extLst>
                    <a:ext uri="{A12FA001-AC4F-418D-AE19-62706E023703}">
                      <ahyp:hlinkClr val="tx"/>
                    </a:ext>
                  </a:extLst>
                </a:hlinkClick>
              </a:rPr>
              <a:t>32</a:t>
            </a:r>
            <a:r>
              <a:rPr lang="en" sz="950">
                <a:solidFill>
                  <a:srgbClr val="202122"/>
                </a:solidFill>
              </a:rPr>
              <a:t>. </a:t>
            </a:r>
            <a:r>
              <a:rPr lang="en" sz="950">
                <a:solidFill>
                  <a:srgbClr val="3366CC"/>
                </a:solidFill>
                <a:uFill>
                  <a:noFill/>
                </a:uFill>
                <a:hlinkClick r:id="rId9">
                  <a:extLst>
                    <a:ext uri="{A12FA001-AC4F-418D-AE19-62706E023703}">
                      <ahyp:hlinkClr val="tx"/>
                    </a:ext>
                  </a:extLst>
                </a:hlinkClick>
              </a:rPr>
              <a:t>ISBN</a:t>
            </a:r>
            <a:r>
              <a:rPr lang="en" sz="950">
                <a:solidFill>
                  <a:srgbClr val="202122"/>
                </a:solidFill>
              </a:rPr>
              <a:t> </a:t>
            </a:r>
            <a:r>
              <a:rPr lang="en" sz="950">
                <a:solidFill>
                  <a:srgbClr val="3366CC"/>
                </a:solidFill>
                <a:uFill>
                  <a:noFill/>
                </a:uFill>
                <a:hlinkClick r:id="rId10">
                  <a:extLst>
                    <a:ext uri="{A12FA001-AC4F-418D-AE19-62706E023703}">
                      <ahyp:hlinkClr val="tx"/>
                    </a:ext>
                  </a:extLst>
                </a:hlinkClick>
              </a:rPr>
              <a:t>978-0-7432-4751-1</a:t>
            </a:r>
            <a:r>
              <a:rPr lang="en" sz="950">
                <a:solidFill>
                  <a:srgbClr val="202122"/>
                </a:solidFill>
              </a:rPr>
              <a:t>.</a:t>
            </a:r>
            <a:endParaRPr sz="950">
              <a:solidFill>
                <a:srgbClr val="202122"/>
              </a:solidFill>
            </a:endParaRPr>
          </a:p>
          <a:p>
            <a:pPr indent="0" lvl="0" marL="0" rtl="0" algn="l">
              <a:lnSpc>
                <a:spcPct val="115000"/>
              </a:lnSpc>
              <a:spcBef>
                <a:spcPts val="0"/>
              </a:spcBef>
              <a:spcAft>
                <a:spcPts val="0"/>
              </a:spcAft>
              <a:buNone/>
            </a:pPr>
            <a:r>
              <a:rPr lang="en" sz="950" u="sng">
                <a:solidFill>
                  <a:srgbClr val="FAA700"/>
                </a:solidFill>
                <a:hlinkClick r:id="rId11">
                  <a:extLst>
                    <a:ext uri="{A12FA001-AC4F-418D-AE19-62706E023703}">
                      <ahyp:hlinkClr val="tx"/>
                    </a:ext>
                  </a:extLst>
                </a:hlinkClick>
              </a:rPr>
              <a:t>Taber (2005)</a:t>
            </a:r>
            <a:r>
              <a:rPr lang="en" sz="950">
                <a:solidFill>
                  <a:srgbClr val="202122"/>
                </a:solidFill>
              </a:rPr>
              <a:t>, p. </a:t>
            </a:r>
            <a:r>
              <a:rPr lang="en" sz="950">
                <a:solidFill>
                  <a:srgbClr val="3366CC"/>
                </a:solidFill>
                <a:uFill>
                  <a:noFill/>
                </a:uFill>
                <a:hlinkClick r:id="rId12">
                  <a:extLst>
                    <a:ext uri="{A12FA001-AC4F-418D-AE19-62706E023703}">
                      <ahyp:hlinkClr val="tx"/>
                    </a:ext>
                  </a:extLst>
                </a:hlinkClick>
              </a:rPr>
              <a:t>40</a:t>
            </a:r>
            <a:r>
              <a:rPr lang="en" sz="950">
                <a:solidFill>
                  <a:srgbClr val="202122"/>
                </a:solidFill>
              </a:rPr>
              <a:t>.</a:t>
            </a:r>
            <a:endParaRPr sz="950">
              <a:solidFill>
                <a:srgbClr val="202122"/>
              </a:solidFill>
            </a:endParaRPr>
          </a:p>
          <a:p>
            <a:pPr indent="0" lvl="0" marL="0" rtl="0" algn="l">
              <a:lnSpc>
                <a:spcPct val="115000"/>
              </a:lnSpc>
              <a:spcBef>
                <a:spcPts val="0"/>
              </a:spcBef>
              <a:spcAft>
                <a:spcPts val="0"/>
              </a:spcAft>
              <a:buNone/>
            </a:pPr>
            <a:r>
              <a:rPr lang="en" sz="950">
                <a:solidFill>
                  <a:srgbClr val="202122"/>
                </a:solidFill>
              </a:rPr>
              <a:t>MacNeil, Karen (2000). </a:t>
            </a:r>
            <a:r>
              <a:rPr i="1" lang="en" sz="950">
                <a:solidFill>
                  <a:srgbClr val="3366CC"/>
                </a:solidFill>
                <a:uFill>
                  <a:noFill/>
                </a:uFill>
                <a:hlinkClick r:id="rId13">
                  <a:extLst>
                    <a:ext uri="{A12FA001-AC4F-418D-AE19-62706E023703}">
                      <ahyp:hlinkClr val="tx"/>
                    </a:ext>
                  </a:extLst>
                </a:hlinkClick>
              </a:rPr>
              <a:t>The Wine Bible</a:t>
            </a:r>
            <a:r>
              <a:rPr lang="en" sz="950">
                <a:solidFill>
                  <a:srgbClr val="202122"/>
                </a:solidFill>
              </a:rPr>
              <a:t>. Workman Publishing. pp. </a:t>
            </a:r>
            <a:r>
              <a:rPr lang="en" sz="950">
                <a:solidFill>
                  <a:srgbClr val="3366CC"/>
                </a:solidFill>
                <a:uFill>
                  <a:noFill/>
                </a:uFill>
                <a:hlinkClick r:id="rId14">
                  <a:extLst>
                    <a:ext uri="{A12FA001-AC4F-418D-AE19-62706E023703}">
                      <ahyp:hlinkClr val="tx"/>
                    </a:ext>
                  </a:extLst>
                </a:hlinkClick>
              </a:rPr>
              <a:t>636–643</a:t>
            </a:r>
            <a:r>
              <a:rPr lang="en" sz="950">
                <a:solidFill>
                  <a:srgbClr val="202122"/>
                </a:solidFill>
              </a:rPr>
              <a:t>. </a:t>
            </a:r>
            <a:r>
              <a:rPr lang="en" sz="950">
                <a:solidFill>
                  <a:srgbClr val="3366CC"/>
                </a:solidFill>
                <a:uFill>
                  <a:noFill/>
                </a:uFill>
                <a:hlinkClick r:id="rId15">
                  <a:extLst>
                    <a:ext uri="{A12FA001-AC4F-418D-AE19-62706E023703}">
                      <ahyp:hlinkClr val="tx"/>
                    </a:ext>
                  </a:extLst>
                </a:hlinkClick>
              </a:rPr>
              <a:t>ISBN</a:t>
            </a:r>
            <a:r>
              <a:rPr lang="en" sz="950">
                <a:solidFill>
                  <a:srgbClr val="202122"/>
                </a:solidFill>
              </a:rPr>
              <a:t> </a:t>
            </a:r>
            <a:r>
              <a:rPr lang="en" sz="950">
                <a:solidFill>
                  <a:srgbClr val="3366CC"/>
                </a:solidFill>
                <a:uFill>
                  <a:noFill/>
                </a:uFill>
                <a:hlinkClick r:id="rId16">
                  <a:extLst>
                    <a:ext uri="{A12FA001-AC4F-418D-AE19-62706E023703}">
                      <ahyp:hlinkClr val="tx"/>
                    </a:ext>
                  </a:extLst>
                </a:hlinkClick>
              </a:rPr>
              <a:t>978-1-56305-434-1</a:t>
            </a:r>
            <a:r>
              <a:rPr lang="en" sz="950">
                <a:solidFill>
                  <a:srgbClr val="202122"/>
                </a:solidFill>
              </a:rPr>
              <a:t>.</a:t>
            </a:r>
            <a:endParaRPr sz="950">
              <a:solidFill>
                <a:srgbClr val="202122"/>
              </a:solidFill>
            </a:endParaRPr>
          </a:p>
          <a:p>
            <a:pPr indent="457200" lvl="0" marL="0" rtl="0" algn="l">
              <a:lnSpc>
                <a:spcPct val="115000"/>
              </a:lnSpc>
              <a:spcBef>
                <a:spcPts val="0"/>
              </a:spcBef>
              <a:spcAft>
                <a:spcPts val="0"/>
              </a:spcAft>
              <a:buNone/>
            </a:pPr>
            <a:r>
              <a:rPr b="1" lang="en" sz="950">
                <a:solidFill>
                  <a:srgbClr val="3366CC"/>
                </a:solidFill>
                <a:uFill>
                  <a:noFill/>
                </a:uFill>
                <a:hlinkClick r:id="rId17">
                  <a:extLst>
                    <a:ext uri="{A12FA001-AC4F-418D-AE19-62706E023703}">
                      <ahyp:hlinkClr val="tx"/>
                    </a:ext>
                  </a:extLst>
                </a:hlinkClick>
              </a:rPr>
              <a:t>^</a:t>
            </a:r>
            <a:r>
              <a:rPr lang="en" sz="950">
                <a:solidFill>
                  <a:srgbClr val="202122"/>
                </a:solidFill>
              </a:rPr>
              <a:t> Stevenson, Tom (2011). </a:t>
            </a:r>
            <a:r>
              <a:rPr i="1" lang="en" sz="950">
                <a:solidFill>
                  <a:srgbClr val="3366CC"/>
                </a:solidFill>
                <a:uFill>
                  <a:noFill/>
                </a:uFill>
                <a:hlinkClick r:id="rId18">
                  <a:extLst>
                    <a:ext uri="{A12FA001-AC4F-418D-AE19-62706E023703}">
                      <ahyp:hlinkClr val="tx"/>
                    </a:ext>
                  </a:extLst>
                </a:hlinkClick>
              </a:rPr>
              <a:t>Sotheby's Wine Encyclopedia</a:t>
            </a:r>
            <a:r>
              <a:rPr lang="en" sz="950">
                <a:solidFill>
                  <a:srgbClr val="202122"/>
                </a:solidFill>
              </a:rPr>
              <a:t> (5th ed.). Dorling Kindersley. p. </a:t>
            </a:r>
            <a:r>
              <a:rPr lang="en" sz="950">
                <a:solidFill>
                  <a:srgbClr val="3366CC"/>
                </a:solidFill>
                <a:uFill>
                  <a:noFill/>
                </a:uFill>
                <a:hlinkClick r:id="rId19">
                  <a:extLst>
                    <a:ext uri="{A12FA001-AC4F-418D-AE19-62706E023703}">
                      <ahyp:hlinkClr val="tx"/>
                    </a:ext>
                  </a:extLst>
                </a:hlinkClick>
              </a:rPr>
              <a:t>462</a:t>
            </a:r>
            <a:r>
              <a:rPr lang="en" sz="950">
                <a:solidFill>
                  <a:srgbClr val="202122"/>
                </a:solidFill>
              </a:rPr>
              <a:t>. </a:t>
            </a:r>
            <a:r>
              <a:rPr lang="en" sz="950">
                <a:solidFill>
                  <a:srgbClr val="3366CC"/>
                </a:solidFill>
                <a:uFill>
                  <a:noFill/>
                </a:uFill>
                <a:hlinkClick r:id="rId20">
                  <a:extLst>
                    <a:ext uri="{A12FA001-AC4F-418D-AE19-62706E023703}">
                      <ahyp:hlinkClr val="tx"/>
                    </a:ext>
                  </a:extLst>
                </a:hlinkClick>
              </a:rPr>
              <a:t>ISBN</a:t>
            </a:r>
            <a:r>
              <a:rPr lang="en" sz="950">
                <a:solidFill>
                  <a:srgbClr val="202122"/>
                </a:solidFill>
              </a:rPr>
              <a:t> </a:t>
            </a:r>
            <a:r>
              <a:rPr lang="en" sz="950">
                <a:solidFill>
                  <a:srgbClr val="3366CC"/>
                </a:solidFill>
                <a:uFill>
                  <a:noFill/>
                </a:uFill>
                <a:hlinkClick r:id="rId21">
                  <a:extLst>
                    <a:ext uri="{A12FA001-AC4F-418D-AE19-62706E023703}">
                      <ahyp:hlinkClr val="tx"/>
                    </a:ext>
                  </a:extLst>
                </a:hlinkClick>
              </a:rPr>
              <a:t>978-0-7566-8684-0</a:t>
            </a:r>
            <a:r>
              <a:rPr lang="en" sz="950">
                <a:solidFill>
                  <a:srgbClr val="202122"/>
                </a:solidFill>
              </a:rPr>
              <a:t>.</a:t>
            </a:r>
            <a:endParaRPr sz="950">
              <a:solidFill>
                <a:srgbClr val="202122"/>
              </a:solidFill>
            </a:endParaRPr>
          </a:p>
          <a:p>
            <a:pPr indent="0" lvl="0" marL="0" rtl="0" algn="l">
              <a:lnSpc>
                <a:spcPct val="115000"/>
              </a:lnSpc>
              <a:spcBef>
                <a:spcPts val="100"/>
              </a:spcBef>
              <a:spcAft>
                <a:spcPts val="100"/>
              </a:spcAft>
              <a:buNone/>
            </a:pPr>
            <a:r>
              <a:rPr lang="en" sz="950">
                <a:solidFill>
                  <a:srgbClr val="202122"/>
                </a:solidFill>
              </a:rPr>
              <a:t>Jason Fernando(April 8, 2023)</a:t>
            </a:r>
            <a:endParaRPr b="1" i="1" sz="2000">
              <a:solidFill>
                <a:srgbClr val="CC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536375" y="264150"/>
            <a:ext cx="322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t>Glossary:</a:t>
            </a:r>
            <a:endParaRPr b="1" sz="3120"/>
          </a:p>
        </p:txBody>
      </p:sp>
      <p:sp>
        <p:nvSpPr>
          <p:cNvPr id="163" name="Google Shape;163;p28"/>
          <p:cNvSpPr txBox="1"/>
          <p:nvPr/>
        </p:nvSpPr>
        <p:spPr>
          <a:xfrm>
            <a:off x="664400" y="1453025"/>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4" name="Google Shape;164;p28"/>
          <p:cNvSpPr txBox="1"/>
          <p:nvPr/>
        </p:nvSpPr>
        <p:spPr>
          <a:xfrm>
            <a:off x="457200" y="1143000"/>
            <a:ext cx="82794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02124"/>
                </a:solidFill>
                <a:latin typeface="Roboto"/>
                <a:ea typeface="Roboto"/>
                <a:cs typeface="Roboto"/>
                <a:sym typeface="Roboto"/>
              </a:rPr>
              <a:t>Yield per Acre</a:t>
            </a:r>
            <a:r>
              <a:rPr lang="en" sz="1500">
                <a:solidFill>
                  <a:srgbClr val="202124"/>
                </a:solidFill>
                <a:latin typeface="Roboto"/>
                <a:ea typeface="Roboto"/>
                <a:cs typeface="Roboto"/>
                <a:sym typeface="Roboto"/>
              </a:rPr>
              <a:t> - is restrained by the number of plants that can fit into the acreage at hand. To estimate the farm's yield, a farmer multiplies the number of plants by the average yield per plant.</a:t>
            </a:r>
            <a:endParaRPr sz="1500">
              <a:solidFill>
                <a:srgbClr val="202124"/>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500">
                <a:solidFill>
                  <a:srgbClr val="202124"/>
                </a:solidFill>
                <a:latin typeface="Roboto"/>
                <a:ea typeface="Roboto"/>
                <a:cs typeface="Roboto"/>
                <a:sym typeface="Roboto"/>
              </a:rPr>
              <a:t>Precipitation</a:t>
            </a:r>
            <a:r>
              <a:rPr lang="en" sz="1500">
                <a:solidFill>
                  <a:srgbClr val="202124"/>
                </a:solidFill>
                <a:latin typeface="Roboto"/>
                <a:ea typeface="Roboto"/>
                <a:cs typeface="Roboto"/>
                <a:sym typeface="Roboto"/>
              </a:rPr>
              <a:t> - </a:t>
            </a:r>
            <a:r>
              <a:rPr lang="en" sz="1500">
                <a:solidFill>
                  <a:srgbClr val="121212"/>
                </a:solidFill>
              </a:rPr>
              <a:t>is any liquid or frozen water that forms in the atmosphere and falls back to the earth. It comes in many forms, like rain, sleet, and snow. </a:t>
            </a:r>
            <a:endParaRPr sz="1500">
              <a:solidFill>
                <a:srgbClr val="121212"/>
              </a:solidFill>
            </a:endParaRPr>
          </a:p>
          <a:p>
            <a:pPr indent="0" lvl="0" marL="0" rtl="0" algn="l">
              <a:spcBef>
                <a:spcPts val="0"/>
              </a:spcBef>
              <a:spcAft>
                <a:spcPts val="0"/>
              </a:spcAft>
              <a:buNone/>
            </a:pPr>
            <a:r>
              <a:t/>
            </a:r>
            <a:endParaRPr sz="1500">
              <a:solidFill>
                <a:srgbClr val="121212"/>
              </a:solidFill>
              <a:highlight>
                <a:srgbClr val="FFFFFF"/>
              </a:highlight>
            </a:endParaRPr>
          </a:p>
          <a:p>
            <a:pPr indent="0" lvl="0" marL="0" rtl="0" algn="l">
              <a:spcBef>
                <a:spcPts val="0"/>
              </a:spcBef>
              <a:spcAft>
                <a:spcPts val="0"/>
              </a:spcAft>
              <a:buNone/>
            </a:pPr>
            <a:r>
              <a:rPr b="1" lang="en" sz="1350">
                <a:solidFill>
                  <a:srgbClr val="111111"/>
                </a:solidFill>
              </a:rPr>
              <a:t>R- Squared</a:t>
            </a:r>
            <a:r>
              <a:rPr lang="en" sz="1350">
                <a:solidFill>
                  <a:srgbClr val="111111"/>
                </a:solidFill>
              </a:rPr>
              <a:t> - is a statistical measure that represents the proportion of the variance for a dependent variable that’s explained by an independent variable in a </a:t>
            </a:r>
            <a:r>
              <a:rPr lang="en" sz="1350" u="sng">
                <a:solidFill>
                  <a:srgbClr val="2C40D0"/>
                </a:solidFill>
                <a:hlinkClick r:id="rId3">
                  <a:extLst>
                    <a:ext uri="{A12FA001-AC4F-418D-AE19-62706E023703}">
                      <ahyp:hlinkClr val="tx"/>
                    </a:ext>
                  </a:extLst>
                </a:hlinkClick>
              </a:rPr>
              <a:t>regression</a:t>
            </a:r>
            <a:r>
              <a:rPr lang="en" sz="1350">
                <a:solidFill>
                  <a:srgbClr val="111111"/>
                </a:solidFill>
              </a:rPr>
              <a:t> model.</a:t>
            </a:r>
            <a:endParaRPr sz="1350">
              <a:solidFill>
                <a:srgbClr val="111111"/>
              </a:solidFill>
            </a:endParaRPr>
          </a:p>
          <a:p>
            <a:pPr indent="0" lvl="0" marL="0" rtl="0" algn="l">
              <a:spcBef>
                <a:spcPts val="0"/>
              </a:spcBef>
              <a:spcAft>
                <a:spcPts val="0"/>
              </a:spcAft>
              <a:buNone/>
            </a:pPr>
            <a:r>
              <a:t/>
            </a:r>
            <a:endParaRPr sz="1350">
              <a:solidFill>
                <a:srgbClr val="111111"/>
              </a:solidFill>
              <a:highlight>
                <a:srgbClr val="FFFFFF"/>
              </a:highlight>
            </a:endParaRPr>
          </a:p>
          <a:p>
            <a:pPr indent="0" lvl="0" marL="0" rtl="0" algn="l">
              <a:spcBef>
                <a:spcPts val="0"/>
              </a:spcBef>
              <a:spcAft>
                <a:spcPts val="0"/>
              </a:spcAft>
              <a:buNone/>
            </a:pPr>
            <a:r>
              <a:rPr b="1" lang="en" sz="1350">
                <a:solidFill>
                  <a:srgbClr val="111111"/>
                </a:solidFill>
              </a:rPr>
              <a:t>Regression </a:t>
            </a:r>
            <a:r>
              <a:rPr lang="en" sz="1350">
                <a:solidFill>
                  <a:srgbClr val="111111"/>
                </a:solidFill>
              </a:rPr>
              <a:t>-  is a statistical method used in finance, investing, and other disciplines that attempts to determine the strength and character of the relationship between one dependent variable (usually denoted by Y) and a series of other variables (known as independent variables).</a:t>
            </a:r>
            <a:endParaRPr sz="1350">
              <a:solidFill>
                <a:srgbClr val="11111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92900" y="365900"/>
            <a:ext cx="322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u="sng">
                <a:latin typeface="Times New Roman"/>
                <a:ea typeface="Times New Roman"/>
                <a:cs typeface="Times New Roman"/>
                <a:sym typeface="Times New Roman"/>
              </a:rPr>
              <a:t>Research</a:t>
            </a:r>
            <a:r>
              <a:rPr b="1" i="1" lang="en" u="sng">
                <a:latin typeface="Times New Roman"/>
                <a:ea typeface="Times New Roman"/>
                <a:cs typeface="Times New Roman"/>
                <a:sym typeface="Times New Roman"/>
              </a:rPr>
              <a:t> Questions:</a:t>
            </a:r>
            <a:endParaRPr b="1" i="1" u="sng">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5000"/>
              </a:lnSpc>
              <a:spcBef>
                <a:spcPts val="0"/>
              </a:spcBef>
              <a:spcAft>
                <a:spcPts val="0"/>
              </a:spcAft>
              <a:buClr>
                <a:schemeClr val="dk1"/>
              </a:buClr>
              <a:buSzPts val="2200"/>
              <a:buFont typeface="Times New Roman"/>
              <a:buChar char="●"/>
            </a:pPr>
            <a:r>
              <a:rPr b="1" i="1" lang="en" sz="2200">
                <a:solidFill>
                  <a:schemeClr val="dk1"/>
                </a:solidFill>
                <a:latin typeface="Times New Roman"/>
                <a:ea typeface="Times New Roman"/>
                <a:cs typeface="Times New Roman"/>
                <a:sym typeface="Times New Roman"/>
              </a:rPr>
              <a:t>Will the top five counties for 2020 in wine production continue to be the most profitable over the next 10 years based on trends from the last 40 years?</a:t>
            </a:r>
            <a:endParaRPr b="1" i="1" sz="2200">
              <a:solidFill>
                <a:schemeClr val="dk1"/>
              </a:solidFill>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b="1" i="1"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b="1" i="1" lang="en" sz="2200">
                <a:solidFill>
                  <a:schemeClr val="dk1"/>
                </a:solidFill>
                <a:latin typeface="Times New Roman"/>
                <a:ea typeface="Times New Roman"/>
                <a:cs typeface="Times New Roman"/>
                <a:sym typeface="Times New Roman"/>
              </a:rPr>
              <a:t>Is there a correlation between weather of a given year, wine production, and profitability?</a:t>
            </a:r>
            <a:endParaRPr b="1" i="1" sz="2200">
              <a:solidFill>
                <a:schemeClr val="dk1"/>
              </a:solidFill>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b="1" i="1"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b="1" i="1" lang="en" sz="2200">
                <a:solidFill>
                  <a:schemeClr val="dk1"/>
                </a:solidFill>
                <a:latin typeface="Times New Roman"/>
                <a:ea typeface="Times New Roman"/>
                <a:cs typeface="Times New Roman"/>
                <a:sym typeface="Times New Roman"/>
              </a:rPr>
              <a:t>How have shifting climate patterns impacted the wine industry in California?</a:t>
            </a:r>
            <a:endParaRPr b="1" i="1" sz="2200">
              <a:solidFill>
                <a:schemeClr val="dk1"/>
              </a:solidFill>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40325"/>
            <a:ext cx="262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020"/>
              <a:t>Data Used</a:t>
            </a:r>
            <a:endParaRPr b="1" sz="4020"/>
          </a:p>
        </p:txBody>
      </p:sp>
      <p:sp>
        <p:nvSpPr>
          <p:cNvPr id="68" name="Google Shape;68;p15"/>
          <p:cNvSpPr txBox="1"/>
          <p:nvPr>
            <p:ph idx="1" type="body"/>
          </p:nvPr>
        </p:nvSpPr>
        <p:spPr>
          <a:xfrm>
            <a:off x="311700" y="1152475"/>
            <a:ext cx="44187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Weather metrics, per county, per year</a:t>
            </a:r>
            <a:endParaRPr b="1" sz="24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Minimum temperature (F)</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Maximum </a:t>
            </a:r>
            <a:r>
              <a:rPr lang="en" sz="2000">
                <a:solidFill>
                  <a:schemeClr val="dk1"/>
                </a:solidFill>
                <a:latin typeface="Times New Roman"/>
                <a:ea typeface="Times New Roman"/>
                <a:cs typeface="Times New Roman"/>
                <a:sym typeface="Times New Roman"/>
              </a:rPr>
              <a:t>temperature </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Average </a:t>
            </a:r>
            <a:r>
              <a:rPr lang="en" sz="2000">
                <a:solidFill>
                  <a:schemeClr val="dk1"/>
                </a:solidFill>
                <a:latin typeface="Times New Roman"/>
                <a:ea typeface="Times New Roman"/>
                <a:cs typeface="Times New Roman"/>
                <a:sym typeface="Times New Roman"/>
              </a:rPr>
              <a:t>temperature </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Temperature range </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Precipitation (inches)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9" name="Google Shape;69;p15"/>
          <p:cNvSpPr txBox="1"/>
          <p:nvPr/>
        </p:nvSpPr>
        <p:spPr>
          <a:xfrm>
            <a:off x="4730300" y="1152000"/>
            <a:ext cx="4035600" cy="2758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Wine metrics, per county, per year</a:t>
            </a:r>
            <a:endParaRPr b="1" sz="24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Harvested Acres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Yield (ton per acre)</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Production (tons)</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Price (dollars per ton)</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Value (dollars)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2400" y="205125"/>
            <a:ext cx="347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Wine in California</a:t>
            </a:r>
            <a:r>
              <a:rPr b="1" lang="en" sz="2920">
                <a:solidFill>
                  <a:srgbClr val="741B47"/>
                </a:solidFill>
              </a:rPr>
              <a:t>:</a:t>
            </a:r>
            <a:endParaRPr b="1" sz="2920">
              <a:solidFill>
                <a:srgbClr val="741B47"/>
              </a:solidFill>
            </a:endParaRPr>
          </a:p>
        </p:txBody>
      </p:sp>
      <p:sp>
        <p:nvSpPr>
          <p:cNvPr id="75" name="Google Shape;75;p16"/>
          <p:cNvSpPr txBox="1"/>
          <p:nvPr>
            <p:ph idx="1" type="body"/>
          </p:nvPr>
        </p:nvSpPr>
        <p:spPr>
          <a:xfrm>
            <a:off x="159300" y="925200"/>
            <a:ext cx="5678700" cy="4218300"/>
          </a:xfrm>
          <a:prstGeom prst="rect">
            <a:avLst/>
          </a:prstGeom>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b="1" lang="en" sz="2200">
                <a:solidFill>
                  <a:schemeClr val="dk1"/>
                </a:solidFill>
                <a:latin typeface="Times New Roman"/>
                <a:ea typeface="Times New Roman"/>
                <a:cs typeface="Times New Roman"/>
                <a:sym typeface="Times New Roman"/>
              </a:rPr>
              <a:t>California has been producing wine since 1608</a:t>
            </a:r>
            <a:endParaRPr b="1" sz="2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Produces 90% of America’s wine supply</a:t>
            </a:r>
            <a:endParaRPr b="1" sz="2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4th largest wine producer among the world’s independent nations</a:t>
            </a:r>
            <a:endParaRPr b="1" sz="2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Has more than 4200 wineries that distribute internationally</a:t>
            </a:r>
            <a:endParaRPr b="1" sz="2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Cabernet Sauvignon &amp; Chardonnay</a:t>
            </a:r>
            <a:endParaRPr b="1" sz="2200">
              <a:solidFill>
                <a:schemeClr val="dk1"/>
              </a:solidFill>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5922300" y="0"/>
            <a:ext cx="3221700"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4572000" y="1017400"/>
            <a:ext cx="4399399" cy="3785575"/>
          </a:xfrm>
          <a:prstGeom prst="rect">
            <a:avLst/>
          </a:prstGeom>
          <a:noFill/>
          <a:ln>
            <a:noFill/>
          </a:ln>
        </p:spPr>
      </p:pic>
      <p:pic>
        <p:nvPicPr>
          <p:cNvPr id="82" name="Google Shape;82;p17"/>
          <p:cNvPicPr preferRelativeResize="0"/>
          <p:nvPr/>
        </p:nvPicPr>
        <p:blipFill>
          <a:blip r:embed="rId4">
            <a:alphaModFix/>
          </a:blip>
          <a:stretch>
            <a:fillRect/>
          </a:stretch>
        </p:blipFill>
        <p:spPr>
          <a:xfrm>
            <a:off x="21475" y="1017400"/>
            <a:ext cx="4399400" cy="3716722"/>
          </a:xfrm>
          <a:prstGeom prst="rect">
            <a:avLst/>
          </a:prstGeom>
          <a:noFill/>
          <a:ln cap="flat" cmpd="sng" w="9525">
            <a:solidFill>
              <a:schemeClr val="dk2"/>
            </a:solidFill>
            <a:prstDash val="solid"/>
            <a:round/>
            <a:headEnd len="sm" w="sm" type="none"/>
            <a:tailEnd len="sm" w="sm" type="none"/>
          </a:ln>
        </p:spPr>
      </p:pic>
      <p:sp>
        <p:nvSpPr>
          <p:cNvPr id="83" name="Google Shape;83;p17"/>
          <p:cNvSpPr txBox="1"/>
          <p:nvPr/>
        </p:nvSpPr>
        <p:spPr>
          <a:xfrm>
            <a:off x="237600" y="350675"/>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Average Temperature and Number of Harvested Acres 1980-2020</a:t>
            </a:r>
            <a:endParaRPr b="1"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961150" y="218950"/>
            <a:ext cx="322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Temperature factors </a:t>
            </a:r>
            <a:endParaRPr b="1"/>
          </a:p>
        </p:txBody>
      </p:sp>
      <p:pic>
        <p:nvPicPr>
          <p:cNvPr id="89" name="Google Shape;89;p18"/>
          <p:cNvPicPr preferRelativeResize="0"/>
          <p:nvPr/>
        </p:nvPicPr>
        <p:blipFill>
          <a:blip r:embed="rId3">
            <a:alphaModFix/>
          </a:blip>
          <a:stretch>
            <a:fillRect/>
          </a:stretch>
        </p:blipFill>
        <p:spPr>
          <a:xfrm>
            <a:off x="103700" y="1109675"/>
            <a:ext cx="4278800" cy="3389024"/>
          </a:xfrm>
          <a:prstGeom prst="rect">
            <a:avLst/>
          </a:prstGeom>
          <a:noFill/>
          <a:ln cap="flat" cmpd="sng" w="9525">
            <a:solidFill>
              <a:schemeClr val="dk2"/>
            </a:solidFill>
            <a:prstDash val="solid"/>
            <a:round/>
            <a:headEnd len="sm" w="sm" type="none"/>
            <a:tailEnd len="sm" w="sm" type="none"/>
          </a:ln>
        </p:spPr>
      </p:pic>
      <p:pic>
        <p:nvPicPr>
          <p:cNvPr id="90" name="Google Shape;90;p18"/>
          <p:cNvPicPr preferRelativeResize="0"/>
          <p:nvPr/>
        </p:nvPicPr>
        <p:blipFill>
          <a:blip r:embed="rId4">
            <a:alphaModFix/>
          </a:blip>
          <a:stretch>
            <a:fillRect/>
          </a:stretch>
        </p:blipFill>
        <p:spPr>
          <a:xfrm>
            <a:off x="4433137" y="1109675"/>
            <a:ext cx="4605888" cy="3389025"/>
          </a:xfrm>
          <a:prstGeom prst="rect">
            <a:avLst/>
          </a:prstGeom>
          <a:noFill/>
          <a:ln cap="flat" cmpd="sng" w="9525">
            <a:solidFill>
              <a:schemeClr val="dk2"/>
            </a:solidFill>
            <a:prstDash val="solid"/>
            <a:round/>
            <a:headEnd len="sm" w="sm" type="none"/>
            <a:tailEnd len="sm" w="sm" type="none"/>
          </a:ln>
        </p:spPr>
      </p:pic>
      <p:pic>
        <p:nvPicPr>
          <p:cNvPr id="91" name="Google Shape;91;p18"/>
          <p:cNvPicPr preferRelativeResize="0"/>
          <p:nvPr/>
        </p:nvPicPr>
        <p:blipFill>
          <a:blip r:embed="rId5">
            <a:alphaModFix/>
          </a:blip>
          <a:stretch>
            <a:fillRect/>
          </a:stretch>
        </p:blipFill>
        <p:spPr>
          <a:xfrm>
            <a:off x="6044400" y="109475"/>
            <a:ext cx="633320" cy="79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7" name="Google Shape;97;p19"/>
          <p:cNvPicPr preferRelativeResize="0"/>
          <p:nvPr/>
        </p:nvPicPr>
        <p:blipFill>
          <a:blip r:embed="rId3">
            <a:alphaModFix/>
          </a:blip>
          <a:stretch>
            <a:fillRect/>
          </a:stretch>
        </p:blipFill>
        <p:spPr>
          <a:xfrm>
            <a:off x="52375" y="1067875"/>
            <a:ext cx="4320250" cy="3416400"/>
          </a:xfrm>
          <a:prstGeom prst="rect">
            <a:avLst/>
          </a:prstGeom>
          <a:noFill/>
          <a:ln cap="flat" cmpd="sng" w="9525">
            <a:solidFill>
              <a:schemeClr val="dk2"/>
            </a:solidFill>
            <a:prstDash val="solid"/>
            <a:round/>
            <a:headEnd len="sm" w="sm" type="none"/>
            <a:tailEnd len="sm" w="sm" type="none"/>
          </a:ln>
        </p:spPr>
      </p:pic>
      <p:pic>
        <p:nvPicPr>
          <p:cNvPr id="98" name="Google Shape;98;p19"/>
          <p:cNvPicPr preferRelativeResize="0"/>
          <p:nvPr/>
        </p:nvPicPr>
        <p:blipFill>
          <a:blip r:embed="rId4">
            <a:alphaModFix/>
          </a:blip>
          <a:stretch>
            <a:fillRect/>
          </a:stretch>
        </p:blipFill>
        <p:spPr>
          <a:xfrm>
            <a:off x="4524716" y="1067875"/>
            <a:ext cx="4555208" cy="3416400"/>
          </a:xfrm>
          <a:prstGeom prst="rect">
            <a:avLst/>
          </a:prstGeom>
          <a:noFill/>
          <a:ln cap="flat" cmpd="sng" w="9525">
            <a:solidFill>
              <a:schemeClr val="dk2"/>
            </a:solidFill>
            <a:prstDash val="solid"/>
            <a:round/>
            <a:headEnd len="sm" w="sm" type="none"/>
            <a:tailEnd len="sm" w="sm" type="none"/>
          </a:ln>
        </p:spPr>
      </p:pic>
      <p:sp>
        <p:nvSpPr>
          <p:cNvPr id="99" name="Google Shape;99;p19"/>
          <p:cNvSpPr txBox="1"/>
          <p:nvPr/>
        </p:nvSpPr>
        <p:spPr>
          <a:xfrm>
            <a:off x="3175950" y="304175"/>
            <a:ext cx="2792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Yield and </a:t>
            </a:r>
            <a:r>
              <a:rPr b="1" lang="en" sz="2900">
                <a:latin typeface="Times New Roman"/>
                <a:ea typeface="Times New Roman"/>
                <a:cs typeface="Times New Roman"/>
                <a:sym typeface="Times New Roman"/>
              </a:rPr>
              <a:t>Prices</a:t>
            </a:r>
            <a:endParaRPr b="1" sz="2900">
              <a:latin typeface="Times New Roman"/>
              <a:ea typeface="Times New Roman"/>
              <a:cs typeface="Times New Roman"/>
              <a:sym typeface="Times New Roman"/>
            </a:endParaRPr>
          </a:p>
        </p:txBody>
      </p:sp>
      <p:pic>
        <p:nvPicPr>
          <p:cNvPr id="100" name="Google Shape;100;p19"/>
          <p:cNvPicPr preferRelativeResize="0"/>
          <p:nvPr/>
        </p:nvPicPr>
        <p:blipFill>
          <a:blip r:embed="rId5">
            <a:alphaModFix/>
          </a:blip>
          <a:stretch>
            <a:fillRect/>
          </a:stretch>
        </p:blipFill>
        <p:spPr>
          <a:xfrm rot="2700000">
            <a:off x="6133069" y="221377"/>
            <a:ext cx="796812" cy="7967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26250" y="829225"/>
            <a:ext cx="4334400" cy="4021975"/>
          </a:xfrm>
          <a:prstGeom prst="rect">
            <a:avLst/>
          </a:prstGeom>
          <a:noFill/>
          <a:ln>
            <a:noFill/>
          </a:ln>
        </p:spPr>
      </p:pic>
      <p:pic>
        <p:nvPicPr>
          <p:cNvPr id="107" name="Google Shape;107;p20"/>
          <p:cNvPicPr preferRelativeResize="0"/>
          <p:nvPr/>
        </p:nvPicPr>
        <p:blipFill>
          <a:blip r:embed="rId4">
            <a:alphaModFix/>
          </a:blip>
          <a:stretch>
            <a:fillRect/>
          </a:stretch>
        </p:blipFill>
        <p:spPr>
          <a:xfrm>
            <a:off x="4572000" y="829225"/>
            <a:ext cx="4334400" cy="4021975"/>
          </a:xfrm>
          <a:prstGeom prst="rect">
            <a:avLst/>
          </a:prstGeom>
          <a:noFill/>
          <a:ln>
            <a:noFill/>
          </a:ln>
        </p:spPr>
      </p:pic>
      <p:sp>
        <p:nvSpPr>
          <p:cNvPr id="108" name="Google Shape;108;p20"/>
          <p:cNvSpPr txBox="1"/>
          <p:nvPr/>
        </p:nvSpPr>
        <p:spPr>
          <a:xfrm>
            <a:off x="237600" y="181100"/>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Precipitation and Yield in Napa </a:t>
            </a:r>
            <a:endParaRPr b="1"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18625" y="1162050"/>
            <a:ext cx="4340374" cy="3612350"/>
          </a:xfrm>
          <a:prstGeom prst="rect">
            <a:avLst/>
          </a:prstGeom>
          <a:noFill/>
          <a:ln>
            <a:noFill/>
          </a:ln>
        </p:spPr>
      </p:pic>
      <p:pic>
        <p:nvPicPr>
          <p:cNvPr id="114" name="Google Shape;114;p21"/>
          <p:cNvPicPr preferRelativeResize="0"/>
          <p:nvPr/>
        </p:nvPicPr>
        <p:blipFill>
          <a:blip r:embed="rId4">
            <a:alphaModFix/>
          </a:blip>
          <a:stretch>
            <a:fillRect/>
          </a:stretch>
        </p:blipFill>
        <p:spPr>
          <a:xfrm>
            <a:off x="4572000" y="1162051"/>
            <a:ext cx="4428450" cy="3612350"/>
          </a:xfrm>
          <a:prstGeom prst="rect">
            <a:avLst/>
          </a:prstGeom>
          <a:noFill/>
          <a:ln>
            <a:noFill/>
          </a:ln>
        </p:spPr>
      </p:pic>
      <p:sp>
        <p:nvSpPr>
          <p:cNvPr id="115" name="Google Shape;115;p21"/>
          <p:cNvSpPr txBox="1"/>
          <p:nvPr/>
        </p:nvSpPr>
        <p:spPr>
          <a:xfrm>
            <a:off x="237600" y="497625"/>
            <a:ext cx="8668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Times New Roman"/>
                <a:ea typeface="Times New Roman"/>
                <a:cs typeface="Times New Roman"/>
                <a:sym typeface="Times New Roman"/>
              </a:rPr>
              <a:t>Precipitation and Yield in Placer </a:t>
            </a:r>
            <a:endParaRPr b="1" sz="2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