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9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2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5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8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4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5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9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3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7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1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5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9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583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4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2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0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1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4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95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6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7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6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8667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8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48672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48673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5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7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78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48679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680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48681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2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3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6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7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2097155" name="Google Shape;52;p7" descr="C:\Users\AMMU\Desktop\Border.p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8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48689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690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6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657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9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4857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4858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3145728" name="Google Shape;11;p1"/>
          <p:cNvCxnSpPr>
            <a:cxnSpLocks/>
          </p:cNvCxnSpPr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7152" name="Google Shape;12;p1"/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irstindia.co.in/news/top/aicte-hosts-webinar-on-2025-the-year-of-ai-to-shape-future-of-education-research-innovation-amp-industry?utm_source=chatgpt.com" TargetMode="External"/><Relationship Id="rId3" Type="http://schemas.openxmlformats.org/officeDocument/2006/relationships/hyperlink" Target="https://iarjset.com/wp-content/uploads/2024/06/IARJSET-ICMART-27.pdf?utm_source=chatgpt.com" TargetMode="External"/><Relationship Id="rId7" Type="http://schemas.openxmlformats.org/officeDocument/2006/relationships/hyperlink" Target="https://aicte.gov.in/downloads/initiatives/AICTE-VISION-MERGED.pdf?utm_source=chatgp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66923507_A_Study_of_the_New_Role_of_Blockchain_in_the_Indian_Education_System?utm_source=chatgpt.com" TargetMode="External"/><Relationship Id="rId5" Type="http://schemas.openxmlformats.org/officeDocument/2006/relationships/hyperlink" Target="https://www.researchgate.net/publication/346315005_Blockchain_in_education_management_present_and_future_applications?utm_source=chatgpt.com" TargetMode="External"/><Relationship Id="rId4" Type="http://schemas.openxmlformats.org/officeDocument/2006/relationships/hyperlink" Target="https://www.irjmets.com/uploadedfiles/paper/issue_11_november_2023/46739/final/fin_irjmets1701069566.pdf?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PSCS_129_Design and Developed a personalized online meeting system for AICTE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87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CBC_02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88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Akshatha 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194304" name="Google Shape;89;p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422170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20221CBC0029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20221CBC0033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20221CBC0042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M Jeevitha Shree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Krupank</a:t>
                      </a:r>
                      <a:r>
                        <a:rPr lang="en-IN" sz="1800" u="none" strike="noStrike" cap="none" dirty="0"/>
                        <a:t> B.K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800" u="none" strike="noStrike" cap="none" dirty="0"/>
                        <a:t>Prajwal P Gowda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589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1048590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dirty="0"/>
              <a:t>Dr. </a:t>
            </a:r>
            <a:r>
              <a:rPr lang="en-IN" sz="1800" dirty="0" err="1"/>
              <a:t>Pravinthraja</a:t>
            </a:r>
            <a:r>
              <a:rPr lang="en-IN" sz="1800" dirty="0"/>
              <a:t> S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dirty="0"/>
              <a:t>Dr. H M Manjula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048631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32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33" name="Google Shape;115;p17"/>
          <p:cNvSpPr txBox="1"/>
          <p:nvPr/>
        </p:nvSpPr>
        <p:spPr>
          <a:xfrm>
            <a:off x="1087120" y="996696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https://github.com/m-jeev-shree/online-meeting-system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C0F0C-663B-B980-D62F-E27206F2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1349729"/>
            <a:ext cx="10632930" cy="40900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40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21298" y="1007706"/>
            <a:ext cx="11359502" cy="508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6A41ED-52DC-E19A-DC64-4788698FA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78495"/>
              </p:ext>
            </p:extLst>
          </p:nvPr>
        </p:nvGraphicFramePr>
        <p:xfrm>
          <a:off x="629265" y="1474839"/>
          <a:ext cx="10851536" cy="3744859"/>
        </p:xfrm>
        <a:graphic>
          <a:graphicData uri="http://schemas.openxmlformats.org/drawingml/2006/table">
            <a:tbl>
              <a:tblPr/>
              <a:tblGrid>
                <a:gridCol w="2712884">
                  <a:extLst>
                    <a:ext uri="{9D8B030D-6E8A-4147-A177-3AD203B41FA5}">
                      <a16:colId xmlns:a16="http://schemas.microsoft.com/office/drawing/2014/main" val="3117084263"/>
                    </a:ext>
                  </a:extLst>
                </a:gridCol>
                <a:gridCol w="2712884">
                  <a:extLst>
                    <a:ext uri="{9D8B030D-6E8A-4147-A177-3AD203B41FA5}">
                      <a16:colId xmlns:a16="http://schemas.microsoft.com/office/drawing/2014/main" val="3903294888"/>
                    </a:ext>
                  </a:extLst>
                </a:gridCol>
                <a:gridCol w="2712884">
                  <a:extLst>
                    <a:ext uri="{9D8B030D-6E8A-4147-A177-3AD203B41FA5}">
                      <a16:colId xmlns:a16="http://schemas.microsoft.com/office/drawing/2014/main" val="4236908469"/>
                    </a:ext>
                  </a:extLst>
                </a:gridCol>
                <a:gridCol w="2712884">
                  <a:extLst>
                    <a:ext uri="{9D8B030D-6E8A-4147-A177-3AD203B41FA5}">
                      <a16:colId xmlns:a16="http://schemas.microsoft.com/office/drawing/2014/main" val="3476644540"/>
                    </a:ext>
                  </a:extLst>
                </a:gridCol>
              </a:tblGrid>
              <a:tr h="356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Ref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Author / 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Title / 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15836"/>
                  </a:ext>
                </a:extLst>
              </a:tr>
              <a:tr h="6063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[1]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Sharma et al., 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Design and Develop an Online Meeting Platform for AICTE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3"/>
                        </a:rPr>
                        <a:t>iarjset.com PDF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300637"/>
                  </a:ext>
                </a:extLst>
              </a:tr>
              <a:tr h="356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[2]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Kumar et al., 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AICTE Video Conference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4"/>
                        </a:rPr>
                        <a:t>irjmets.com PDF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354836"/>
                  </a:ext>
                </a:extLst>
              </a:tr>
              <a:tr h="8559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[3]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ResearchGate,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Blockchain in Education Management: Present and Future Applications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5"/>
                        </a:rPr>
                        <a:t>researchgate.net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671868"/>
                  </a:ext>
                </a:extLst>
              </a:tr>
              <a:tr h="8559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[4]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ResearchGate, 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 Study of the New Role of Blockchain in the Indian Education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6"/>
                        </a:rPr>
                        <a:t>researchgate.net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63656"/>
                  </a:ext>
                </a:extLst>
              </a:tr>
              <a:tr h="356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[5]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AICTE, 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AICTE Vision and Initiatives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7"/>
                        </a:rPr>
                        <a:t>aicte.gov.in PDF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911051"/>
                  </a:ext>
                </a:extLst>
              </a:tr>
              <a:tr h="356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[6]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AICTE Webinar,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2025: The Year of 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hlinkClick r:id="rId8"/>
                        </a:rPr>
                        <a:t>firstindia.co.in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7331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PSCS_129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99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1143001"/>
            <a:ext cx="11480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3947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AICTE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 : 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15043-D4C9-A67A-CCC8-303B43A3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1740"/>
            <a:ext cx="120757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online meeting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for AICTE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secure and efficient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 students, faculty,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meeting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video conferencing, chat, file sharing, and scheduling,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smooth collaboration in both academic and administrative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3FD3A-D064-17E0-C230-53BE0568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" y="456526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3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Develop an online meeting platform for AICTE to address the need for efficient communication and collaboration among officials, institutions, faculty, and students.</a:t>
            </a:r>
          </a:p>
        </p:txBody>
      </p:sp>
      <p:sp>
        <p:nvSpPr>
          <p:cNvPr id="10486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E48427-B78F-9097-9148-61141475F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3897"/>
            <a:ext cx="9488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Contract Automation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deploy smart contracts to automate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attendance </a:t>
            </a:r>
            <a:r>
              <a:rPr lang="en-US" alt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cerification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decision approvals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Decentralized Identity Management(DID)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teachers, students, and admins to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identities and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their roles securely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Immutable Record Keeping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tamper-proof logs of 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meeting </a:t>
            </a:r>
            <a:r>
              <a:rPr kumimoji="0" lang="en-US" alt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minutes,academic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distributed ledger using </a:t>
            </a:r>
            <a:r>
              <a:rPr kumimoji="0" lang="en-US" alt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Hyperledger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Fabric.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</p:txBody>
      </p:sp>
      <p:sp>
        <p:nvSpPr>
          <p:cNvPr id="1048615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3440760"/>
            <a:ext cx="1176590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DB5C42-C5FE-563D-125D-3375A2349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16470"/>
              </p:ext>
            </p:extLst>
          </p:nvPr>
        </p:nvGraphicFramePr>
        <p:xfrm>
          <a:off x="167148" y="1809134"/>
          <a:ext cx="11598756" cy="4652888"/>
        </p:xfrm>
        <a:graphic>
          <a:graphicData uri="http://schemas.openxmlformats.org/drawingml/2006/table">
            <a:tbl>
              <a:tblPr/>
              <a:tblGrid>
                <a:gridCol w="1933126">
                  <a:extLst>
                    <a:ext uri="{9D8B030D-6E8A-4147-A177-3AD203B41FA5}">
                      <a16:colId xmlns:a16="http://schemas.microsoft.com/office/drawing/2014/main" val="692093759"/>
                    </a:ext>
                  </a:extLst>
                </a:gridCol>
                <a:gridCol w="1933126">
                  <a:extLst>
                    <a:ext uri="{9D8B030D-6E8A-4147-A177-3AD203B41FA5}">
                      <a16:colId xmlns:a16="http://schemas.microsoft.com/office/drawing/2014/main" val="693703801"/>
                    </a:ext>
                  </a:extLst>
                </a:gridCol>
                <a:gridCol w="1933126">
                  <a:extLst>
                    <a:ext uri="{9D8B030D-6E8A-4147-A177-3AD203B41FA5}">
                      <a16:colId xmlns:a16="http://schemas.microsoft.com/office/drawing/2014/main" val="706741082"/>
                    </a:ext>
                  </a:extLst>
                </a:gridCol>
                <a:gridCol w="1933126">
                  <a:extLst>
                    <a:ext uri="{9D8B030D-6E8A-4147-A177-3AD203B41FA5}">
                      <a16:colId xmlns:a16="http://schemas.microsoft.com/office/drawing/2014/main" val="112350416"/>
                    </a:ext>
                  </a:extLst>
                </a:gridCol>
                <a:gridCol w="1933126">
                  <a:extLst>
                    <a:ext uri="{9D8B030D-6E8A-4147-A177-3AD203B41FA5}">
                      <a16:colId xmlns:a16="http://schemas.microsoft.com/office/drawing/2014/main" val="2069449556"/>
                    </a:ext>
                  </a:extLst>
                </a:gridCol>
                <a:gridCol w="1933126">
                  <a:extLst>
                    <a:ext uri="{9D8B030D-6E8A-4147-A177-3AD203B41FA5}">
                      <a16:colId xmlns:a16="http://schemas.microsoft.com/office/drawing/2014/main" val="3319366849"/>
                    </a:ext>
                  </a:extLst>
                </a:gridCol>
              </a:tblGrid>
              <a:tr h="4947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Sr. No.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First Author, Year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Title / Study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Methods Used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Strengths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Drawbacks 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34733"/>
                  </a:ext>
                </a:extLst>
              </a:tr>
              <a:tr h="639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Sharma et al., 2022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Real-Time Online Meeting System for Colleges</a:t>
                      </a:r>
                      <a:endParaRPr lang="en-US" sz="1400"/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WebRTC, Node.js backend, cloud-based streaming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Supports video, audio, and chat simultaneously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High server load during peak hours; occasional latency issues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312654"/>
                  </a:ext>
                </a:extLst>
              </a:tr>
              <a:tr h="639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Rajesh Kumar, 2021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IoT-based Classroom Monitoring in Online Meetings</a:t>
                      </a:r>
                      <a:endParaRPr lang="en-US" sz="1400" dirty="0"/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Real-time sensor monitoring, automated attendance alerts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Enables remote supervision and attendance tracking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Sensor setup adds cost; scalability limited for large campuses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802126"/>
                  </a:ext>
                </a:extLst>
              </a:tr>
              <a:tr h="639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3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Priya Singh et al., 2020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Scalable Video Conferencing System</a:t>
                      </a:r>
                      <a:endParaRPr lang="en-IN" sz="1400" dirty="0"/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Microservices architecture, cloud deployment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large number of participants efficiently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Complex deployment and maintenance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273147"/>
                  </a:ext>
                </a:extLst>
              </a:tr>
              <a:tr h="639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4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Anil Verma et al., 2023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Edge-assisted Online Education Platform</a:t>
                      </a:r>
                      <a:endParaRPr lang="en-IN" sz="1400"/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Edge servers, CDN integration, adaptive streaming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Reduces latency; improves user experience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Edge server requirement increases infrastructure cost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67884"/>
                  </a:ext>
                </a:extLst>
              </a:tr>
              <a:tr h="7834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AICTE Pilot Project, 2024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Centralized Academic Online Meeting System</a:t>
                      </a:r>
                      <a:endParaRPr lang="en-US" sz="1400"/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Centralized database, automated scheduling and reporting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Unified control, faster meeting setup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Single point of failure; downtime affects all sessions</a:t>
                      </a:r>
                    </a:p>
                  </a:txBody>
                  <a:tcPr marL="43575" marR="43575" marT="21787" marB="21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977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048619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07910" y="989045"/>
            <a:ext cx="11172890" cy="510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IN" b="1" dirty="0"/>
              <a:t>Tech Stack for Online Meeting System</a:t>
            </a:r>
          </a:p>
          <a:p>
            <a:r>
              <a:rPr lang="en-IN" sz="1900" b="1" dirty="0"/>
              <a:t>Frontend:</a:t>
            </a:r>
            <a:r>
              <a:rPr lang="en-IN" sz="1900" dirty="0"/>
              <a:t> React.js (Web) / Android Studio (Java/Kotlin for Mobile), XML UI</a:t>
            </a:r>
          </a:p>
          <a:p>
            <a:r>
              <a:rPr lang="en-IN" sz="1900" b="1" dirty="0"/>
              <a:t>Backend:</a:t>
            </a:r>
            <a:r>
              <a:rPr lang="en-IN" sz="1900" dirty="0"/>
              <a:t> Node.js (Express.js)</a:t>
            </a:r>
          </a:p>
          <a:p>
            <a:r>
              <a:rPr lang="en-IN" sz="1900" b="1" dirty="0"/>
              <a:t>Database:</a:t>
            </a:r>
            <a:r>
              <a:rPr lang="en-IN" sz="1900" dirty="0"/>
              <a:t> MongoDB / Firebase </a:t>
            </a:r>
            <a:r>
              <a:rPr lang="en-IN" sz="1900" dirty="0" err="1"/>
              <a:t>Firestore</a:t>
            </a:r>
            <a:endParaRPr lang="en-IN" sz="1900" dirty="0"/>
          </a:p>
          <a:p>
            <a:r>
              <a:rPr lang="en-IN" sz="1900" b="1" dirty="0"/>
              <a:t>Real-time Communication:</a:t>
            </a:r>
            <a:r>
              <a:rPr lang="en-IN" sz="1900" dirty="0"/>
              <a:t> WebRTC + Socket.io</a:t>
            </a:r>
          </a:p>
          <a:p>
            <a:r>
              <a:rPr lang="en-IN" sz="1900" b="1" dirty="0"/>
              <a:t>Blockchain Layer:</a:t>
            </a:r>
            <a:endParaRPr lang="en-IN" sz="1900" dirty="0"/>
          </a:p>
          <a:p>
            <a:pPr lvl="1"/>
            <a:r>
              <a:rPr lang="en-IN" sz="1900" dirty="0"/>
              <a:t>Hyperledger Fabric (Private Blockchain for meeting records &amp; authentication)</a:t>
            </a:r>
          </a:p>
          <a:p>
            <a:pPr lvl="1"/>
            <a:r>
              <a:rPr lang="en-IN" sz="1900" dirty="0"/>
              <a:t>Smart Contracts (</a:t>
            </a:r>
            <a:r>
              <a:rPr lang="en-IN" sz="1900" dirty="0" err="1"/>
              <a:t>Chaincode</a:t>
            </a:r>
            <a:r>
              <a:rPr lang="en-IN" sz="1900" dirty="0"/>
              <a:t> in Node.js/Go)</a:t>
            </a:r>
          </a:p>
          <a:p>
            <a:pPr lvl="1"/>
            <a:r>
              <a:rPr lang="en-IN" sz="1900" dirty="0"/>
              <a:t>IPFS (for decentralized storage of meeting recordings &amp; shared files)</a:t>
            </a:r>
          </a:p>
          <a:p>
            <a:r>
              <a:rPr lang="en-IN" sz="1900" b="1" dirty="0"/>
              <a:t>Authentication &amp; Security:</a:t>
            </a:r>
            <a:r>
              <a:rPr lang="en-IN" sz="1900" dirty="0"/>
              <a:t> JWT, OAuth 2.0, Blockchain-based Decentralized Identity (DID)</a:t>
            </a:r>
          </a:p>
          <a:p>
            <a:r>
              <a:rPr lang="en-IN" sz="1900" b="1" dirty="0"/>
              <a:t>Cloud &amp; Deployment:</a:t>
            </a:r>
            <a:r>
              <a:rPr lang="en-IN" sz="1900" dirty="0"/>
              <a:t> AWS / GCP (for servers, STUN/TURN servers, Kubernetes, Docker)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23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IN" b="1" dirty="0"/>
              <a:t>Software Requirements:</a:t>
            </a:r>
          </a:p>
          <a:p>
            <a:r>
              <a:rPr lang="en-IN" sz="2000" dirty="0"/>
              <a:t>Frontend: React.js / Android Studio (Java/Kotlin)</a:t>
            </a:r>
          </a:p>
          <a:p>
            <a:r>
              <a:rPr lang="en-IN" sz="2000" dirty="0"/>
              <a:t>Backend: Node.js with Express.js</a:t>
            </a:r>
          </a:p>
          <a:p>
            <a:r>
              <a:rPr lang="en-IN" sz="2000" dirty="0"/>
              <a:t>Database: MongoDB / Firebase </a:t>
            </a:r>
            <a:r>
              <a:rPr lang="en-IN" sz="2000" dirty="0" err="1"/>
              <a:t>Firestore</a:t>
            </a:r>
            <a:endParaRPr lang="en-IN" sz="2000" dirty="0"/>
          </a:p>
          <a:p>
            <a:r>
              <a:rPr lang="en-IN" sz="2000" dirty="0"/>
              <a:t>Blockchain: Hyperledger Fabric, Smart Contracts</a:t>
            </a:r>
          </a:p>
          <a:p>
            <a:r>
              <a:rPr lang="en-IN" sz="2000" dirty="0"/>
              <a:t>Real-time Communication: WebRTC, Socket.io</a:t>
            </a:r>
          </a:p>
          <a:p>
            <a:pPr marL="76200" indent="0">
              <a:buNone/>
            </a:pPr>
            <a:r>
              <a:rPr lang="en-IN" b="1" dirty="0"/>
              <a:t>Hardware Requirements:</a:t>
            </a:r>
          </a:p>
          <a:p>
            <a:r>
              <a:rPr lang="en-IN" sz="2000" dirty="0"/>
              <a:t>Development PC (min 8GB RAM, i5 processor, 256GB SSD)</a:t>
            </a:r>
          </a:p>
          <a:p>
            <a:r>
              <a:rPr lang="en-IN" sz="2000" dirty="0"/>
              <a:t>Android Smartphone (min Android 8.0) / Browser with WebRTC support</a:t>
            </a:r>
          </a:p>
          <a:p>
            <a:r>
              <a:rPr lang="en-IN" sz="2000" dirty="0"/>
              <a:t>Microphone &amp; Webcam (for meetings)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DB635B-B1B2-9359-76B5-C83076B52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3123" y="1321164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Increased number of participants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Immutable recording of session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Sign language support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798</Words>
  <Application>Microsoft Office PowerPoint</Application>
  <PresentationFormat>Widescreen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Cambria</vt:lpstr>
      <vt:lpstr>Verdana</vt:lpstr>
      <vt:lpstr>Wingdings</vt:lpstr>
      <vt:lpstr>Bioinformatics</vt:lpstr>
      <vt:lpstr>PSCS_129_Design and Developed a personalized online meeting system for AICTE</vt:lpstr>
      <vt:lpstr>Problem Statement Number: PSCS_129</vt:lpstr>
      <vt:lpstr>Content</vt:lpstr>
      <vt:lpstr>Problem Statement</vt:lpstr>
      <vt:lpstr>Objectives</vt:lpstr>
      <vt:lpstr>Background and Related work for title Selection</vt:lpstr>
      <vt:lpstr>Analysis of Problem Statement</vt:lpstr>
      <vt:lpstr>Analysis of Problem Statement (contd...)</vt:lpstr>
      <vt:lpstr>Innovation or Novel Contributions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Admin</cp:lastModifiedBy>
  <cp:revision>6</cp:revision>
  <dcterms:created xsi:type="dcterms:W3CDTF">2025-08-12T16:46:22Z</dcterms:created>
  <dcterms:modified xsi:type="dcterms:W3CDTF">2025-08-29T06:17:12Z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1a0a1e6851d74b63a855fc9bb534e9a8</vt:lpwstr>
  </property>
</Properties>
</file>