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5" r:id="rId4"/>
    <p:sldId id="264" r:id="rId5"/>
    <p:sldId id="258" r:id="rId6"/>
    <p:sldId id="266" r:id="rId7"/>
    <p:sldId id="259" r:id="rId8"/>
    <p:sldId id="260" r:id="rId9"/>
    <p:sldId id="261" r:id="rId10"/>
    <p:sldId id="262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83251" autoAdjust="0"/>
  </p:normalViewPr>
  <p:slideViewPr>
    <p:cSldViewPr snapToGrid="0">
      <p:cViewPr varScale="1">
        <p:scale>
          <a:sx n="111" d="100"/>
          <a:sy n="111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D114A-1082-4328-AB1B-9EB01BE90179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A3816-3C9A-4427-8527-D8A928091E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7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https://github.com/m-jmc/MLOps-Framework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A3816-3C9A-4427-8527-D8A928091E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33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A3816-3C9A-4427-8527-D8A928091E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36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A3816-3C9A-4427-8527-D8A928091E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0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A3816-3C9A-4427-8527-D8A928091E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06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(accuracy, precision, recall, F1, ROC-AUC,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A3816-3C9A-4427-8527-D8A928091E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74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A3816-3C9A-4427-8527-D8A928091E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0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5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1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0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6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99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1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266A-3D30-4454-B68E-4B7F94249CA9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3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266A-3D30-4454-B68E-4B7F94249CA9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6EE1-1DEF-428E-8AE0-18DE788A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613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-jmc/MLOps-Framewor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55DF-FEA3-5071-409A-A5E4FF0E6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DE62A-0306-698E-748C-DA752975E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49EDC"/>
                </a:solidFill>
              </a:rPr>
              <a:t>Machine Learning Operations (</a:t>
            </a:r>
            <a:r>
              <a:rPr lang="en-US" dirty="0" err="1">
                <a:solidFill>
                  <a:srgbClr val="249EDC"/>
                </a:solidFill>
              </a:rPr>
              <a:t>MLOps</a:t>
            </a:r>
            <a:r>
              <a:rPr lang="en-US" dirty="0">
                <a:solidFill>
                  <a:srgbClr val="249EDC"/>
                </a:solidFill>
              </a:rPr>
              <a:t>) Architectural Recommendations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79375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77DC-FCB3-F30C-B488-05CD1A55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87A8-A659-E593-B9AB-EB48F8A3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 in operation overhead and fragile production systems</a:t>
            </a:r>
          </a:p>
          <a:p>
            <a:pPr lvl="1"/>
            <a:r>
              <a:rPr lang="en-US" dirty="0"/>
              <a:t>Reduced deployment time</a:t>
            </a:r>
          </a:p>
          <a:p>
            <a:pPr lvl="1"/>
            <a:r>
              <a:rPr lang="en-US" dirty="0">
                <a:solidFill>
                  <a:srgbClr val="249EDC"/>
                </a:solidFill>
              </a:rPr>
              <a:t>Reduced</a:t>
            </a:r>
            <a:r>
              <a:rPr lang="en-US" dirty="0"/>
              <a:t> duplication / rework</a:t>
            </a:r>
          </a:p>
          <a:p>
            <a:pPr lvl="1"/>
            <a:r>
              <a:rPr lang="en-US" dirty="0"/>
              <a:t>Faster rollbacks and </a:t>
            </a:r>
            <a:r>
              <a:rPr lang="en-US" dirty="0">
                <a:solidFill>
                  <a:srgbClr val="249EDC"/>
                </a:solidFill>
              </a:rPr>
              <a:t>recovery</a:t>
            </a:r>
          </a:p>
          <a:p>
            <a:pPr lvl="1"/>
            <a:r>
              <a:rPr lang="en-US" dirty="0"/>
              <a:t>Zero broken deployments through automated testing.</a:t>
            </a:r>
          </a:p>
        </p:txBody>
      </p:sp>
      <p:pic>
        <p:nvPicPr>
          <p:cNvPr id="5" name="Graphic 4" descr="Circular flowchart">
            <a:extLst>
              <a:ext uri="{FF2B5EF4-FFF2-40B4-BE49-F238E27FC236}">
                <a16:creationId xmlns:a16="http://schemas.microsoft.com/office/drawing/2014/main" id="{EC4E0B8A-BE7E-AD8A-9DA4-CBD29DD97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197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3173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8CA0-5194-12F0-9193-34BD0822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026FD-E23D-B2CF-8247-8EC961294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Addressed:</a:t>
            </a:r>
          </a:p>
          <a:p>
            <a:pPr lvl="1"/>
            <a:r>
              <a:rPr lang="en-US" sz="1800" dirty="0"/>
              <a:t>Reduced friction and risk through automated deployments and rollback</a:t>
            </a:r>
          </a:p>
          <a:p>
            <a:pPr lvl="1"/>
            <a:r>
              <a:rPr lang="en-US" sz="1800" dirty="0"/>
              <a:t>Standardized </a:t>
            </a:r>
            <a:r>
              <a:rPr lang="en-US" sz="1800" dirty="0">
                <a:solidFill>
                  <a:srgbClr val="249EDC"/>
                </a:solidFill>
              </a:rPr>
              <a:t>quality</a:t>
            </a:r>
            <a:r>
              <a:rPr lang="en-US" sz="1800" dirty="0"/>
              <a:t> through repository framework and automated testing</a:t>
            </a:r>
          </a:p>
          <a:p>
            <a:pPr lvl="1"/>
            <a:r>
              <a:rPr lang="en-US" sz="1800" dirty="0"/>
              <a:t>Structured </a:t>
            </a:r>
            <a:r>
              <a:rPr lang="en-US" sz="1800" dirty="0">
                <a:solidFill>
                  <a:srgbClr val="249EDC"/>
                </a:solidFill>
              </a:rPr>
              <a:t>governance</a:t>
            </a:r>
            <a:r>
              <a:rPr lang="en-US" sz="1800" dirty="0"/>
              <a:t> with lineage, audit trails, and monitoring</a:t>
            </a:r>
          </a:p>
          <a:p>
            <a:endParaRPr lang="en-US" sz="1800" dirty="0"/>
          </a:p>
          <a:p>
            <a:r>
              <a:rPr lang="en-US" sz="1800" dirty="0"/>
              <a:t>Realizing:</a:t>
            </a:r>
          </a:p>
          <a:p>
            <a:pPr lvl="1"/>
            <a:r>
              <a:rPr lang="en-US" sz="1800" dirty="0">
                <a:solidFill>
                  <a:srgbClr val="249EDC"/>
                </a:solidFill>
              </a:rPr>
              <a:t>Faster</a:t>
            </a:r>
            <a:r>
              <a:rPr lang="en-US" sz="1800" dirty="0"/>
              <a:t> time to market</a:t>
            </a:r>
          </a:p>
          <a:p>
            <a:pPr lvl="1"/>
            <a:r>
              <a:rPr lang="en-US" sz="1800" dirty="0"/>
              <a:t>Reeducation in operation risk incidence</a:t>
            </a:r>
          </a:p>
          <a:p>
            <a:pPr lvl="1"/>
            <a:r>
              <a:rPr lang="en-US" sz="1800" dirty="0"/>
              <a:t>Increase in compliance / audit</a:t>
            </a:r>
          </a:p>
          <a:p>
            <a:pPr lvl="1"/>
            <a:r>
              <a:rPr lang="en-US" sz="1800" dirty="0"/>
              <a:t>Increased </a:t>
            </a:r>
            <a:r>
              <a:rPr lang="en-US" sz="1800" dirty="0">
                <a:solidFill>
                  <a:srgbClr val="249EDC"/>
                </a:solidFill>
              </a:rPr>
              <a:t>productivity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Bottom Line: </a:t>
            </a:r>
            <a:r>
              <a:rPr lang="en-US" dirty="0">
                <a:solidFill>
                  <a:srgbClr val="249EDC"/>
                </a:solidFill>
              </a:rPr>
              <a:t>$$$ Savings with 90-day break even</a:t>
            </a:r>
          </a:p>
          <a:p>
            <a:pPr lvl="1"/>
            <a:endParaRPr lang="en-US" dirty="0"/>
          </a:p>
        </p:txBody>
      </p:sp>
      <p:pic>
        <p:nvPicPr>
          <p:cNvPr id="5" name="Graphic 4" descr="Business Growth">
            <a:extLst>
              <a:ext uri="{FF2B5EF4-FFF2-40B4-BE49-F238E27FC236}">
                <a16:creationId xmlns:a16="http://schemas.microsoft.com/office/drawing/2014/main" id="{F6700E67-7FC1-FAB3-A274-47C5119BE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26256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7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D204-6BAD-96C2-336E-3672C8AA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BD7F5-1D6A-4215-BA91-0A92B38EF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249EDC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dirty="0">
                <a:solidFill>
                  <a:srgbClr val="249ED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Repository</a:t>
            </a:r>
            <a:endParaRPr lang="en-US" dirty="0">
              <a:solidFill>
                <a:srgbClr val="249E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97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3A2FD21-B91A-A3C2-AF85-64DD3A09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Landscape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210394-DD89-8EE1-D201-D5DEFCA9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 Challenge</a:t>
            </a:r>
            <a:endParaRPr lang="en-US" dirty="0"/>
          </a:p>
          <a:p>
            <a:pPr lvl="1"/>
            <a:r>
              <a:rPr lang="en-US" dirty="0"/>
              <a:t>Multiple models with no consistent deployment paradigm increases risk.</a:t>
            </a:r>
          </a:p>
          <a:p>
            <a:pPr lvl="2"/>
            <a:r>
              <a:rPr lang="en-US" dirty="0"/>
              <a:t>Inconsistent deployment practices – </a:t>
            </a:r>
            <a:r>
              <a:rPr lang="en-US" dirty="0">
                <a:solidFill>
                  <a:srgbClr val="FF0000"/>
                </a:solidFill>
              </a:rPr>
              <a:t>Quality Risk</a:t>
            </a:r>
          </a:p>
          <a:p>
            <a:pPr lvl="2"/>
            <a:r>
              <a:rPr lang="en-US" dirty="0"/>
              <a:t>Manual promotion workflows – </a:t>
            </a:r>
            <a:r>
              <a:rPr lang="en-US" dirty="0">
                <a:solidFill>
                  <a:srgbClr val="FF0000"/>
                </a:solidFill>
              </a:rPr>
              <a:t>Operational Risk</a:t>
            </a:r>
          </a:p>
          <a:p>
            <a:pPr lvl="2"/>
            <a:r>
              <a:rPr lang="en-US" dirty="0"/>
              <a:t>No standardized repository structure – </a:t>
            </a:r>
            <a:r>
              <a:rPr lang="en-US" dirty="0">
                <a:solidFill>
                  <a:srgbClr val="FF0000"/>
                </a:solidFill>
              </a:rPr>
              <a:t>Productivity / Compliance Risk</a:t>
            </a:r>
          </a:p>
          <a:p>
            <a:pPr lvl="2"/>
            <a:r>
              <a:rPr lang="en-US" dirty="0"/>
              <a:t>Limited monitoring capabilities – </a:t>
            </a:r>
            <a:r>
              <a:rPr lang="en-US" dirty="0">
                <a:solidFill>
                  <a:srgbClr val="FF0000"/>
                </a:solidFill>
              </a:rPr>
              <a:t>Reputational Risk</a:t>
            </a:r>
          </a:p>
          <a:p>
            <a:pPr lvl="2"/>
            <a:endParaRPr lang="en-US" dirty="0"/>
          </a:p>
          <a:p>
            <a:r>
              <a:rPr lang="en-US" b="1" dirty="0"/>
              <a:t>The Solution </a:t>
            </a:r>
            <a:endParaRPr lang="en-US" dirty="0"/>
          </a:p>
          <a:p>
            <a:pPr lvl="1"/>
            <a:r>
              <a:rPr lang="en-US" dirty="0"/>
              <a:t>Scalable Reference Platform for </a:t>
            </a:r>
            <a:r>
              <a:rPr lang="en-US" dirty="0" err="1"/>
              <a:t>MLOps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`n`+ model support with template-based architecture – </a:t>
            </a:r>
            <a:r>
              <a:rPr lang="en-US" dirty="0">
                <a:solidFill>
                  <a:srgbClr val="249EDC"/>
                </a:solidFill>
              </a:rPr>
              <a:t>Consistent Quality</a:t>
            </a:r>
          </a:p>
          <a:p>
            <a:pPr lvl="3"/>
            <a:r>
              <a:rPr lang="en-US" dirty="0"/>
              <a:t>Automated CI/CD with GitHub Actions </a:t>
            </a:r>
            <a:r>
              <a:rPr lang="en-US" dirty="0">
                <a:solidFill>
                  <a:srgbClr val="249EDC"/>
                </a:solidFill>
              </a:rPr>
              <a:t>– Standard Operations</a:t>
            </a:r>
          </a:p>
          <a:p>
            <a:pPr lvl="3"/>
            <a:r>
              <a:rPr lang="en-US" dirty="0"/>
              <a:t>Feature store for consistent data access – </a:t>
            </a:r>
            <a:r>
              <a:rPr lang="en-US" dirty="0">
                <a:solidFill>
                  <a:srgbClr val="249EDC"/>
                </a:solidFill>
              </a:rPr>
              <a:t>Standard Data Pipelines</a:t>
            </a:r>
          </a:p>
          <a:p>
            <a:pPr lvl="2"/>
            <a:r>
              <a:rPr lang="en-US" dirty="0"/>
              <a:t>Model registry – </a:t>
            </a:r>
            <a:r>
              <a:rPr lang="en-US" dirty="0">
                <a:solidFill>
                  <a:srgbClr val="249EDC"/>
                </a:solidFill>
              </a:rPr>
              <a:t>Governed and Reproducible Models</a:t>
            </a:r>
          </a:p>
          <a:p>
            <a:pPr lvl="2"/>
            <a:r>
              <a:rPr lang="en-US" dirty="0"/>
              <a:t>Drift detection and governance workflows – </a:t>
            </a:r>
            <a:r>
              <a:rPr lang="en-US" dirty="0">
                <a:solidFill>
                  <a:srgbClr val="249EDC"/>
                </a:solidFill>
              </a:rPr>
              <a:t>Proactively investigate anomalies</a:t>
            </a:r>
          </a:p>
        </p:txBody>
      </p:sp>
      <p:pic>
        <p:nvPicPr>
          <p:cNvPr id="11" name="Graphic 10" descr="Map with pin">
            <a:extLst>
              <a:ext uri="{FF2B5EF4-FFF2-40B4-BE49-F238E27FC236}">
                <a16:creationId xmlns:a16="http://schemas.microsoft.com/office/drawing/2014/main" id="{6413A2B2-8B68-9A53-97D6-CEC1FBA76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6600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95503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02F7-250C-CDA6-3268-83C02284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Metrics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A4F9FC-5A4F-2BDC-F30C-53FD9A797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83336"/>
              </p:ext>
            </p:extLst>
          </p:nvPr>
        </p:nvGraphicFramePr>
        <p:xfrm>
          <a:off x="1153160" y="1375728"/>
          <a:ext cx="8127999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924457741"/>
                    </a:ext>
                  </a:extLst>
                </a:gridCol>
                <a:gridCol w="2548467">
                  <a:extLst>
                    <a:ext uri="{9D8B030D-6E8A-4147-A177-3AD203B41FA5}">
                      <a16:colId xmlns:a16="http://schemas.microsoft.com/office/drawing/2014/main" val="3107815591"/>
                    </a:ext>
                  </a:extLst>
                </a:gridCol>
                <a:gridCol w="2870199">
                  <a:extLst>
                    <a:ext uri="{9D8B030D-6E8A-4147-A177-3AD203B41FA5}">
                      <a16:colId xmlns:a16="http://schemas.microsoft.com/office/drawing/2014/main" val="1049203342"/>
                    </a:ext>
                  </a:extLst>
                </a:gridCol>
              </a:tblGrid>
              <a:tr h="352213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67174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r>
                        <a:rPr lang="en-US" dirty="0"/>
                        <a:t>Time to 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2-4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 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911644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r>
                        <a:rPr lang="en-US" dirty="0"/>
                        <a:t>Model 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533523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r>
                        <a:rPr lang="en-US" dirty="0"/>
                        <a:t>Drift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Ad-hoc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510912"/>
                  </a:ext>
                </a:extLst>
              </a:tr>
              <a:tr h="352213">
                <a:tc>
                  <a:txBody>
                    <a:bodyPr/>
                    <a:lstStyle/>
                    <a:p>
                      <a:r>
                        <a:rPr lang="en-US" dirty="0"/>
                        <a:t>Deployment 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Ad-hoc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787969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18E606B1-3FDB-6F7C-217C-02E571FE3B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7989779"/>
              </p:ext>
            </p:extLst>
          </p:nvPr>
        </p:nvGraphicFramePr>
        <p:xfrm>
          <a:off x="1153160" y="3977799"/>
          <a:ext cx="10429240" cy="2661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5557">
                  <a:extLst>
                    <a:ext uri="{9D8B030D-6E8A-4147-A177-3AD203B41FA5}">
                      <a16:colId xmlns:a16="http://schemas.microsoft.com/office/drawing/2014/main" val="1383471879"/>
                    </a:ext>
                  </a:extLst>
                </a:gridCol>
                <a:gridCol w="2509063">
                  <a:extLst>
                    <a:ext uri="{9D8B030D-6E8A-4147-A177-3AD203B41FA5}">
                      <a16:colId xmlns:a16="http://schemas.microsoft.com/office/drawing/2014/main" val="1248862184"/>
                    </a:ext>
                  </a:extLst>
                </a:gridCol>
                <a:gridCol w="2607310">
                  <a:extLst>
                    <a:ext uri="{9D8B030D-6E8A-4147-A177-3AD203B41FA5}">
                      <a16:colId xmlns:a16="http://schemas.microsoft.com/office/drawing/2014/main" val="639876070"/>
                    </a:ext>
                  </a:extLst>
                </a:gridCol>
                <a:gridCol w="2607310">
                  <a:extLst>
                    <a:ext uri="{9D8B030D-6E8A-4147-A177-3AD203B41FA5}">
                      <a16:colId xmlns:a16="http://schemas.microsoft.com/office/drawing/2014/main" val="1717000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Without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Annual Savings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29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Deployment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2-3 Incidents/Year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incidences (automated)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24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Reproducibility Issues Avoided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Rework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Templated and 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6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Drift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daily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38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Science Productivity 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time on infra, more on delivering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40689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9585CE6-4933-DDA1-4748-3055C2558075}"/>
              </a:ext>
            </a:extLst>
          </p:cNvPr>
          <p:cNvSpPr txBox="1">
            <a:spLocks/>
          </p:cNvSpPr>
          <p:nvPr/>
        </p:nvSpPr>
        <p:spPr>
          <a:xfrm>
            <a:off x="838200" y="29283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Risk Avoidance </a:t>
            </a:r>
          </a:p>
        </p:txBody>
      </p:sp>
    </p:spTree>
    <p:extLst>
      <p:ext uri="{BB962C8B-B14F-4D97-AF65-F5344CB8AC3E}">
        <p14:creationId xmlns:p14="http://schemas.microsoft.com/office/powerpoint/2010/main" val="356028236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5DEBBE-E5D0-DFDC-127F-C75AE84735EC}"/>
              </a:ext>
            </a:extLst>
          </p:cNvPr>
          <p:cNvGrpSpPr/>
          <p:nvPr/>
        </p:nvGrpSpPr>
        <p:grpSpPr>
          <a:xfrm>
            <a:off x="1980242" y="1439349"/>
            <a:ext cx="1024202" cy="1463145"/>
            <a:chOff x="1" y="7"/>
            <a:chExt cx="1024202" cy="1463145"/>
          </a:xfrm>
          <a:gradFill flip="none" rotWithShape="1">
            <a:gsLst>
              <a:gs pos="0">
                <a:srgbClr val="249EDC">
                  <a:shade val="30000"/>
                  <a:satMod val="115000"/>
                </a:srgbClr>
              </a:gs>
              <a:gs pos="50000">
                <a:srgbClr val="249EDC">
                  <a:shade val="67500"/>
                  <a:satMod val="115000"/>
                </a:srgbClr>
              </a:gs>
              <a:gs pos="100000">
                <a:srgbClr val="249EDC">
                  <a:shade val="100000"/>
                  <a:satMod val="115000"/>
                </a:srgbClr>
              </a:gs>
            </a:gsLst>
            <a:lin ang="10800000" scaled="1"/>
            <a:tileRect/>
          </a:gradFill>
        </p:grpSpPr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642746C8-0E0D-A6ED-4C5A-79049C98A1E8}"/>
                </a:ext>
              </a:extLst>
            </p:cNvPr>
            <p:cNvSpPr/>
            <p:nvPr/>
          </p:nvSpPr>
          <p:spPr>
            <a:xfrm rot="5400000">
              <a:off x="-219471" y="219479"/>
              <a:ext cx="1463145" cy="1024202"/>
            </a:xfrm>
            <a:prstGeom prst="chevron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30" name="Arrow: Chevron 4">
              <a:extLst>
                <a:ext uri="{FF2B5EF4-FFF2-40B4-BE49-F238E27FC236}">
                  <a16:creationId xmlns:a16="http://schemas.microsoft.com/office/drawing/2014/main" id="{3F7E0E81-853B-7E6A-C57E-29B79A3CF39A}"/>
                </a:ext>
              </a:extLst>
            </p:cNvPr>
            <p:cNvSpPr txBox="1"/>
            <p:nvPr/>
          </p:nvSpPr>
          <p:spPr>
            <a:xfrm>
              <a:off x="1" y="512108"/>
              <a:ext cx="1024202" cy="43894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Experiment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4929CB-0063-CF53-37D1-59BE960A9412}"/>
              </a:ext>
            </a:extLst>
          </p:cNvPr>
          <p:cNvGrpSpPr/>
          <p:nvPr/>
        </p:nvGrpSpPr>
        <p:grpSpPr>
          <a:xfrm>
            <a:off x="3004442" y="1439351"/>
            <a:ext cx="7103797" cy="951044"/>
            <a:chOff x="1024201" y="9"/>
            <a:chExt cx="7103797" cy="951044"/>
          </a:xfrm>
          <a:solidFill>
            <a:srgbClr val="249EDC"/>
          </a:solidFill>
        </p:grpSpPr>
        <p:sp>
          <p:nvSpPr>
            <p:cNvPr id="27" name="Rectangle: Top Corners Rounded 26">
              <a:extLst>
                <a:ext uri="{FF2B5EF4-FFF2-40B4-BE49-F238E27FC236}">
                  <a16:creationId xmlns:a16="http://schemas.microsoft.com/office/drawing/2014/main" id="{02AA42F8-8997-198C-6240-6D5AF89D08B0}"/>
                </a:ext>
              </a:extLst>
            </p:cNvPr>
            <p:cNvSpPr/>
            <p:nvPr/>
          </p:nvSpPr>
          <p:spPr>
            <a:xfrm rot="5400000">
              <a:off x="4100578" y="-3076368"/>
              <a:ext cx="951044" cy="7103797"/>
            </a:xfrm>
            <a:prstGeom prst="round2Same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: Top Corners Rounded 6">
              <a:extLst>
                <a:ext uri="{FF2B5EF4-FFF2-40B4-BE49-F238E27FC236}">
                  <a16:creationId xmlns:a16="http://schemas.microsoft.com/office/drawing/2014/main" id="{53DC34FC-DF32-6BD7-92FA-33A083CBCD76}"/>
                </a:ext>
              </a:extLst>
            </p:cNvPr>
            <p:cNvSpPr txBox="1"/>
            <p:nvPr/>
          </p:nvSpPr>
          <p:spPr>
            <a:xfrm>
              <a:off x="1024202" y="46434"/>
              <a:ext cx="7057371" cy="85819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8255" rIns="8255" bIns="8255" numCol="1" spcCol="1270" anchor="ctr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 dirty="0">
                  <a:solidFill>
                    <a:schemeClr val="tx1"/>
                  </a:solidFill>
                </a:rPr>
                <a:t>Experimentation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 dirty="0">
                  <a:solidFill>
                    <a:schemeClr val="tx1"/>
                  </a:solidFill>
                </a:rPr>
                <a:t>Data Processing (Reproducibility)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 dirty="0">
                  <a:solidFill>
                    <a:schemeClr val="tx1"/>
                  </a:solidFill>
                </a:rPr>
                <a:t>Model Training and Evaluation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 dirty="0">
                  <a:solidFill>
                    <a:schemeClr val="tx1"/>
                  </a:solidFill>
                </a:rPr>
                <a:t>Collaboration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CDDB26E-9B30-E908-46A7-B29B4CE787D2}"/>
              </a:ext>
            </a:extLst>
          </p:cNvPr>
          <p:cNvGrpSpPr/>
          <p:nvPr/>
        </p:nvGrpSpPr>
        <p:grpSpPr>
          <a:xfrm>
            <a:off x="1980242" y="2757851"/>
            <a:ext cx="1024202" cy="1463145"/>
            <a:chOff x="1" y="1318509"/>
            <a:chExt cx="1024202" cy="1463145"/>
          </a:xfrm>
          <a:gradFill flip="none" rotWithShape="1">
            <a:gsLst>
              <a:gs pos="0">
                <a:srgbClr val="249EDC">
                  <a:shade val="30000"/>
                  <a:satMod val="115000"/>
                </a:srgbClr>
              </a:gs>
              <a:gs pos="50000">
                <a:srgbClr val="249EDC">
                  <a:shade val="67500"/>
                  <a:satMod val="115000"/>
                </a:srgbClr>
              </a:gs>
              <a:gs pos="100000">
                <a:srgbClr val="249EDC">
                  <a:shade val="100000"/>
                  <a:satMod val="115000"/>
                </a:srgbClr>
              </a:gs>
            </a:gsLst>
            <a:lin ang="10800000" scaled="1"/>
            <a:tileRect/>
          </a:gradFill>
        </p:grpSpPr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3D6EE22A-EEEB-A0E5-CC11-70FAEE32B0C2}"/>
                </a:ext>
              </a:extLst>
            </p:cNvPr>
            <p:cNvSpPr/>
            <p:nvPr/>
          </p:nvSpPr>
          <p:spPr>
            <a:xfrm rot="5400000">
              <a:off x="-219471" y="1537981"/>
              <a:ext cx="1463145" cy="1024202"/>
            </a:xfrm>
            <a:prstGeom prst="chevron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6" name="Arrow: Chevron 8">
              <a:extLst>
                <a:ext uri="{FF2B5EF4-FFF2-40B4-BE49-F238E27FC236}">
                  <a16:creationId xmlns:a16="http://schemas.microsoft.com/office/drawing/2014/main" id="{9CAE499F-1AA8-CD7A-7DD3-875C98450532}"/>
                </a:ext>
              </a:extLst>
            </p:cNvPr>
            <p:cNvSpPr txBox="1"/>
            <p:nvPr/>
          </p:nvSpPr>
          <p:spPr>
            <a:xfrm>
              <a:off x="1" y="1830610"/>
              <a:ext cx="1024202" cy="43894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Stage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3B672E-A569-D20F-4AE7-4CA1E187C1BF}"/>
              </a:ext>
            </a:extLst>
          </p:cNvPr>
          <p:cNvGrpSpPr/>
          <p:nvPr/>
        </p:nvGrpSpPr>
        <p:grpSpPr>
          <a:xfrm>
            <a:off x="3004442" y="2757853"/>
            <a:ext cx="7103797" cy="951044"/>
            <a:chOff x="1024201" y="1318511"/>
            <a:chExt cx="7103797" cy="951044"/>
          </a:xfrm>
          <a:solidFill>
            <a:srgbClr val="249EDC"/>
          </a:solidFill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6E95D5F2-C01F-81B2-6FFA-3D3B79B15F40}"/>
                </a:ext>
              </a:extLst>
            </p:cNvPr>
            <p:cNvSpPr/>
            <p:nvPr/>
          </p:nvSpPr>
          <p:spPr>
            <a:xfrm rot="5400000">
              <a:off x="4100578" y="-1757866"/>
              <a:ext cx="951044" cy="7103797"/>
            </a:xfrm>
            <a:prstGeom prst="round2Same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: Top Corners Rounded 10">
              <a:extLst>
                <a:ext uri="{FF2B5EF4-FFF2-40B4-BE49-F238E27FC236}">
                  <a16:creationId xmlns:a16="http://schemas.microsoft.com/office/drawing/2014/main" id="{FA068CD4-B84D-C6C7-EA0E-809A51F870ED}"/>
                </a:ext>
              </a:extLst>
            </p:cNvPr>
            <p:cNvSpPr txBox="1"/>
            <p:nvPr/>
          </p:nvSpPr>
          <p:spPr>
            <a:xfrm>
              <a:off x="1024202" y="1364936"/>
              <a:ext cx="7057371" cy="85819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8255" rIns="8255" bIns="8255" numCol="1" spcCol="1270" anchor="ctr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 dirty="0">
                  <a:solidFill>
                    <a:schemeClr val="tx1"/>
                  </a:solidFill>
                </a:rPr>
                <a:t>Unit Testing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 dirty="0">
                  <a:solidFill>
                    <a:schemeClr val="tx1"/>
                  </a:solidFill>
                </a:rPr>
                <a:t>Integration Testing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 dirty="0">
                  <a:solidFill>
                    <a:schemeClr val="tx1"/>
                  </a:solidFill>
                </a:rPr>
                <a:t>Continuous Training and Automated Model Promotion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34959A-D28F-3B0A-BEF0-7FF740F96EB2}"/>
              </a:ext>
            </a:extLst>
          </p:cNvPr>
          <p:cNvGrpSpPr/>
          <p:nvPr/>
        </p:nvGrpSpPr>
        <p:grpSpPr>
          <a:xfrm>
            <a:off x="1980242" y="4076353"/>
            <a:ext cx="1024202" cy="1463145"/>
            <a:chOff x="1" y="2637011"/>
            <a:chExt cx="1024202" cy="1463145"/>
          </a:xfrm>
          <a:gradFill flip="none" rotWithShape="1">
            <a:gsLst>
              <a:gs pos="0">
                <a:srgbClr val="249EDC">
                  <a:shade val="30000"/>
                  <a:satMod val="115000"/>
                </a:srgbClr>
              </a:gs>
              <a:gs pos="50000">
                <a:srgbClr val="249EDC">
                  <a:shade val="67500"/>
                  <a:satMod val="115000"/>
                </a:srgbClr>
              </a:gs>
              <a:gs pos="100000">
                <a:srgbClr val="249EDC">
                  <a:shade val="100000"/>
                  <a:satMod val="115000"/>
                </a:srgbClr>
              </a:gs>
            </a:gsLst>
            <a:lin ang="10800000" scaled="1"/>
            <a:tileRect/>
          </a:gradFill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0A5B9C7A-25FC-BBDA-C976-05EB92DB2965}"/>
                </a:ext>
              </a:extLst>
            </p:cNvPr>
            <p:cNvSpPr/>
            <p:nvPr/>
          </p:nvSpPr>
          <p:spPr>
            <a:xfrm rot="5400000">
              <a:off x="-219471" y="2856483"/>
              <a:ext cx="1463145" cy="1024202"/>
            </a:xfrm>
            <a:prstGeom prst="chevron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2" name="Arrow: Chevron 12">
              <a:extLst>
                <a:ext uri="{FF2B5EF4-FFF2-40B4-BE49-F238E27FC236}">
                  <a16:creationId xmlns:a16="http://schemas.microsoft.com/office/drawing/2014/main" id="{285F5C7E-0CAB-3FBC-D1DB-1BB4EF3F5DC6}"/>
                </a:ext>
              </a:extLst>
            </p:cNvPr>
            <p:cNvSpPr txBox="1"/>
            <p:nvPr/>
          </p:nvSpPr>
          <p:spPr>
            <a:xfrm>
              <a:off x="1" y="3149112"/>
              <a:ext cx="1024202" cy="43894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Deploy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540BC9-5159-A367-655F-4012F3366F53}"/>
              </a:ext>
            </a:extLst>
          </p:cNvPr>
          <p:cNvGrpSpPr/>
          <p:nvPr/>
        </p:nvGrpSpPr>
        <p:grpSpPr>
          <a:xfrm>
            <a:off x="3004442" y="4076354"/>
            <a:ext cx="7103797" cy="951044"/>
            <a:chOff x="1024201" y="2637012"/>
            <a:chExt cx="7103797" cy="951044"/>
          </a:xfrm>
          <a:solidFill>
            <a:srgbClr val="249EDC"/>
          </a:solidFill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4DE83DE-77CC-CAD3-8826-6310DF193C5E}"/>
                </a:ext>
              </a:extLst>
            </p:cNvPr>
            <p:cNvSpPr/>
            <p:nvPr/>
          </p:nvSpPr>
          <p:spPr>
            <a:xfrm rot="5400000">
              <a:off x="4100578" y="-439365"/>
              <a:ext cx="951044" cy="7103797"/>
            </a:xfrm>
            <a:prstGeom prst="round2Same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: Top Corners Rounded 14">
              <a:extLst>
                <a:ext uri="{FF2B5EF4-FFF2-40B4-BE49-F238E27FC236}">
                  <a16:creationId xmlns:a16="http://schemas.microsoft.com/office/drawing/2014/main" id="{6A26601D-5462-E556-81E6-52A556092DD6}"/>
                </a:ext>
              </a:extLst>
            </p:cNvPr>
            <p:cNvSpPr txBox="1"/>
            <p:nvPr/>
          </p:nvSpPr>
          <p:spPr>
            <a:xfrm>
              <a:off x="1024202" y="2683437"/>
              <a:ext cx="7057371" cy="85819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8255" rIns="8255" bIns="8255" numCol="1" spcCol="1270" anchor="ctr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>
                  <a:solidFill>
                    <a:schemeClr val="tx1"/>
                  </a:solidFill>
                </a:rPr>
                <a:t>Model Serving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>
                  <a:solidFill>
                    <a:schemeClr val="tx1"/>
                  </a:solidFill>
                </a:rPr>
                <a:t>Model Registry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>
                  <a:solidFill>
                    <a:schemeClr val="tx1"/>
                  </a:solidFill>
                </a:rPr>
                <a:t>Metadata &amp; Artifact Repository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964804-94D1-33B6-B17C-6805CD68EE8A}"/>
              </a:ext>
            </a:extLst>
          </p:cNvPr>
          <p:cNvGrpSpPr/>
          <p:nvPr/>
        </p:nvGrpSpPr>
        <p:grpSpPr>
          <a:xfrm>
            <a:off x="1980242" y="5394855"/>
            <a:ext cx="1024202" cy="1463145"/>
            <a:chOff x="1" y="3955513"/>
            <a:chExt cx="1024202" cy="1463145"/>
          </a:xfrm>
          <a:gradFill flip="none" rotWithShape="1">
            <a:gsLst>
              <a:gs pos="0">
                <a:srgbClr val="249EDC">
                  <a:shade val="30000"/>
                  <a:satMod val="115000"/>
                </a:srgbClr>
              </a:gs>
              <a:gs pos="50000">
                <a:srgbClr val="249EDC">
                  <a:shade val="67500"/>
                  <a:satMod val="115000"/>
                </a:srgbClr>
              </a:gs>
              <a:gs pos="100000">
                <a:srgbClr val="249EDC">
                  <a:shade val="100000"/>
                  <a:satMod val="115000"/>
                </a:srgbClr>
              </a:gs>
            </a:gsLst>
            <a:lin ang="10800000" scaled="1"/>
            <a:tileRect/>
          </a:gradFill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BDA6C966-8743-9DCC-A491-925D6890B5A2}"/>
                </a:ext>
              </a:extLst>
            </p:cNvPr>
            <p:cNvSpPr/>
            <p:nvPr/>
          </p:nvSpPr>
          <p:spPr>
            <a:xfrm rot="5400000">
              <a:off x="-219471" y="4174985"/>
              <a:ext cx="1463145" cy="1024202"/>
            </a:xfrm>
            <a:prstGeom prst="chevron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8" name="Arrow: Chevron 16">
              <a:extLst>
                <a:ext uri="{FF2B5EF4-FFF2-40B4-BE49-F238E27FC236}">
                  <a16:creationId xmlns:a16="http://schemas.microsoft.com/office/drawing/2014/main" id="{7B89F12B-8B68-FF9B-7C6A-BAB4C9ED848F}"/>
                </a:ext>
              </a:extLst>
            </p:cNvPr>
            <p:cNvSpPr txBox="1"/>
            <p:nvPr/>
          </p:nvSpPr>
          <p:spPr>
            <a:xfrm>
              <a:off x="1" y="4467614"/>
              <a:ext cx="1024202" cy="43894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985" tIns="6985" rIns="6985" bIns="6985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Serve</a:t>
              </a:r>
              <a:r>
                <a:rPr lang="en-US" sz="1400" kern="1200" dirty="0"/>
                <a:t> / </a:t>
              </a:r>
              <a:r>
                <a:rPr lang="en-US" sz="1400" b="1" kern="1200" dirty="0"/>
                <a:t>Monitor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65A29-DEF0-15FC-DB17-4BED4A85088E}"/>
              </a:ext>
            </a:extLst>
          </p:cNvPr>
          <p:cNvGrpSpPr/>
          <p:nvPr/>
        </p:nvGrpSpPr>
        <p:grpSpPr>
          <a:xfrm>
            <a:off x="3004442" y="5394855"/>
            <a:ext cx="7103797" cy="951044"/>
            <a:chOff x="1024201" y="3955513"/>
            <a:chExt cx="7103797" cy="951044"/>
          </a:xfrm>
          <a:solidFill>
            <a:srgbClr val="249EDC"/>
          </a:solidFill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2B4F64D8-1B5A-E1E3-D757-0304ACAC1CE0}"/>
                </a:ext>
              </a:extLst>
            </p:cNvPr>
            <p:cNvSpPr/>
            <p:nvPr/>
          </p:nvSpPr>
          <p:spPr>
            <a:xfrm rot="5400000">
              <a:off x="4100578" y="879136"/>
              <a:ext cx="951044" cy="7103797"/>
            </a:xfrm>
            <a:prstGeom prst="round2SameRect">
              <a:avLst/>
            </a:prstGeom>
            <a:grp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: Top Corners Rounded 18">
              <a:extLst>
                <a:ext uri="{FF2B5EF4-FFF2-40B4-BE49-F238E27FC236}">
                  <a16:creationId xmlns:a16="http://schemas.microsoft.com/office/drawing/2014/main" id="{EBD781DB-9257-EF68-225E-DC2038CCCCFA}"/>
                </a:ext>
              </a:extLst>
            </p:cNvPr>
            <p:cNvSpPr txBox="1"/>
            <p:nvPr/>
          </p:nvSpPr>
          <p:spPr>
            <a:xfrm>
              <a:off x="1024202" y="4001938"/>
              <a:ext cx="7057371" cy="858192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456" tIns="8255" rIns="8255" bIns="8255" numCol="1" spcCol="1270" anchor="ctr" anchorCtr="0">
              <a:noAutofit/>
            </a:bodyPr>
            <a:lstStyle/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>
                  <a:solidFill>
                    <a:schemeClr val="tx1"/>
                  </a:solidFill>
                </a:rPr>
                <a:t>Effectiveness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>
                  <a:solidFill>
                    <a:schemeClr val="tx1"/>
                  </a:solidFill>
                </a:rPr>
                <a:t>Efficiency</a:t>
              </a:r>
            </a:p>
            <a:p>
              <a:pPr marL="114300" lvl="1" indent="-114300" algn="l" defTabSz="5778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300" b="1" kern="1200">
                  <a:solidFill>
                    <a:schemeClr val="tx1"/>
                  </a:solidFill>
                </a:rPr>
                <a:t>Online Experimentation</a:t>
              </a:r>
            </a:p>
          </p:txBody>
        </p:sp>
      </p:grpSp>
      <p:sp>
        <p:nvSpPr>
          <p:cNvPr id="42" name="Title 41">
            <a:extLst>
              <a:ext uri="{FF2B5EF4-FFF2-40B4-BE49-F238E27FC236}">
                <a16:creationId xmlns:a16="http://schemas.microsoft.com/office/drawing/2014/main" id="{F07FEA1A-51BA-ACCE-B280-38879E53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– Process	</a:t>
            </a:r>
          </a:p>
        </p:txBody>
      </p:sp>
    </p:spTree>
    <p:extLst>
      <p:ext uri="{BB962C8B-B14F-4D97-AF65-F5344CB8AC3E}">
        <p14:creationId xmlns:p14="http://schemas.microsoft.com/office/powerpoint/2010/main" val="150523511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9610-2825-E6BB-0581-30D0BB5B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– Assets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2FAD-CF80-48A0-A5AB-82DF5A182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Technology Stack</a:t>
            </a:r>
          </a:p>
          <a:p>
            <a:pPr lvl="1"/>
            <a:r>
              <a:rPr lang="en-US" dirty="0"/>
              <a:t>Model Framework</a:t>
            </a:r>
          </a:p>
          <a:p>
            <a:pPr lvl="1"/>
            <a:r>
              <a:rPr lang="en-US" dirty="0"/>
              <a:t>Feature Store: </a:t>
            </a:r>
            <a:r>
              <a:rPr lang="en-US" dirty="0">
                <a:solidFill>
                  <a:srgbClr val="249EDC"/>
                </a:solidFill>
              </a:rPr>
              <a:t>FEAST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Experiment Tracking: </a:t>
            </a:r>
            <a:r>
              <a:rPr lang="en-US" dirty="0" err="1">
                <a:solidFill>
                  <a:srgbClr val="249EDC"/>
                </a:solidFill>
              </a:rPr>
              <a:t>MLflow</a:t>
            </a:r>
            <a:r>
              <a:rPr lang="en-US" dirty="0"/>
              <a:t> (model registry + lineage)</a:t>
            </a:r>
          </a:p>
          <a:p>
            <a:pPr lvl="1"/>
            <a:r>
              <a:rPr lang="en-US" dirty="0"/>
              <a:t>Monitoring: </a:t>
            </a:r>
            <a:r>
              <a:rPr lang="en-US" dirty="0">
                <a:solidFill>
                  <a:srgbClr val="249EDC"/>
                </a:solidFill>
              </a:rPr>
              <a:t>Evidently</a:t>
            </a:r>
            <a:r>
              <a:rPr lang="en-US" dirty="0"/>
              <a:t> (drift detection) + </a:t>
            </a:r>
            <a:r>
              <a:rPr lang="en-US" dirty="0" err="1"/>
              <a:t>Streamlit</a:t>
            </a:r>
            <a:r>
              <a:rPr lang="en-US" dirty="0"/>
              <a:t> (dashboards)</a:t>
            </a:r>
          </a:p>
          <a:p>
            <a:pPr lvl="1"/>
            <a:r>
              <a:rPr lang="en-US" dirty="0"/>
              <a:t>CI/CD: GitHub Actions (code quality, testing, deployment)</a:t>
            </a:r>
          </a:p>
          <a:p>
            <a:pPr lvl="1"/>
            <a:r>
              <a:rPr lang="en-US" dirty="0"/>
              <a:t>Infrastructure: Local Development to Cloud Deployment</a:t>
            </a:r>
          </a:p>
          <a:p>
            <a:pPr lvl="2"/>
            <a:r>
              <a:rPr lang="en-US" dirty="0">
                <a:solidFill>
                  <a:srgbClr val="249EDC"/>
                </a:solidFill>
              </a:rPr>
              <a:t>Docker</a:t>
            </a:r>
            <a:r>
              <a:rPr lang="en-US" dirty="0"/>
              <a:t> -&gt; Container Repository -&gt; Deployment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Scalability Pattern</a:t>
            </a:r>
          </a:p>
          <a:p>
            <a:pPr lvl="1"/>
            <a:r>
              <a:rPr lang="en-US" dirty="0"/>
              <a:t>Template-Based Development:</a:t>
            </a:r>
          </a:p>
          <a:p>
            <a:pPr lvl="2"/>
            <a:r>
              <a:rPr lang="en-US" dirty="0"/>
              <a:t>Shared utilities (</a:t>
            </a:r>
            <a:r>
              <a:rPr lang="en-US" dirty="0">
                <a:solidFill>
                  <a:srgbClr val="249EDC"/>
                </a:solidFill>
              </a:rPr>
              <a:t>model-agnostic</a:t>
            </a:r>
            <a:r>
              <a:rPr lang="en-US" dirty="0"/>
              <a:t>): 85% code reuse</a:t>
            </a:r>
          </a:p>
          <a:p>
            <a:pPr lvl="2"/>
            <a:r>
              <a:rPr lang="en-US" dirty="0"/>
              <a:t>Model-specific logic (domain features): 15% new code</a:t>
            </a:r>
          </a:p>
          <a:p>
            <a:pPr lvl="2"/>
            <a:r>
              <a:rPr lang="en-US" dirty="0">
                <a:solidFill>
                  <a:srgbClr val="249EDC"/>
                </a:solidFill>
              </a:rPr>
              <a:t>Configuration-driven</a:t>
            </a:r>
            <a:r>
              <a:rPr lang="en-US" dirty="0"/>
              <a:t> (YAML): Add models without code changes</a:t>
            </a:r>
          </a:p>
          <a:p>
            <a:endParaRPr lang="en-US" dirty="0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D16FB5F5-2063-40E8-5B86-51E62AFB4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1436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B53B1D-F515-D77F-8C06-3A10BBAC2B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does it mean for </a:t>
            </a:r>
            <a:r>
              <a:rPr lang="en-US" dirty="0">
                <a:solidFill>
                  <a:srgbClr val="249EDC"/>
                </a:solidFill>
              </a:rPr>
              <a:t>YOU?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2666060-BCBE-F2A0-7319-0F055B7DB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Scientist</a:t>
            </a:r>
          </a:p>
          <a:p>
            <a:r>
              <a:rPr lang="en-US" dirty="0"/>
              <a:t>Data Engineer</a:t>
            </a:r>
          </a:p>
          <a:p>
            <a:r>
              <a:rPr lang="en-US" dirty="0"/>
              <a:t>DevOps</a:t>
            </a:r>
          </a:p>
          <a:p>
            <a:r>
              <a:rPr lang="en-US" dirty="0"/>
              <a:t>Operations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3DBF7190-7B14-79F3-A211-F388F4CBE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0" y="5450840"/>
            <a:ext cx="929640" cy="9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1011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29ED-8869-1B90-FB19-28AE3382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Scientists: Train &gt; Track &gt; Promote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926E-F6A6-D5D6-DFBE-B3A2E96FC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Automatic Logging:</a:t>
            </a:r>
          </a:p>
          <a:p>
            <a:pPr lvl="1"/>
            <a:r>
              <a:rPr lang="en-US" dirty="0"/>
              <a:t>All hyperparameters</a:t>
            </a:r>
          </a:p>
          <a:p>
            <a:pPr lvl="1"/>
            <a:r>
              <a:rPr lang="en-US" dirty="0">
                <a:solidFill>
                  <a:srgbClr val="249EDC"/>
                </a:solidFill>
              </a:rPr>
              <a:t>Model performance </a:t>
            </a:r>
            <a:r>
              <a:rPr lang="en-US" dirty="0"/>
              <a:t>metrics</a:t>
            </a:r>
          </a:p>
          <a:p>
            <a:pPr lvl="2"/>
            <a:r>
              <a:rPr lang="en-US" dirty="0"/>
              <a:t>Other Artifacts: Confusion matrix, SHAP explainability plots, Feature importance rankings</a:t>
            </a:r>
          </a:p>
          <a:p>
            <a:pPr lvl="1"/>
            <a:r>
              <a:rPr lang="en-US" dirty="0">
                <a:solidFill>
                  <a:srgbClr val="249EDC"/>
                </a:solidFill>
              </a:rPr>
              <a:t>Model artifacts </a:t>
            </a:r>
            <a:r>
              <a:rPr lang="en-US" dirty="0"/>
              <a:t>+ environment dependencies</a:t>
            </a:r>
          </a:p>
          <a:p>
            <a:pPr lvl="2"/>
            <a:r>
              <a:rPr lang="en-US" dirty="0"/>
              <a:t>Experiment Tracking</a:t>
            </a:r>
          </a:p>
          <a:p>
            <a:pPr lvl="2"/>
            <a:r>
              <a:rPr lang="en-US" dirty="0"/>
              <a:t>Experiment: </a:t>
            </a:r>
            <a:r>
              <a:rPr lang="en-US" dirty="0" err="1"/>
              <a:t>generic_classifier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Run 1: Accuracy 0.83, ROC-AUC 0.89 [archived] </a:t>
            </a:r>
          </a:p>
          <a:p>
            <a:pPr lvl="3"/>
            <a:r>
              <a:rPr lang="en-US" dirty="0"/>
              <a:t>Run 2: Accuracy 0.85, ROC-AUC 0.91 [</a:t>
            </a:r>
            <a:r>
              <a:rPr lang="en-US" dirty="0" err="1"/>
              <a:t>production_champion</a:t>
            </a:r>
            <a:r>
              <a:rPr lang="en-US" dirty="0"/>
              <a:t>] </a:t>
            </a:r>
          </a:p>
          <a:p>
            <a:pPr lvl="3"/>
            <a:r>
              <a:rPr lang="en-US" dirty="0"/>
              <a:t>Run 3: Accuracy 0.87, ROC-AUC 0.93 [</a:t>
            </a:r>
            <a:r>
              <a:rPr lang="en-US" dirty="0" err="1"/>
              <a:t>production_challenger</a:t>
            </a:r>
            <a:r>
              <a:rPr lang="en-US" dirty="0"/>
              <a:t>] ⭐</a:t>
            </a:r>
          </a:p>
          <a:p>
            <a:pPr marL="1371600" lvl="3" indent="0">
              <a:buNone/>
            </a:pPr>
            <a:endParaRPr lang="en-US" dirty="0"/>
          </a:p>
          <a:p>
            <a:r>
              <a:rPr lang="en-US" dirty="0"/>
              <a:t>Model Registry Features Used:</a:t>
            </a:r>
          </a:p>
          <a:p>
            <a:pPr lvl="1"/>
            <a:r>
              <a:rPr lang="en-US" dirty="0">
                <a:solidFill>
                  <a:srgbClr val="249EDC"/>
                </a:solidFill>
              </a:rPr>
              <a:t>Model versioning with semantic aliases</a:t>
            </a:r>
          </a:p>
          <a:p>
            <a:pPr lvl="1"/>
            <a:r>
              <a:rPr lang="en-US" dirty="0"/>
              <a:t>Parent-child run relationships (hyperparameter tuning to final model) </a:t>
            </a:r>
          </a:p>
          <a:p>
            <a:pPr lvl="1"/>
            <a:r>
              <a:rPr lang="en-US" dirty="0"/>
              <a:t>Automated Promotion</a:t>
            </a:r>
          </a:p>
          <a:p>
            <a:endParaRPr lang="en-US" dirty="0"/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6A99A68A-500E-E132-C45D-4A6B81444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96600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139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713CB6-413B-890F-191E-B9B10D66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Scientists: Promotion Safeguards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E0F2D-8886-D61F-C2CD-050EBD35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32456"/>
          </a:xfrm>
        </p:spPr>
        <p:txBody>
          <a:bodyPr>
            <a:normAutofit/>
          </a:bodyPr>
          <a:lstStyle/>
          <a:p>
            <a:r>
              <a:rPr lang="en-US" sz="1800" dirty="0"/>
              <a:t>Minimum </a:t>
            </a:r>
            <a:r>
              <a:rPr lang="en-US" sz="1800" dirty="0">
                <a:solidFill>
                  <a:srgbClr val="249EDC"/>
                </a:solidFill>
              </a:rPr>
              <a:t>improvement</a:t>
            </a:r>
            <a:r>
              <a:rPr lang="en-US" sz="1800" dirty="0"/>
              <a:t> threshold (e.g., +2% accuracy)</a:t>
            </a:r>
          </a:p>
          <a:p>
            <a:r>
              <a:rPr lang="en-US" sz="1800" dirty="0"/>
              <a:t>No dataset drift detected</a:t>
            </a:r>
          </a:p>
          <a:p>
            <a:r>
              <a:rPr lang="en-US" sz="1800" dirty="0"/>
              <a:t>All CI/CD tests passing</a:t>
            </a:r>
          </a:p>
          <a:p>
            <a:r>
              <a:rPr lang="en-US" sz="1800" dirty="0">
                <a:solidFill>
                  <a:srgbClr val="249EDC"/>
                </a:solidFill>
              </a:rPr>
              <a:t>Reproducibility</a:t>
            </a:r>
          </a:p>
          <a:p>
            <a:pPr lvl="1"/>
            <a:r>
              <a:rPr lang="en-US" sz="1400" dirty="0"/>
              <a:t>Data versioning: FEAST point-in-time features</a:t>
            </a:r>
          </a:p>
          <a:p>
            <a:pPr lvl="1"/>
            <a:r>
              <a:rPr lang="en-US" sz="1400" dirty="0"/>
              <a:t>Environment versioning: </a:t>
            </a:r>
            <a:r>
              <a:rPr lang="en-US" sz="1400" dirty="0" err="1"/>
              <a:t>MLflow</a:t>
            </a:r>
            <a:r>
              <a:rPr lang="en-US" sz="1400" dirty="0"/>
              <a:t> auto-logs </a:t>
            </a:r>
            <a:r>
              <a:rPr lang="en-US" sz="1400" dirty="0" err="1"/>
              <a:t>conda.yaml</a:t>
            </a:r>
            <a:endParaRPr lang="en-US" sz="1400" dirty="0"/>
          </a:p>
          <a:p>
            <a:pPr lvl="1"/>
            <a:r>
              <a:rPr lang="en-US" sz="1400" dirty="0"/>
              <a:t>Code versioning: Git SHA tagged in </a:t>
            </a:r>
            <a:r>
              <a:rPr lang="en-US" sz="1400" dirty="0" err="1"/>
              <a:t>MLflow</a:t>
            </a:r>
            <a:endParaRPr lang="en-US" sz="1400" dirty="0"/>
          </a:p>
          <a:p>
            <a:pPr lvl="1"/>
            <a:r>
              <a:rPr lang="en-US" sz="1400" dirty="0"/>
              <a:t>Hyperparameter tracking: All ‘n’ </a:t>
            </a:r>
            <a:r>
              <a:rPr lang="en-US" sz="1400" dirty="0" err="1"/>
              <a:t>Hyperopt</a:t>
            </a:r>
            <a:r>
              <a:rPr lang="en-US" sz="1400" dirty="0"/>
              <a:t> trials logged</a:t>
            </a:r>
          </a:p>
          <a:p>
            <a:endParaRPr lang="en-US" sz="1800" dirty="0"/>
          </a:p>
        </p:txBody>
      </p:sp>
      <p:pic>
        <p:nvPicPr>
          <p:cNvPr id="6" name="Graphic 5" descr="Safe">
            <a:extLst>
              <a:ext uri="{FF2B5EF4-FFF2-40B4-BE49-F238E27FC236}">
                <a16:creationId xmlns:a16="http://schemas.microsoft.com/office/drawing/2014/main" id="{1DB49975-ECA0-8F0C-6607-01F270096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4217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86F5-BE48-EC49-E9AD-F552B43E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Engineers: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DB97-D5E8-17EC-2A88-277A2A3E0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 Store</a:t>
            </a:r>
          </a:p>
          <a:p>
            <a:pPr lvl="1"/>
            <a:r>
              <a:rPr lang="en-US" dirty="0"/>
              <a:t>Batched / `cached` Queries and Incremental Updates</a:t>
            </a:r>
          </a:p>
          <a:p>
            <a:pPr lvl="1"/>
            <a:r>
              <a:rPr lang="en-US" dirty="0"/>
              <a:t>Support for </a:t>
            </a:r>
            <a:r>
              <a:rPr lang="en-US" dirty="0">
                <a:solidFill>
                  <a:srgbClr val="249EDC"/>
                </a:solidFill>
              </a:rPr>
              <a:t>real-time inference </a:t>
            </a:r>
            <a:r>
              <a:rPr lang="en-US" dirty="0"/>
              <a:t>demands</a:t>
            </a:r>
          </a:p>
          <a:p>
            <a:pPr lvl="1"/>
            <a:r>
              <a:rPr lang="en-US" dirty="0"/>
              <a:t>Feature serving to different model versions</a:t>
            </a:r>
          </a:p>
          <a:p>
            <a:pPr lvl="1"/>
            <a:r>
              <a:rPr lang="en-US" dirty="0">
                <a:solidFill>
                  <a:srgbClr val="249EDC"/>
                </a:solidFill>
              </a:rPr>
              <a:t>Shared Features</a:t>
            </a:r>
            <a:r>
              <a:rPr lang="en-US" dirty="0"/>
              <a:t>: Versioned and Consistent</a:t>
            </a:r>
          </a:p>
          <a:p>
            <a:pPr lvl="2"/>
            <a:r>
              <a:rPr lang="en-US" dirty="0"/>
              <a:t>Point-in-Time correctness</a:t>
            </a:r>
          </a:p>
          <a:p>
            <a:pPr lvl="2"/>
            <a:r>
              <a:rPr lang="en-US" dirty="0"/>
              <a:t>No data leakage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249EDC"/>
                </a:solidFill>
              </a:rPr>
              <a:t>New Model in 3 Steps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/>
            <a:r>
              <a:rPr lang="en-US" dirty="0"/>
              <a:t>1. Add config section (no code changes to utilities)</a:t>
            </a:r>
          </a:p>
          <a:p>
            <a:pPr lvl="1"/>
            <a:r>
              <a:rPr lang="en-US" dirty="0"/>
              <a:t>2. Create model-specific feature definitions (new file)</a:t>
            </a:r>
          </a:p>
          <a:p>
            <a:pPr lvl="1"/>
            <a:r>
              <a:rPr lang="en-US" dirty="0"/>
              <a:t>3. Copy training template from `example_model.py`</a:t>
            </a:r>
          </a:p>
          <a:p>
            <a:pPr lvl="1"/>
            <a:endParaRPr lang="en-US" dirty="0"/>
          </a:p>
        </p:txBody>
      </p:sp>
      <p:pic>
        <p:nvPicPr>
          <p:cNvPr id="5" name="Graphic 4" descr="Ruler">
            <a:extLst>
              <a:ext uri="{FF2B5EF4-FFF2-40B4-BE49-F238E27FC236}">
                <a16:creationId xmlns:a16="http://schemas.microsoft.com/office/drawing/2014/main" id="{E763B4AC-174C-1D1F-EB9F-31EFEC057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5784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4953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1513</TotalTime>
  <Words>699</Words>
  <Application>Microsoft Office PowerPoint</Application>
  <PresentationFormat>Widescreen</PresentationFormat>
  <Paragraphs>160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Machine Learning Deployment</vt:lpstr>
      <vt:lpstr>Current Landscape</vt:lpstr>
      <vt:lpstr>Key Metrics</vt:lpstr>
      <vt:lpstr>Core Components – Process </vt:lpstr>
      <vt:lpstr>Core Components – Assets </vt:lpstr>
      <vt:lpstr>What does it mean for YOU?</vt:lpstr>
      <vt:lpstr>Data Scientists: Train &gt; Track &gt; Promote</vt:lpstr>
      <vt:lpstr>Data Scientists: Promotion Safeguards</vt:lpstr>
      <vt:lpstr>Data Engineers: Feature Engineering</vt:lpstr>
      <vt:lpstr>DevOps: </vt:lpstr>
      <vt:lpstr>Operations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</dc:creator>
  <cp:lastModifiedBy>Michael M</cp:lastModifiedBy>
  <cp:revision>16</cp:revision>
  <dcterms:created xsi:type="dcterms:W3CDTF">2025-10-23T16:31:16Z</dcterms:created>
  <dcterms:modified xsi:type="dcterms:W3CDTF">2025-10-24T17:46:04Z</dcterms:modified>
</cp:coreProperties>
</file>