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3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3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97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805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199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6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3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1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6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1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0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3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A062E-B86B-490E-ABEB-467F00D0C8B7}" type="datetimeFigureOut">
              <a:rPr lang="ko-KR" altLang="en-US" smtClean="0"/>
              <a:t>2021-02-13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B712-BC2C-4CB8-BFBA-8D3936AFE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80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m-joon-ixix/2021Winter-MachineLearningStudy/tree/main/PythonMLguidebook/chapter3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5881-1984-4387-A52F-C3B44E7D2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019" y="736469"/>
            <a:ext cx="5187106" cy="2387600"/>
          </a:xfrm>
        </p:spPr>
        <p:txBody>
          <a:bodyPr/>
          <a:lstStyle/>
          <a:p>
            <a:r>
              <a:rPr lang="en-US" altLang="ko-KR" dirty="0"/>
              <a:t>3. evaluation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2CC94-6214-42E3-BA9F-9952F1F63FF1}"/>
              </a:ext>
            </a:extLst>
          </p:cNvPr>
          <p:cNvSpPr txBox="1"/>
          <p:nvPr/>
        </p:nvSpPr>
        <p:spPr>
          <a:xfrm>
            <a:off x="8028264" y="4563611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Old English Text MT" panose="03040902040508030806" pitchFamily="66" charset="0"/>
              </a:rPr>
              <a:t>@</a:t>
            </a:r>
            <a:r>
              <a:rPr lang="en-US" altLang="ko-KR" sz="2000" dirty="0" err="1">
                <a:latin typeface="Old English Text MT" panose="03040902040508030806" pitchFamily="66" charset="0"/>
              </a:rPr>
              <a:t>m.joon_ixix</a:t>
            </a:r>
            <a:endParaRPr lang="ko-KR" altLang="en-US" sz="2000" dirty="0">
              <a:latin typeface="Old English Text MT" panose="03040902040508030806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30A9F-E258-43C1-93DC-18F9CA8120EB}"/>
              </a:ext>
            </a:extLst>
          </p:cNvPr>
          <p:cNvSpPr txBox="1"/>
          <p:nvPr/>
        </p:nvSpPr>
        <p:spPr>
          <a:xfrm>
            <a:off x="8093987" y="319767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개념 위주로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72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97496-0264-42BC-A7AC-003DC49A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정확도 </a:t>
            </a:r>
            <a:r>
              <a:rPr lang="en-US" altLang="ko-KR" dirty="0"/>
              <a:t>(Accuracy)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C2C27-10C0-4CC4-8C49-FB87A567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항상 써오던 </a:t>
            </a:r>
            <a:r>
              <a:rPr lang="en-US" altLang="ko-KR" dirty="0" err="1"/>
              <a:t>accuracy_score</a:t>
            </a:r>
            <a:endParaRPr lang="en-US" altLang="ko-KR" dirty="0"/>
          </a:p>
          <a:p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/>
              <a:t>예측</a:t>
            </a:r>
            <a:r>
              <a:rPr lang="en-US" altLang="ko-KR" dirty="0"/>
              <a:t> </a:t>
            </a:r>
            <a:r>
              <a:rPr lang="ko-KR" altLang="en-US" dirty="0"/>
              <a:t>중에 얼마나 맞았는지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100</a:t>
            </a:r>
            <a:r>
              <a:rPr lang="ko-KR" altLang="en-US" dirty="0"/>
              <a:t> </a:t>
            </a:r>
            <a:r>
              <a:rPr lang="en-US" altLang="ko-KR" dirty="0"/>
              <a:t>predictions.</a:t>
            </a:r>
            <a:r>
              <a:rPr lang="ko-KR" altLang="en-US" dirty="0"/>
              <a:t> </a:t>
            </a:r>
            <a:r>
              <a:rPr lang="en-US" altLang="ko-KR" dirty="0"/>
              <a:t>85 correct. </a:t>
            </a:r>
            <a:r>
              <a:rPr lang="en-US" altLang="ko-KR" dirty="0">
                <a:sym typeface="Wingdings" panose="05000000000000000000" pitchFamily="2" charset="2"/>
              </a:rPr>
              <a:t> Accuracy = 0.85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20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D2E40-95AB-4304-B974-6C10A5E7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오차 행렬 </a:t>
            </a:r>
            <a:r>
              <a:rPr lang="en-US" altLang="ko-KR" dirty="0"/>
              <a:t>(Confusion matrix)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D315072-D0FC-429B-9BCA-AB315E789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622082"/>
              </p:ext>
            </p:extLst>
          </p:nvPr>
        </p:nvGraphicFramePr>
        <p:xfrm>
          <a:off x="1141413" y="2094727"/>
          <a:ext cx="603956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609">
                  <a:extLst>
                    <a:ext uri="{9D8B030D-6E8A-4147-A177-3AD203B41FA5}">
                      <a16:colId xmlns:a16="http://schemas.microsoft.com/office/drawing/2014/main" val="3197782598"/>
                    </a:ext>
                  </a:extLst>
                </a:gridCol>
                <a:gridCol w="1906172">
                  <a:extLst>
                    <a:ext uri="{9D8B030D-6E8A-4147-A177-3AD203B41FA5}">
                      <a16:colId xmlns:a16="http://schemas.microsoft.com/office/drawing/2014/main" val="800600554"/>
                    </a:ext>
                  </a:extLst>
                </a:gridCol>
                <a:gridCol w="1509891">
                  <a:extLst>
                    <a:ext uri="{9D8B030D-6E8A-4147-A177-3AD203B41FA5}">
                      <a16:colId xmlns:a16="http://schemas.microsoft.com/office/drawing/2014/main" val="1738331761"/>
                    </a:ext>
                  </a:extLst>
                </a:gridCol>
                <a:gridCol w="1509891">
                  <a:extLst>
                    <a:ext uri="{9D8B030D-6E8A-4147-A177-3AD203B41FA5}">
                      <a16:colId xmlns:a16="http://schemas.microsoft.com/office/drawing/2014/main" val="2213935062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Prediction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005224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(Negative)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(Positive)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9488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Actual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(Negative)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3549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(Positive)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3708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565618-E282-43B2-BFD4-4D7DE28CE73B}"/>
              </a:ext>
            </a:extLst>
          </p:cNvPr>
          <p:cNvSpPr txBox="1"/>
          <p:nvPr/>
        </p:nvSpPr>
        <p:spPr>
          <a:xfrm>
            <a:off x="7368983" y="2659700"/>
            <a:ext cx="450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r>
              <a:rPr lang="ko-KR" altLang="en-US" dirty="0"/>
              <a:t>로 시작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“</a:t>
            </a:r>
            <a:r>
              <a:rPr lang="ko-KR" altLang="en-US" dirty="0">
                <a:sym typeface="Wingdings" panose="05000000000000000000" pitchFamily="2" charset="2"/>
              </a:rPr>
              <a:t>내가 어떻게 </a:t>
            </a:r>
            <a:r>
              <a:rPr lang="en-US" altLang="ko-KR" dirty="0">
                <a:sym typeface="Wingdings" panose="05000000000000000000" pitchFamily="2" charset="2"/>
              </a:rPr>
              <a:t>predict </a:t>
            </a:r>
            <a:r>
              <a:rPr lang="ko-KR" altLang="en-US" dirty="0">
                <a:sym typeface="Wingdings" panose="05000000000000000000" pitchFamily="2" charset="2"/>
              </a:rPr>
              <a:t>했는지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로 이름 결정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92CCF48-6CF0-478F-8EC4-AFA05CD01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02828"/>
              </p:ext>
            </p:extLst>
          </p:nvPr>
        </p:nvGraphicFramePr>
        <p:xfrm>
          <a:off x="4161194" y="4315011"/>
          <a:ext cx="2266536" cy="1478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268">
                  <a:extLst>
                    <a:ext uri="{9D8B030D-6E8A-4147-A177-3AD203B41FA5}">
                      <a16:colId xmlns:a16="http://schemas.microsoft.com/office/drawing/2014/main" val="1034235214"/>
                    </a:ext>
                  </a:extLst>
                </a:gridCol>
                <a:gridCol w="1133268">
                  <a:extLst>
                    <a:ext uri="{9D8B030D-6E8A-4147-A177-3AD203B41FA5}">
                      <a16:colId xmlns:a16="http://schemas.microsoft.com/office/drawing/2014/main" val="718389114"/>
                    </a:ext>
                  </a:extLst>
                </a:gridCol>
              </a:tblGrid>
              <a:tr h="739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686424"/>
                  </a:ext>
                </a:extLst>
              </a:tr>
              <a:tr h="739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5798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EA6C78-CF05-4565-BF5E-CCF4CD8D55E4}"/>
              </a:ext>
            </a:extLst>
          </p:cNvPr>
          <p:cNvSpPr txBox="1"/>
          <p:nvPr/>
        </p:nvSpPr>
        <p:spPr>
          <a:xfrm>
            <a:off x="2358639" y="483692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오차 행렬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4F303-9F62-4435-A995-4141A6457253}"/>
              </a:ext>
            </a:extLst>
          </p:cNvPr>
          <p:cNvSpPr txBox="1"/>
          <p:nvPr/>
        </p:nvSpPr>
        <p:spPr>
          <a:xfrm>
            <a:off x="6804895" y="4731130"/>
            <a:ext cx="363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각각의 칸에는</a:t>
            </a:r>
            <a:endParaRPr lang="en-US" altLang="ko-KR" dirty="0"/>
          </a:p>
          <a:p>
            <a:r>
              <a:rPr lang="ko-KR" altLang="en-US" dirty="0"/>
              <a:t>해당하는 데이터의 개수 </a:t>
            </a:r>
            <a:r>
              <a:rPr lang="en-US" altLang="ko-KR" dirty="0"/>
              <a:t>(</a:t>
            </a:r>
            <a:r>
              <a:rPr lang="ko-KR" altLang="en-US" dirty="0"/>
              <a:t>레코드 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54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55AD0-374E-459E-B7CA-470F9F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3449"/>
            <a:ext cx="9905998" cy="147857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정밀도 </a:t>
            </a:r>
            <a:r>
              <a:rPr lang="en-US" altLang="ko-KR" dirty="0"/>
              <a:t>(precision)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E56085-842B-4037-88DE-79537583A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655125"/>
                <a:ext cx="9905999" cy="354171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“</a:t>
                </a:r>
                <a:r>
                  <a:rPr lang="ko-KR" altLang="en-US" sz="2000" dirty="0"/>
                  <a:t>내가 얼마나 정밀하게 했는지</a:t>
                </a:r>
                <a:r>
                  <a:rPr lang="en-US" altLang="ko-KR" sz="2000" dirty="0"/>
                  <a:t>?”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“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내가 예측한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positive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들이 얼마나 맞는지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?”</a:t>
                </a:r>
              </a:p>
              <a:p>
                <a:r>
                  <a:rPr lang="en-US" altLang="ko-KR" sz="4000" dirty="0"/>
                  <a:t> </a:t>
                </a:r>
                <a:r>
                  <a:rPr lang="ko-KR" altLang="en-US" sz="4000" dirty="0"/>
                  <a:t>정</a:t>
                </a:r>
                <a14:m>
                  <m:oMath xmlns:m="http://schemas.openxmlformats.org/officeDocument/2006/math">
                    <m:r>
                      <a:rPr lang="ko-KR" altLang="en-US" sz="4000" i="1">
                        <a:latin typeface="Cambria Math" panose="02040503050406030204" pitchFamily="18" charset="0"/>
                      </a:rPr>
                      <m:t>밀</m:t>
                    </m:r>
                    <m:r>
                      <a:rPr lang="ko-KR" altLang="en-US" sz="4000" i="1" smtClean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정밀도가 중요한 경우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FP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가 적어야 함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실제로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negative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인데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positive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라고 잘못 판단하면 안됨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(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예시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)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스팸 메일 판단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E56085-842B-4037-88DE-79537583A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655125"/>
                <a:ext cx="9905999" cy="3541714"/>
              </a:xfrm>
              <a:blipFill>
                <a:blip r:embed="rId2"/>
                <a:stretch>
                  <a:fillRect l="-2646" t="-1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5FDA17-7205-4151-9F58-90E522E39752}"/>
              </a:ext>
            </a:extLst>
          </p:cNvPr>
          <p:cNvSpPr txBox="1"/>
          <p:nvPr/>
        </p:nvSpPr>
        <p:spPr>
          <a:xfrm>
            <a:off x="1478422" y="295352"/>
            <a:ext cx="4557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* </a:t>
            </a:r>
            <a:r>
              <a:rPr lang="ko-KR" altLang="en-US" b="1" i="1" dirty="0"/>
              <a:t>정밀도</a:t>
            </a:r>
            <a:r>
              <a:rPr lang="en-US" altLang="ko-KR" b="1" i="1" dirty="0"/>
              <a:t>, </a:t>
            </a:r>
            <a:r>
              <a:rPr lang="ko-KR" altLang="en-US" b="1" i="1" dirty="0" err="1"/>
              <a:t>재현율</a:t>
            </a:r>
            <a:r>
              <a:rPr lang="ko-KR" altLang="en-US" b="1" i="1" dirty="0"/>
              <a:t> </a:t>
            </a:r>
            <a:r>
              <a:rPr lang="en-US" altLang="ko-KR" b="1" i="1" dirty="0">
                <a:sym typeface="Wingdings" panose="05000000000000000000" pitchFamily="2" charset="2"/>
              </a:rPr>
              <a:t> </a:t>
            </a:r>
            <a:r>
              <a:rPr lang="en-US" altLang="ko-KR" b="1" i="1" dirty="0"/>
              <a:t>Positive </a:t>
            </a:r>
            <a:r>
              <a:rPr lang="ko-KR" altLang="en-US" b="1" i="1" dirty="0"/>
              <a:t>에 중점을 두자</a:t>
            </a:r>
            <a:r>
              <a:rPr lang="en-US" altLang="ko-KR" b="1" i="1" dirty="0"/>
              <a:t>!</a:t>
            </a:r>
          </a:p>
          <a:p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09318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9437B-01CD-41AA-A93D-AB376B06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43409"/>
            <a:ext cx="9905998" cy="147857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재현율</a:t>
            </a:r>
            <a:r>
              <a:rPr lang="ko-KR" altLang="en-US" dirty="0"/>
              <a:t> </a:t>
            </a:r>
            <a:r>
              <a:rPr lang="en-US" altLang="ko-KR" dirty="0"/>
              <a:t>(recall)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A75DE1-3FD2-4ECB-8929-9AF18054E9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294883"/>
                <a:ext cx="9905999" cy="354171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“</a:t>
                </a:r>
                <a:r>
                  <a:rPr lang="ko-KR" altLang="en-US" sz="2000" dirty="0"/>
                  <a:t>얼마나 재현을 잘했는지</a:t>
                </a:r>
                <a:r>
                  <a:rPr lang="en-US" altLang="ko-KR" sz="2000" dirty="0"/>
                  <a:t>?”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“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실제로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positive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인 것들을 얼마나 정확하게 잡아냈는지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?”</a:t>
                </a:r>
              </a:p>
              <a:p>
                <a:r>
                  <a:rPr lang="ko-KR" altLang="en-US" sz="4000" dirty="0"/>
                  <a:t> 재</a:t>
                </a:r>
                <a14:m>
                  <m:oMath xmlns:m="http://schemas.openxmlformats.org/officeDocument/2006/math">
                    <m:r>
                      <a:rPr lang="ko-KR" altLang="en-US" sz="4000" i="1" dirty="0">
                        <a:latin typeface="Cambria Math" panose="02040503050406030204" pitchFamily="18" charset="0"/>
                      </a:rPr>
                      <m:t>현</m:t>
                    </m:r>
                    <m:r>
                      <a:rPr lang="ko-KR" altLang="en-US" sz="4000" i="1" dirty="0" smtClean="0">
                        <a:latin typeface="Cambria Math" panose="02040503050406030204" pitchFamily="18" charset="0"/>
                      </a:rPr>
                      <m:t>율</m:t>
                    </m:r>
                    <m:r>
                      <a:rPr lang="en-US" altLang="ko-KR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sz="2000" dirty="0"/>
                  <a:t>재현율이 중요한 경우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FN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가 적어야 함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실제로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positive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인데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negative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라고 잘못 판단하면 안됨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(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예시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)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암 진단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A75DE1-3FD2-4ECB-8929-9AF18054E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294883"/>
                <a:ext cx="9905999" cy="3541714"/>
              </a:xfrm>
              <a:blipFill>
                <a:blip r:embed="rId2"/>
                <a:stretch>
                  <a:fillRect l="-2709" t="-1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36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7190F-AB89-412B-962C-78AC59C45FF1}"/>
              </a:ext>
            </a:extLst>
          </p:cNvPr>
          <p:cNvSpPr txBox="1"/>
          <p:nvPr/>
        </p:nvSpPr>
        <p:spPr>
          <a:xfrm>
            <a:off x="1099467" y="1652030"/>
            <a:ext cx="95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정밀도</a:t>
            </a:r>
            <a:r>
              <a:rPr lang="en-US" altLang="ko-KR" b="1" dirty="0"/>
              <a:t>, </a:t>
            </a:r>
            <a:r>
              <a:rPr lang="ko-KR" altLang="en-US" b="1" dirty="0"/>
              <a:t>재현율은 </a:t>
            </a:r>
            <a:r>
              <a:rPr lang="ko-KR" altLang="en-US" b="1" dirty="0">
                <a:sym typeface="Wingdings" panose="05000000000000000000" pitchFamily="2" charset="2"/>
              </a:rPr>
              <a:t> 서로 </a:t>
            </a:r>
            <a:r>
              <a:rPr lang="en-US" altLang="ko-KR" b="1" dirty="0">
                <a:sym typeface="Wingdings" panose="05000000000000000000" pitchFamily="2" charset="2"/>
              </a:rPr>
              <a:t>Trade-off </a:t>
            </a:r>
            <a:r>
              <a:rPr lang="ko-KR" altLang="en-US" b="1" dirty="0">
                <a:sym typeface="Wingdings" panose="05000000000000000000" pitchFamily="2" charset="2"/>
              </a:rPr>
              <a:t>관계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참고</a:t>
            </a:r>
            <a:r>
              <a:rPr lang="en-US" altLang="ko-KR" b="1" dirty="0">
                <a:sym typeface="Wingdings" panose="05000000000000000000" pitchFamily="2" charset="2"/>
              </a:rPr>
              <a:t>: 1</a:t>
            </a:r>
            <a:r>
              <a:rPr lang="ko-KR" altLang="en-US" b="1" dirty="0">
                <a:sym typeface="Wingdings" panose="05000000000000000000" pitchFamily="2" charset="2"/>
              </a:rPr>
              <a:t>종 오류와 </a:t>
            </a:r>
            <a:r>
              <a:rPr lang="en-US" altLang="ko-KR" b="1" dirty="0">
                <a:sym typeface="Wingdings" panose="05000000000000000000" pitchFamily="2" charset="2"/>
              </a:rPr>
              <a:t>2</a:t>
            </a:r>
            <a:r>
              <a:rPr lang="ko-KR" altLang="en-US" b="1" dirty="0">
                <a:sym typeface="Wingdings" panose="05000000000000000000" pitchFamily="2" charset="2"/>
              </a:rPr>
              <a:t>종 오류의 </a:t>
            </a:r>
            <a:r>
              <a:rPr lang="en-US" altLang="ko-KR" b="1" dirty="0">
                <a:sym typeface="Wingdings" panose="05000000000000000000" pitchFamily="2" charset="2"/>
              </a:rPr>
              <a:t>trade-off  FP vs FN)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451EE-86C6-4DD9-A012-2180D8E6BB77}"/>
              </a:ext>
            </a:extLst>
          </p:cNvPr>
          <p:cNvSpPr txBox="1"/>
          <p:nvPr/>
        </p:nvSpPr>
        <p:spPr>
          <a:xfrm>
            <a:off x="2710612" y="3917742"/>
            <a:ext cx="6304931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/>
              <a:t>Prediction</a:t>
            </a:r>
            <a:r>
              <a:rPr lang="ko-KR" altLang="en-US" b="1" i="1" dirty="0"/>
              <a:t>에 사용되는 </a:t>
            </a:r>
            <a:r>
              <a:rPr lang="en-US" altLang="ko-KR" b="1" i="1" dirty="0"/>
              <a:t>Threshold (</a:t>
            </a:r>
            <a:r>
              <a:rPr lang="ko-KR" altLang="en-US" b="1" i="1" dirty="0" err="1"/>
              <a:t>임계값</a:t>
            </a:r>
            <a:r>
              <a:rPr lang="en-US" altLang="ko-KR" b="1" i="1" dirty="0"/>
              <a:t>) </a:t>
            </a:r>
            <a:r>
              <a:rPr lang="ko-KR" altLang="en-US" b="1" i="1" dirty="0"/>
              <a:t>조절을 통해</a:t>
            </a:r>
            <a:endParaRPr lang="en-US" altLang="ko-KR" b="1" i="1" dirty="0"/>
          </a:p>
          <a:p>
            <a:pPr>
              <a:lnSpc>
                <a:spcPct val="150000"/>
              </a:lnSpc>
            </a:pPr>
            <a:r>
              <a:rPr lang="en-US" altLang="ko-KR" b="1" i="1" dirty="0"/>
              <a:t>FP</a:t>
            </a:r>
            <a:r>
              <a:rPr lang="ko-KR" altLang="en-US" b="1" i="1" dirty="0"/>
              <a:t>와 </a:t>
            </a:r>
            <a:r>
              <a:rPr lang="en-US" altLang="ko-KR" b="1" i="1" dirty="0"/>
              <a:t>FN</a:t>
            </a:r>
            <a:r>
              <a:rPr lang="ko-KR" altLang="en-US" b="1" i="1" dirty="0"/>
              <a:t>를 적절히 조절하여 정밀도와 재현율을 조절할 수 있다</a:t>
            </a:r>
            <a:r>
              <a:rPr lang="en-US" altLang="ko-KR" b="1" i="1" dirty="0"/>
              <a:t>!</a:t>
            </a:r>
            <a:endParaRPr lang="ko-KR" altLang="en-US" b="1" i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2E86B-618C-46E8-8773-553B4878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41" y="2422018"/>
            <a:ext cx="11125318" cy="9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9108B-71E5-4351-BFA8-7C6FE472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 F1-score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4FA859-A37F-4BAF-B984-50B709435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</m:den>
                          </m:f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precision &amp; recall</a:t>
                </a:r>
                <a:r>
                  <a:rPr lang="ko-KR" altLang="en-US" dirty="0"/>
                  <a:t> 이 치우치지 않고 균등할수록 </a:t>
                </a:r>
                <a:r>
                  <a:rPr lang="en-US" altLang="ko-KR" dirty="0"/>
                  <a:t>F1 score</a:t>
                </a:r>
                <a:r>
                  <a:rPr lang="ko-KR" altLang="en-US" dirty="0"/>
                  <a:t>는 높게 나옴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4FA859-A37F-4BAF-B984-50B709435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02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ED55D-C91A-4045-8C12-A1D6568B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ROC, </a:t>
            </a:r>
            <a:r>
              <a:rPr lang="en-US" altLang="ko-KR" dirty="0" err="1"/>
              <a:t>auc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9485EE-7611-4D43-A3B5-18DD90DF1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097088"/>
                <a:ext cx="9905999" cy="354171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ROC curve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TPR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ko-KR" dirty="0"/>
                  <a:t> 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실제로 </a:t>
                </a:r>
                <a:r>
                  <a:rPr lang="en-US" altLang="ko-KR" sz="1600" dirty="0"/>
                  <a:t>Positive</a:t>
                </a:r>
                <a:r>
                  <a:rPr lang="ko-KR" altLang="en-US" sz="1600" dirty="0"/>
                  <a:t>인 것 중에 얼마나 </a:t>
                </a:r>
                <a:r>
                  <a:rPr lang="en-US" altLang="ko-KR" sz="1600" dirty="0"/>
                  <a:t>TP</a:t>
                </a:r>
                <a:r>
                  <a:rPr lang="ko-KR" altLang="en-US" sz="1600" dirty="0"/>
                  <a:t>가 나왔는지</a:t>
                </a:r>
                <a:r>
                  <a:rPr lang="en-US" altLang="ko-KR" sz="16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FPR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ko-KR" dirty="0"/>
                  <a:t> 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실제로 </a:t>
                </a:r>
                <a:r>
                  <a:rPr lang="en-US" altLang="ko-KR" sz="1600" dirty="0"/>
                  <a:t>Negative</a:t>
                </a:r>
                <a:r>
                  <a:rPr lang="ko-KR" altLang="en-US" sz="1600" dirty="0"/>
                  <a:t>인 것 중에 얼마나 </a:t>
                </a:r>
                <a:r>
                  <a:rPr lang="en-US" altLang="ko-KR" sz="1600" dirty="0"/>
                  <a:t>FP</a:t>
                </a:r>
                <a:r>
                  <a:rPr lang="ko-KR" altLang="en-US" sz="1600" dirty="0"/>
                  <a:t>가 나왔는지</a:t>
                </a:r>
                <a:r>
                  <a:rPr lang="en-US" altLang="ko-KR" sz="1600" dirty="0"/>
                  <a:t>)</a:t>
                </a:r>
              </a:p>
              <a:p>
                <a:r>
                  <a:rPr lang="ko-KR" altLang="en-US" sz="1500" dirty="0"/>
                  <a:t>곡선이 직선</a:t>
                </a:r>
                <a:r>
                  <a:rPr lang="en-US" altLang="ko-KR" sz="1500" dirty="0"/>
                  <a:t>(random </a:t>
                </a:r>
                <a:r>
                  <a:rPr lang="ko-KR" altLang="en-US" sz="1500" dirty="0"/>
                  <a:t>상황</a:t>
                </a:r>
                <a:r>
                  <a:rPr lang="en-US" altLang="ko-KR" sz="1500" dirty="0"/>
                  <a:t>)</a:t>
                </a:r>
                <a:r>
                  <a:rPr lang="ko-KR" altLang="en-US" sz="1500" dirty="0"/>
                  <a:t>에서 멀어질 수록 모델의 예측 성능이 좋은 것</a:t>
                </a:r>
                <a:endParaRPr lang="en-US" altLang="ko-KR" sz="15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AUC score : ROC curve</a:t>
                </a:r>
                <a:r>
                  <a:rPr lang="ko-KR" altLang="en-US" dirty="0"/>
                  <a:t>에서 곡선 아래 부분의 넓이 </a:t>
                </a:r>
                <a:r>
                  <a:rPr lang="en-US" altLang="ko-KR" dirty="0"/>
                  <a:t>(</a:t>
                </a:r>
                <a:r>
                  <a:rPr lang="ko-KR" altLang="en-US" b="1" dirty="0"/>
                  <a:t>大大익선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9485EE-7611-4D43-A3B5-18DD90DF1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097088"/>
                <a:ext cx="9905999" cy="3541714"/>
              </a:xfrm>
              <a:blipFill>
                <a:blip r:embed="rId2"/>
                <a:stretch>
                  <a:fillRect l="-1231" t="-2238" b="-4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4110217-A8F6-4592-86A7-501745666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530" y="2056345"/>
            <a:ext cx="4290004" cy="270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1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945B6-8C56-4387-9985-691E9F95DD24}"/>
              </a:ext>
            </a:extLst>
          </p:cNvPr>
          <p:cNvSpPr txBox="1"/>
          <p:nvPr/>
        </p:nvSpPr>
        <p:spPr>
          <a:xfrm>
            <a:off x="4933661" y="1692371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분석은 코드 보면서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  <p:pic>
        <p:nvPicPr>
          <p:cNvPr id="3" name="그림 2">
            <a:hlinkClick r:id="rId2"/>
            <a:extLst>
              <a:ext uri="{FF2B5EF4-FFF2-40B4-BE49-F238E27FC236}">
                <a16:creationId xmlns:a16="http://schemas.microsoft.com/office/drawing/2014/main" id="{A4CD3C31-BF8C-49F4-86D0-8785EEAF3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452" y="2261158"/>
            <a:ext cx="3737094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89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나눔 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76</TotalTime>
  <Words>342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Arial</vt:lpstr>
      <vt:lpstr>Cambria Math</vt:lpstr>
      <vt:lpstr>Old English Text MT</vt:lpstr>
      <vt:lpstr>회로</vt:lpstr>
      <vt:lpstr>3. evaluation</vt:lpstr>
      <vt:lpstr>1. 정확도 (Accuracy)</vt:lpstr>
      <vt:lpstr>2. 오차 행렬 (Confusion matrix)</vt:lpstr>
      <vt:lpstr>3. 정밀도 (precision)</vt:lpstr>
      <vt:lpstr>4. 재현율 (recall)</vt:lpstr>
      <vt:lpstr>PowerPoint 프레젠테이션</vt:lpstr>
      <vt:lpstr>5.  F1-score</vt:lpstr>
      <vt:lpstr>6. ROC, auc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</dc:creator>
  <cp:lastModifiedBy>Choi</cp:lastModifiedBy>
  <cp:revision>8</cp:revision>
  <dcterms:created xsi:type="dcterms:W3CDTF">2021-02-12T18:08:30Z</dcterms:created>
  <dcterms:modified xsi:type="dcterms:W3CDTF">2021-02-12T19:24:31Z</dcterms:modified>
</cp:coreProperties>
</file>