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52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oefler Text"/>
                <a:ea typeface="Hoefler Text"/>
                <a:cs typeface="Hoefler Text"/>
                <a:sym typeface="Hoefler Text"/>
              </a:defRPr>
            </a:lvl1pPr>
            <a:lvl2pPr>
              <a:defRPr>
                <a:latin typeface="Hoefler Text"/>
                <a:ea typeface="Hoefler Text"/>
                <a:cs typeface="Hoefler Text"/>
                <a:sym typeface="Hoefler Text"/>
              </a:defRPr>
            </a:lvl2pPr>
            <a:lvl3pPr>
              <a:defRPr>
                <a:latin typeface="Hoefler Text"/>
                <a:ea typeface="Hoefler Text"/>
                <a:cs typeface="Hoefler Text"/>
                <a:sym typeface="Hoefler Text"/>
              </a:defRPr>
            </a:lvl3pPr>
            <a:lvl4pPr>
              <a:defRPr>
                <a:latin typeface="Hoefler Text"/>
                <a:ea typeface="Hoefler Text"/>
                <a:cs typeface="Hoefler Text"/>
                <a:sym typeface="Hoefler Text"/>
              </a:defRPr>
            </a:lvl4pPr>
            <a:lvl5pPr>
              <a:defRPr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stablishing Baselines … Overlap Detection"/>
          <p:cNvSpPr txBox="1"/>
          <p:nvPr>
            <p:ph type="title"/>
          </p:nvPr>
        </p:nvSpPr>
        <p:spPr>
          <a:xfrm>
            <a:off x="890554" y="-55034"/>
            <a:ext cx="11099801" cy="1302181"/>
          </a:xfrm>
          <a:prstGeom prst="rect">
            <a:avLst/>
          </a:prstGeom>
        </p:spPr>
        <p:txBody>
          <a:bodyPr/>
          <a:lstStyle>
            <a:lvl1pPr defTabSz="309625">
              <a:defRPr b="1" sz="4240"/>
            </a:lvl1pPr>
          </a:lstStyle>
          <a:p>
            <a:pPr/>
            <a:r>
              <a:t>Establishing Baselines … Overlap Detection</a:t>
            </a:r>
          </a:p>
        </p:txBody>
      </p:sp>
      <p:sp>
        <p:nvSpPr>
          <p:cNvPr id="129" name="Implementation of CNN models for generating alignments. Trained initially on TIMIT with synthetic noise and reverberation and artificial overlap. - Tested on AMI SDM"/>
          <p:cNvSpPr txBox="1"/>
          <p:nvPr>
            <p:ph type="body" idx="1"/>
          </p:nvPr>
        </p:nvSpPr>
        <p:spPr>
          <a:xfrm>
            <a:off x="44417" y="1257520"/>
            <a:ext cx="12792075" cy="4903722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Implementation of CNN models for generating alignments. Trained initially on TIMIT with synthetic noise and reverberation and artificial overlap. - Tested on AMI SDM</a:t>
            </a:r>
          </a:p>
        </p:txBody>
      </p:sp>
      <p:sp>
        <p:nvSpPr>
          <p:cNvPr id="130" name="Model retraining with AMI - in progress. (should be done by tomm.)"/>
          <p:cNvSpPr txBox="1"/>
          <p:nvPr/>
        </p:nvSpPr>
        <p:spPr>
          <a:xfrm>
            <a:off x="-1053273" y="9122700"/>
            <a:ext cx="13742921" cy="1898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3" marL="1778000" indent="-444500" algn="l">
              <a:spcBef>
                <a:spcPts val="4200"/>
              </a:spcBef>
              <a:buSzPct val="145000"/>
              <a:buChar char="•"/>
              <a:defRPr b="0" sz="32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Model retraining with AMI - in progress. (should be done by tomm.)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3323728" y="5939366"/>
          <a:ext cx="6571293" cy="27303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{EEE7283C-3CF3-47DC-8721-378D4A62B228}</a:tableStyleId>
              </a:tblPr>
              <a:tblGrid>
                <a:gridCol w="1639647"/>
                <a:gridCol w="1639647"/>
                <a:gridCol w="1639647"/>
                <a:gridCol w="1639647"/>
              </a:tblGrid>
              <a:tr h="67941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Silence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Single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Overlap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9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Silence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86.7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79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Single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69.2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79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Overlap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45.5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8091" y="2828835"/>
            <a:ext cx="9966861" cy="236148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round  Truth"/>
          <p:cNvSpPr txBox="1"/>
          <p:nvPr/>
        </p:nvSpPr>
        <p:spPr>
          <a:xfrm rot="16200000">
            <a:off x="1867153" y="7160870"/>
            <a:ext cx="21076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Ground  Truth</a:t>
            </a:r>
          </a:p>
        </p:txBody>
      </p:sp>
      <p:sp>
        <p:nvSpPr>
          <p:cNvPr id="134" name="Model Prediction"/>
          <p:cNvSpPr txBox="1"/>
          <p:nvPr/>
        </p:nvSpPr>
        <p:spPr>
          <a:xfrm>
            <a:off x="5147645" y="5382870"/>
            <a:ext cx="25856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