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41"/>
  </p:notesMasterIdLst>
  <p:handoutMasterIdLst>
    <p:handoutMasterId r:id="rId42"/>
  </p:handoutMasterIdLst>
  <p:sldIdLst>
    <p:sldId id="286" r:id="rId6"/>
    <p:sldId id="435" r:id="rId7"/>
    <p:sldId id="436" r:id="rId8"/>
    <p:sldId id="437" r:id="rId9"/>
    <p:sldId id="438" r:id="rId10"/>
    <p:sldId id="439" r:id="rId11"/>
    <p:sldId id="433" r:id="rId12"/>
    <p:sldId id="403" r:id="rId13"/>
    <p:sldId id="402" r:id="rId14"/>
    <p:sldId id="417" r:id="rId15"/>
    <p:sldId id="390" r:id="rId16"/>
    <p:sldId id="409" r:id="rId17"/>
    <p:sldId id="410" r:id="rId18"/>
    <p:sldId id="411" r:id="rId19"/>
    <p:sldId id="440" r:id="rId20"/>
    <p:sldId id="412" r:id="rId21"/>
    <p:sldId id="414" r:id="rId22"/>
    <p:sldId id="415" r:id="rId23"/>
    <p:sldId id="416" r:id="rId24"/>
    <p:sldId id="429" r:id="rId25"/>
    <p:sldId id="404" r:id="rId26"/>
    <p:sldId id="405" r:id="rId27"/>
    <p:sldId id="418" r:id="rId28"/>
    <p:sldId id="419" r:id="rId29"/>
    <p:sldId id="420" r:id="rId30"/>
    <p:sldId id="421" r:id="rId31"/>
    <p:sldId id="422" r:id="rId32"/>
    <p:sldId id="423" r:id="rId33"/>
    <p:sldId id="424" r:id="rId34"/>
    <p:sldId id="426" r:id="rId35"/>
    <p:sldId id="427" r:id="rId36"/>
    <p:sldId id="430" r:id="rId37"/>
    <p:sldId id="431" r:id="rId38"/>
    <p:sldId id="432" r:id="rId39"/>
    <p:sldId id="324" r:id="rId40"/>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1648" autoAdjust="0"/>
  </p:normalViewPr>
  <p:slideViewPr>
    <p:cSldViewPr snapToGrid="0" snapToObjects="1">
      <p:cViewPr>
        <p:scale>
          <a:sx n="120" d="100"/>
          <a:sy n="120" d="100"/>
        </p:scale>
        <p:origin x="-210" y="408"/>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04.04.2017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xmlns=""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04.04.2017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xmlns=""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xmlns="" val="3849374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23</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24</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25</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26</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27</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xmlns="" val="51843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32</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33</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34</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xmlns="" val="74595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xmlns="" val="392022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xmlns="" val="40423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772838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0113218"/>
      </p:ext>
    </p:extLst>
  </p:cSld>
  <p:clrMapOvr>
    <a:masterClrMapping/>
  </p:clrMapOvr>
  <p:extLst mod="1">
    <p:ext uri="{DCECCB84-F9BA-43D5-87BE-67443E8EF086}">
      <p15:sldGuideLst xmlns=""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extLst>
              <p:ext uri="{D42A27DB-BD31-4B8C-83A1-F6EECF244321}">
                <p14:modId xmlns:p14="http://schemas.microsoft.com/office/powerpoint/2010/main" xmlns="" val="2766779821"/>
              </p:ext>
            </p:extLst>
          </p:nvPr>
        </p:nvGraphicFramePr>
        <p:xfrm>
          <a:off x="1588" y="1588"/>
          <a:ext cx="1587" cy="1587"/>
        </p:xfrm>
        <a:graphic>
          <a:graphicData uri="http://schemas.openxmlformats.org/presentationml/2006/ole">
            <p:oleObj spid="_x0000_s2288" name="think-cell Folie" r:id="rId3" imgW="360" imgH="360" progId="">
              <p:embed/>
            </p:oleObj>
          </a:graphicData>
        </a:graphic>
      </p:graphicFrame>
      <p:pic>
        <p:nvPicPr>
          <p:cNvPr id="7" name="Grafik 6"/>
          <p:cNvPicPr>
            <a:picLocks noChangeAspect="1"/>
          </p:cNvPicPr>
          <p:nvPr userDrawn="1"/>
        </p:nvPicPr>
        <p:blipFill rotWithShape="1">
          <a:blip r:embed="rId4">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5"/>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xmlns=""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7" name="Objekt 6" hidden="1"/>
          <p:cNvGraphicFramePr>
            <a:graphicFrameLocks noChangeAspect="1"/>
          </p:cNvGraphicFramePr>
          <p:nvPr>
            <p:extLst>
              <p:ext uri="{D42A27DB-BD31-4B8C-83A1-F6EECF244321}">
                <p14:modId xmlns:p14="http://schemas.microsoft.com/office/powerpoint/2010/main" xmlns="" val="2610759032"/>
              </p:ext>
            </p:extLst>
          </p:nvPr>
        </p:nvGraphicFramePr>
        <p:xfrm>
          <a:off x="1588" y="1588"/>
          <a:ext cx="1587" cy="1587"/>
        </p:xfrm>
        <a:graphic>
          <a:graphicData uri="http://schemas.openxmlformats.org/presentationml/2006/ole">
            <p:oleObj spid="_x0000_s1269" name="think-cell Folie" r:id="rId12" imgW="360" imgH="360" progId="">
              <p:embed/>
            </p:oleObj>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localhost:8090/" TargetMode="External"/><Relationship Id="rId7" Type="http://schemas.openxmlformats.org/officeDocument/2006/relationships/hyperlink" Target="https://www.soapui.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downloads.swensensoftware.com/im-only-resting/im-only-resting-1.4.0.zip" TargetMode="External"/><Relationship Id="rId5" Type="http://schemas.openxmlformats.org/officeDocument/2006/relationships/hyperlink" Target="https://www.getpostman.com/" TargetMode="External"/><Relationship Id="rId4" Type="http://schemas.openxmlformats.org/officeDocument/2006/relationships/hyperlink" Target="http://localhost:8090/produc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localhost:8090/products/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localhost:8090/products/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localhost:8090/products/2" TargetMode="External"/><Relationship Id="rId5" Type="http://schemas.openxmlformats.org/officeDocument/2006/relationships/hyperlink" Target="http://localhost:8090/foo" TargetMode="External"/><Relationship Id="rId4" Type="http://schemas.openxmlformats.org/officeDocument/2006/relationships/hyperlink" Target="http://localhost:8090/products/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paddyweblog.blogspot.com/2012/05/restful-client-in-java-with-jax-rs-20.html" TargetMode="External"/><Relationship Id="rId3" Type="http://schemas.openxmlformats.org/officeDocument/2006/relationships/hyperlink" Target="http://localhost:8091/" TargetMode="External"/><Relationship Id="rId7" Type="http://schemas.openxmlformats.org/officeDocument/2006/relationships/hyperlink" Target="http://www.adam-bien.com/roller/abien/entry/the_executable_feel_of_jax"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docs.oracle.com/javaee/6/tutorial/doc/giepu.html" TargetMode="External"/><Relationship Id="rId5" Type="http://schemas.openxmlformats.org/officeDocument/2006/relationships/hyperlink" Target="https://jax-rs-spec.java.net/nonav/2.0-rev-a/apidocs/index.html" TargetMode="External"/><Relationship Id="rId4" Type="http://schemas.openxmlformats.org/officeDocument/2006/relationships/hyperlink" Target="http://localhost:8091/statu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090/"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2004/NOTE-ws-gloss-20040211/"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8091/"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docs.oracle.com/javaee/6/tutorial/doc/giepu.html" TargetMode="External"/><Relationship Id="rId4" Type="http://schemas.openxmlformats.org/officeDocument/2006/relationships/hyperlink" Target="https://jax-rs-spec.java.net/nonav/2.0-rev-a/apidocs/index.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rfc2616" TargetMode="External"/><Relationship Id="rId7" Type="http://schemas.openxmlformats.org/officeDocument/2006/relationships/hyperlink" Target="https://www.nsa.gov/ia/_files/support/guidelines_implementation_rest.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ics.uci.edu/~fielding/pubs/dissertation/top.htm"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tools.ietf.org/html/rfc578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(REST)</a:t>
            </a:r>
            <a:br>
              <a:rPr lang="pl-PL" dirty="0" smtClean="0"/>
            </a:br>
            <a:r>
              <a:rPr lang="pl-PL" sz="1400" dirty="0" smtClean="0"/>
              <a:t>Web Services - REST</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Prowadzący: Mateusz Kołodziejski</a:t>
            </a:r>
          </a:p>
          <a:p>
            <a:r>
              <a:rPr lang="pl-PL" dirty="0" smtClean="0"/>
              <a:t>Materiały: Marek Strejczek</a:t>
            </a:r>
            <a:endParaRPr lang="de-DE" dirty="0" smtClean="0"/>
          </a:p>
          <a:p>
            <a:r>
              <a:rPr lang="pl-PL" dirty="0" smtClean="0"/>
              <a:t>Lato 2017</a:t>
            </a:r>
          </a:p>
          <a:p>
            <a:r>
              <a:rPr lang="pl-PL" dirty="0" smtClean="0"/>
              <a:t>Wersja 1.2</a:t>
            </a:r>
            <a:endParaRPr lang="de-DE" dirty="0"/>
          </a:p>
        </p:txBody>
      </p:sp>
    </p:spTree>
    <p:extLst>
      <p:ext uri="{BB962C8B-B14F-4D97-AF65-F5344CB8AC3E}">
        <p14:creationId xmlns:p14="http://schemas.microsoft.com/office/powerpoint/2010/main" xmlns=""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restclient</a:t>
            </a:r>
            <a:endParaRPr lang="pl-PL" dirty="0" smtClean="0"/>
          </a:p>
          <a:p>
            <a:pPr lvl="1"/>
            <a:r>
              <a:rPr lang="pl-PL" dirty="0" smtClean="0"/>
              <a:t>git </a:t>
            </a:r>
            <a:r>
              <a:rPr lang="pl-PL" dirty="0" err="1" smtClean="0"/>
              <a:t>checkout</a:t>
            </a:r>
            <a:r>
              <a:rPr lang="pl-PL" dirty="0" smtClean="0"/>
              <a:t> </a:t>
            </a:r>
            <a:r>
              <a:rPr lang="pl-PL" dirty="0" err="1" smtClean="0"/>
              <a:t>restclient</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xmlns="" val="56512157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2" y="2599146"/>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sp>
        <p:nvSpPr>
          <p:cNvPr id="9" name="Prostokąt zaokrąglony 8"/>
          <p:cNvSpPr/>
          <p:nvPr/>
        </p:nvSpPr>
        <p:spPr>
          <a:xfrm>
            <a:off x="7384042" y="1045919"/>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7055472" y="1601241"/>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fontScale="92500" lnSpcReduction="20000"/>
          </a:bodyPr>
          <a:lstStyle/>
          <a:p>
            <a:r>
              <a:rPr lang="pl-PL" sz="1050" dirty="0" err="1" smtClean="0"/>
              <a:t>ProductServer</a:t>
            </a:r>
            <a:r>
              <a:rPr lang="pl-PL" sz="1050" dirty="0" smtClean="0"/>
              <a:t> udostępnia klientom dostęp do bazy produktów poprzez protokół HTTP zgodny z REST.</a:t>
            </a:r>
          </a:p>
          <a:p>
            <a:pPr lvl="1"/>
            <a:r>
              <a:rPr lang="pl-PL" sz="850" dirty="0" smtClean="0"/>
              <a:t>Obsługiwane operacje:</a:t>
            </a:r>
          </a:p>
          <a:p>
            <a:pPr lvl="2"/>
            <a:r>
              <a:rPr lang="pl-PL" sz="850" dirty="0" smtClean="0"/>
              <a:t>Zwróć wszystkie produkty</a:t>
            </a:r>
          </a:p>
          <a:p>
            <a:pPr lvl="2"/>
            <a:r>
              <a:rPr lang="pl-PL" sz="850" dirty="0" smtClean="0"/>
              <a:t>Zwróć produkty danych typów (np. tylko metale albo tylko żywność).</a:t>
            </a:r>
          </a:p>
          <a:p>
            <a:pPr lvl="2"/>
            <a:r>
              <a:rPr lang="pl-PL" sz="850" dirty="0" smtClean="0"/>
              <a:t>Dodaj nowy produkt</a:t>
            </a:r>
          </a:p>
          <a:p>
            <a:pPr lvl="2"/>
            <a:r>
              <a:rPr lang="pl-PL" sz="850" dirty="0" smtClean="0"/>
              <a:t>Zwróć istniejący produkt</a:t>
            </a:r>
          </a:p>
          <a:p>
            <a:pPr lvl="2"/>
            <a:r>
              <a:rPr lang="pl-PL" sz="850" dirty="0" smtClean="0"/>
              <a:t>Nadpisz istniejący produkt</a:t>
            </a:r>
          </a:p>
          <a:p>
            <a:pPr lvl="2"/>
            <a:r>
              <a:rPr lang="pl-PL" sz="850" dirty="0" smtClean="0"/>
              <a:t>Usuń istniejący produkt.</a:t>
            </a:r>
          </a:p>
          <a:p>
            <a:pPr lvl="1"/>
            <a:r>
              <a:rPr lang="pl-PL" sz="850" dirty="0" smtClean="0"/>
              <a:t>Produkt ma dwa atrybuty: </a:t>
            </a:r>
            <a:r>
              <a:rPr lang="pl-PL" sz="850" dirty="0" err="1" smtClean="0"/>
              <a:t>name</a:t>
            </a:r>
            <a:r>
              <a:rPr lang="pl-PL" sz="850" dirty="0" smtClean="0"/>
              <a:t> (dowolny tekst) oraz </a:t>
            </a:r>
            <a:r>
              <a:rPr lang="pl-PL" sz="850" dirty="0" err="1" smtClean="0"/>
              <a:t>type</a:t>
            </a:r>
            <a:r>
              <a:rPr lang="pl-PL" sz="850" dirty="0" smtClean="0"/>
              <a:t> (METAL, FOOD lub ENERGY).</a:t>
            </a:r>
          </a:p>
          <a:p>
            <a:endParaRPr lang="pl-PL" sz="1050" dirty="0" smtClean="0"/>
          </a:p>
          <a:p>
            <a:r>
              <a:rPr lang="pl-PL" sz="1050" dirty="0" err="1" smtClean="0"/>
              <a:t>ProductClient</a:t>
            </a:r>
            <a:r>
              <a:rPr lang="pl-PL" sz="1050" dirty="0" smtClean="0"/>
              <a:t> zawiera metody pozwalające aplikacjom korzystać z usług udostępnianych przez </a:t>
            </a:r>
            <a:r>
              <a:rPr lang="pl-PL" sz="1050" dirty="0" err="1" smtClean="0"/>
              <a:t>ProductServer</a:t>
            </a:r>
            <a:r>
              <a:rPr lang="pl-PL" sz="1050" dirty="0" smtClean="0"/>
              <a:t> przez web </a:t>
            </a:r>
            <a:r>
              <a:rPr lang="pl-PL" sz="1050" dirty="0" err="1" smtClean="0"/>
              <a:t>service’y</a:t>
            </a:r>
            <a:r>
              <a:rPr lang="pl-PL" sz="1050" dirty="0" smtClean="0"/>
              <a:t>.</a:t>
            </a:r>
          </a:p>
          <a:p>
            <a:endParaRPr lang="pl-PL" sz="1050" dirty="0" smtClean="0"/>
          </a:p>
          <a:p>
            <a:r>
              <a:rPr lang="pl-PL" sz="1050" dirty="0" smtClean="0"/>
              <a:t>Na potrzeby eksploracji API i testów manualnych można:</a:t>
            </a:r>
            <a:endParaRPr lang="pl-PL" sz="1050" dirty="0"/>
          </a:p>
          <a:p>
            <a:pPr lvl="1"/>
            <a:r>
              <a:rPr lang="pl-PL" sz="850" dirty="0" smtClean="0"/>
              <a:t>Operacje używające metody GET wywoływać używając zwykłej przeglądarki: localhost:8090/products&lt;ENTER&gt;</a:t>
            </a:r>
          </a:p>
          <a:p>
            <a:pPr lvl="1"/>
            <a:r>
              <a:rPr lang="pl-PL" sz="850" dirty="0" smtClean="0"/>
              <a:t>Korzystać z narzędzi typu </a:t>
            </a:r>
            <a:r>
              <a:rPr lang="pl-PL" sz="850" dirty="0" err="1" smtClean="0"/>
              <a:t>RESTClient</a:t>
            </a:r>
            <a:r>
              <a:rPr lang="pl-PL" sz="850" dirty="0" smtClean="0"/>
              <a:t> wspierających wszystkie metody HTTP.</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2" name="pole tekstowe 31"/>
          <p:cNvSpPr txBox="1"/>
          <p:nvPr/>
        </p:nvSpPr>
        <p:spPr>
          <a:xfrm>
            <a:off x="5696210" y="1915527"/>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7696722" y="1915527"/>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xmlns="" val="132919028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4"/>
              </a:rPr>
              <a:t>http://localhost:8090/products</a:t>
            </a:r>
            <a:endParaRPr lang="pl-PL" sz="800" dirty="0" smtClean="0"/>
          </a:p>
          <a:p>
            <a:pPr lvl="1"/>
            <a:r>
              <a:rPr lang="pl-PL" sz="800" dirty="0" smtClean="0"/>
              <a:t>Odpowiedź ma status 200 OK i zawiera pustą tablicę [] – nie ma jeszcze żadnych produktów.</a:t>
            </a:r>
          </a:p>
          <a:p>
            <a:pPr marL="0" indent="0">
              <a:buNone/>
            </a:pPr>
            <a:endParaRPr lang="pl-PL" dirty="0" smtClean="0"/>
          </a:p>
          <a:p>
            <a:endParaRPr lang="pl-PL" dirty="0" smtClean="0"/>
          </a:p>
          <a:p>
            <a:endParaRPr lang="pl-PL" dirty="0" smtClean="0"/>
          </a:p>
        </p:txBody>
      </p:sp>
      <p:sp>
        <p:nvSpPr>
          <p:cNvPr id="2" name="pole tekstowe 1"/>
          <p:cNvSpPr txBox="1"/>
          <p:nvPr/>
        </p:nvSpPr>
        <p:spPr>
          <a:xfrm>
            <a:off x="5191369" y="2051581"/>
            <a:ext cx="3238066" cy="738664"/>
          </a:xfrm>
          <a:prstGeom prst="rect">
            <a:avLst/>
          </a:prstGeom>
          <a:noFill/>
        </p:spPr>
        <p:txBody>
          <a:bodyPr wrap="none" lIns="0" tIns="0" rIns="0" bIns="0" rtlCol="0">
            <a:spAutoFit/>
          </a:bodyPr>
          <a:lstStyle/>
          <a:p>
            <a:r>
              <a:rPr lang="pl-PL" sz="800" dirty="0" smtClean="0">
                <a:solidFill>
                  <a:srgbClr val="00B050"/>
                </a:solidFill>
              </a:rPr>
              <a:t>Przykładowe aplikacje typu REST Client:</a:t>
            </a:r>
          </a:p>
          <a:p>
            <a:pPr marL="171450" indent="-171450">
              <a:buFont typeface="Arial" panose="020B0604020202020204" pitchFamily="34" charset="0"/>
              <a:buChar char="•"/>
            </a:pPr>
            <a:r>
              <a:rPr lang="pl-PL" sz="800" dirty="0" err="1" smtClean="0">
                <a:solidFill>
                  <a:srgbClr val="00B050"/>
                </a:solidFill>
              </a:rPr>
              <a:t>Postman</a:t>
            </a:r>
            <a:r>
              <a:rPr lang="pl-PL" sz="800" dirty="0" smtClean="0">
                <a:solidFill>
                  <a:srgbClr val="00B050"/>
                </a:solidFill>
              </a:rPr>
              <a:t> – </a:t>
            </a:r>
            <a:r>
              <a:rPr lang="pl-PL" sz="800" dirty="0" err="1" smtClean="0">
                <a:solidFill>
                  <a:srgbClr val="00B050"/>
                </a:solidFill>
              </a:rPr>
              <a:t>plugin</a:t>
            </a:r>
            <a:r>
              <a:rPr lang="pl-PL" sz="800" dirty="0" smtClean="0">
                <a:solidFill>
                  <a:srgbClr val="00B050"/>
                </a:solidFill>
              </a:rPr>
              <a:t> </a:t>
            </a:r>
            <a:r>
              <a:rPr lang="pl-PL" sz="800" dirty="0">
                <a:solidFill>
                  <a:srgbClr val="00B050"/>
                </a:solidFill>
              </a:rPr>
              <a:t>dla Chrome </a:t>
            </a:r>
            <a:r>
              <a:rPr lang="pl-PL" sz="800" dirty="0">
                <a:solidFill>
                  <a:srgbClr val="00B050"/>
                </a:solidFill>
                <a:hlinkClick r:id="rId5"/>
              </a:rPr>
              <a:t>https://www.getpostman.com</a:t>
            </a:r>
            <a:r>
              <a:rPr lang="pl-PL" sz="800" dirty="0" smtClean="0">
                <a:solidFill>
                  <a:srgbClr val="00B050"/>
                </a:solidFill>
                <a:hlinkClick r:id="rId5"/>
              </a:rPr>
              <a:t>/</a:t>
            </a:r>
            <a:endParaRPr lang="pl-PL" sz="800" dirty="0" smtClean="0">
              <a:solidFill>
                <a:srgbClr val="00B050"/>
              </a:solidFill>
            </a:endParaRPr>
          </a:p>
          <a:p>
            <a:pPr marL="171450" indent="-171450">
              <a:buFont typeface="Arial" panose="020B0604020202020204" pitchFamily="34" charset="0"/>
              <a:buChar char="•"/>
            </a:pPr>
            <a:r>
              <a:rPr lang="pl-PL" sz="800" dirty="0" err="1" smtClean="0">
                <a:solidFill>
                  <a:srgbClr val="00B050"/>
                </a:solidFill>
              </a:rPr>
              <a:t>I’m</a:t>
            </a:r>
            <a:r>
              <a:rPr lang="pl-PL" sz="800" dirty="0" smtClean="0">
                <a:solidFill>
                  <a:srgbClr val="00B050"/>
                </a:solidFill>
              </a:rPr>
              <a:t> </a:t>
            </a:r>
            <a:r>
              <a:rPr lang="pl-PL" sz="800" dirty="0" err="1" smtClean="0">
                <a:solidFill>
                  <a:srgbClr val="00B050"/>
                </a:solidFill>
              </a:rPr>
              <a:t>only</a:t>
            </a:r>
            <a:r>
              <a:rPr lang="pl-PL" sz="800" dirty="0">
                <a:solidFill>
                  <a:srgbClr val="00B050"/>
                </a:solidFill>
              </a:rPr>
              <a:t> </a:t>
            </a:r>
            <a:r>
              <a:rPr lang="pl-PL" sz="800" dirty="0" err="1">
                <a:solidFill>
                  <a:srgbClr val="00B050"/>
                </a:solidFill>
              </a:rPr>
              <a:t>Resting</a:t>
            </a:r>
            <a:r>
              <a:rPr lang="pl-PL" sz="800" dirty="0">
                <a:solidFill>
                  <a:srgbClr val="00B050"/>
                </a:solidFill>
              </a:rPr>
              <a:t> </a:t>
            </a:r>
            <a:r>
              <a:rPr lang="pl-PL" sz="800" dirty="0" smtClean="0">
                <a:solidFill>
                  <a:srgbClr val="00B050"/>
                </a:solidFill>
              </a:rPr>
              <a:t>- </a:t>
            </a:r>
            <a:r>
              <a:rPr lang="pl-PL" sz="500" dirty="0" smtClean="0">
                <a:solidFill>
                  <a:srgbClr val="00B050"/>
                </a:solidFill>
                <a:hlinkClick r:id="rId6"/>
              </a:rPr>
              <a:t>http</a:t>
            </a:r>
            <a:r>
              <a:rPr lang="pl-PL" sz="500" dirty="0">
                <a:solidFill>
                  <a:srgbClr val="00B050"/>
                </a:solidFill>
                <a:hlinkClick r:id="rId6"/>
              </a:rPr>
              <a:t>://</a:t>
            </a:r>
            <a:r>
              <a:rPr lang="pl-PL" sz="500" dirty="0" smtClean="0">
                <a:solidFill>
                  <a:srgbClr val="00B050"/>
                </a:solidFill>
                <a:hlinkClick r:id="rId6"/>
              </a:rPr>
              <a:t>downloads.swensensoftware.com/im-only-resting/im-only-resting-1.4.0.zip</a:t>
            </a:r>
            <a:endParaRPr lang="pl-PL" sz="5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 </a:t>
            </a:r>
            <a:r>
              <a:rPr lang="pl-PL" sz="800" dirty="0" err="1" smtClean="0">
                <a:solidFill>
                  <a:srgbClr val="00B050"/>
                </a:solidFill>
              </a:rPr>
              <a:t>plugin</a:t>
            </a:r>
            <a:r>
              <a:rPr lang="pl-PL" sz="800" dirty="0" smtClean="0">
                <a:solidFill>
                  <a:srgbClr val="00B050"/>
                </a:solidFill>
              </a:rPr>
              <a:t> dla </a:t>
            </a:r>
            <a:r>
              <a:rPr lang="pl-PL" sz="800" dirty="0" err="1" smtClean="0">
                <a:solidFill>
                  <a:srgbClr val="00B050"/>
                </a:solidFill>
              </a:rPr>
              <a:t>Eclipse</a:t>
            </a:r>
            <a:r>
              <a:rPr lang="pl-PL" sz="800" dirty="0" smtClean="0">
                <a:solidFill>
                  <a:srgbClr val="00B050"/>
                </a:solidFill>
              </a:rPr>
              <a:t> (</a:t>
            </a:r>
            <a:r>
              <a:rPr lang="pl-PL" sz="800" dirty="0" err="1" smtClean="0">
                <a:solidFill>
                  <a:srgbClr val="00B050"/>
                </a:solidFill>
              </a:rPr>
              <a:t>Eclipse</a:t>
            </a:r>
            <a:r>
              <a:rPr lang="pl-PL" sz="800" dirty="0" smtClean="0">
                <a:solidFill>
                  <a:srgbClr val="00B050"/>
                </a:solidFill>
              </a:rPr>
              <a:t> Marketplace)</a:t>
            </a:r>
          </a:p>
          <a:p>
            <a:pPr marL="171450" indent="-171450">
              <a:buFont typeface="Arial" panose="020B0604020202020204" pitchFamily="34" charset="0"/>
              <a:buChar char="•"/>
            </a:pPr>
            <a:r>
              <a:rPr lang="pl-PL" sz="800" dirty="0" err="1" smtClean="0">
                <a:solidFill>
                  <a:srgbClr val="00B050"/>
                </a:solidFill>
              </a:rPr>
              <a:t>SoapUI</a:t>
            </a:r>
            <a:r>
              <a:rPr lang="pl-PL" sz="800" dirty="0">
                <a:solidFill>
                  <a:srgbClr val="00B050"/>
                </a:solidFill>
              </a:rPr>
              <a:t> - </a:t>
            </a:r>
            <a:r>
              <a:rPr lang="pl-PL" sz="800" dirty="0">
                <a:solidFill>
                  <a:srgbClr val="00B050"/>
                </a:solidFill>
                <a:hlinkClick r:id="rId7"/>
              </a:rPr>
              <a:t>https://www.soapui.org</a:t>
            </a:r>
            <a:r>
              <a:rPr lang="pl-PL" sz="800" dirty="0" smtClean="0">
                <a:solidFill>
                  <a:srgbClr val="00B050"/>
                </a:solidFill>
                <a:hlinkClick r:id="rId7"/>
              </a:rPr>
              <a:t>/</a:t>
            </a:r>
            <a:endParaRPr lang="pl-PL" sz="8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a:t>
            </a:r>
            <a:r>
              <a:rPr lang="pl-PL" sz="800" dirty="0" err="1" smtClean="0">
                <a:solidFill>
                  <a:srgbClr val="00B050"/>
                </a:solidFill>
              </a:rPr>
              <a:t>Tool</a:t>
            </a:r>
            <a:r>
              <a:rPr lang="pl-PL" sz="800" dirty="0" smtClean="0">
                <a:solidFill>
                  <a:srgbClr val="00B050"/>
                </a:solidFill>
              </a:rPr>
              <a:t> </a:t>
            </a:r>
            <a:r>
              <a:rPr lang="pl-PL" sz="800" dirty="0" err="1" smtClean="0">
                <a:solidFill>
                  <a:srgbClr val="00B050"/>
                </a:solidFill>
              </a:rPr>
              <a:t>Window</a:t>
            </a:r>
            <a:r>
              <a:rPr lang="pl-PL" sz="800" dirty="0" smtClean="0">
                <a:solidFill>
                  <a:srgbClr val="00B050"/>
                </a:solidFill>
              </a:rPr>
              <a:t> in </a:t>
            </a:r>
            <a:r>
              <a:rPr lang="pl-PL" sz="800" dirty="0" err="1" smtClean="0">
                <a:solidFill>
                  <a:srgbClr val="00B050"/>
                </a:solidFill>
              </a:rPr>
              <a:t>IntelliJ</a:t>
            </a:r>
            <a:r>
              <a:rPr lang="pl-PL" sz="800" dirty="0" smtClean="0">
                <a:solidFill>
                  <a:srgbClr val="00B050"/>
                </a:solidFill>
              </a:rPr>
              <a:t> IDEA</a:t>
            </a: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786857" y="2479431"/>
            <a:ext cx="3277839" cy="16249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4546516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a:t>
            </a:r>
            <a:r>
              <a:rPr lang="pl-PL" sz="850" dirty="0" smtClean="0">
                <a:hlinkClick r:id="rId3"/>
              </a:rPr>
              <a:t>http://localhost:8090/products</a:t>
            </a:r>
            <a:endParaRPr lang="pl-PL" sz="850" dirty="0" smtClean="0"/>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json</a:t>
            </a:r>
            <a:r>
              <a:rPr lang="pl-PL" sz="850" dirty="0" smtClean="0"/>
              <a:t> – serwer oczekuje danych w takim formacie.</a:t>
            </a:r>
          </a:p>
          <a:p>
            <a:pPr lvl="1"/>
            <a:r>
              <a:rPr lang="pl-PL" sz="850" dirty="0" smtClean="0"/>
              <a:t>Odpowiedź serwera ma status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70090" y="2336439"/>
            <a:ext cx="2787301" cy="23955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166501" y="816558"/>
            <a:ext cx="3248905" cy="6052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Prostokąt 2"/>
          <p:cNvSpPr/>
          <p:nvPr/>
        </p:nvSpPr>
        <p:spPr>
          <a:xfrm>
            <a:off x="5542767" y="2442686"/>
            <a:ext cx="1988505" cy="1292662"/>
          </a:xfrm>
          <a:prstGeom prst="rect">
            <a:avLst/>
          </a:prstGeom>
        </p:spPr>
        <p:txBody>
          <a:bodyPr wrap="square">
            <a:spAutoFit/>
          </a:bodyPr>
          <a:lstStyle/>
          <a:p>
            <a:r>
              <a:rPr lang="pl-PL" sz="600" dirty="0"/>
              <a:t> </a:t>
            </a:r>
            <a:r>
              <a:rPr lang="pl-PL" sz="600" dirty="0" smtClean="0"/>
              <a:t> { </a:t>
            </a:r>
            <a:r>
              <a:rPr lang="pl-PL" sz="600" dirty="0"/>
              <a:t>"</a:t>
            </a:r>
            <a:r>
              <a:rPr lang="pl-PL" sz="600" dirty="0" err="1"/>
              <a:t>name</a:t>
            </a:r>
            <a:r>
              <a:rPr lang="pl-PL" sz="600" dirty="0"/>
              <a:t>": "</a:t>
            </a:r>
            <a:r>
              <a:rPr lang="pl-PL" sz="600" dirty="0" err="1"/>
              <a:t>oat</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rice</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gas</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oil</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silver</a:t>
            </a:r>
            <a:r>
              <a:rPr lang="pl-PL" sz="600" dirty="0"/>
              <a:t>", "</a:t>
            </a:r>
            <a:r>
              <a:rPr lang="pl-PL" sz="600" dirty="0" err="1"/>
              <a:t>type</a:t>
            </a:r>
            <a:r>
              <a:rPr lang="pl-PL" sz="600" dirty="0"/>
              <a:t>": "METAL" </a:t>
            </a:r>
            <a:r>
              <a:rPr lang="pl-PL" sz="600" dirty="0" smtClean="0"/>
              <a:t>}</a:t>
            </a:r>
          </a:p>
          <a:p>
            <a:endParaRPr lang="pl-PL" sz="600" dirty="0"/>
          </a:p>
          <a:p>
            <a:r>
              <a:rPr lang="pl-PL" sz="600" dirty="0"/>
              <a:t>  { "</a:t>
            </a:r>
            <a:r>
              <a:rPr lang="pl-PL" sz="600" dirty="0" err="1"/>
              <a:t>name</a:t>
            </a:r>
            <a:r>
              <a:rPr lang="pl-PL" sz="600" dirty="0"/>
              <a:t>": "</a:t>
            </a:r>
            <a:r>
              <a:rPr lang="pl-PL" sz="600" dirty="0" err="1"/>
              <a:t>gold</a:t>
            </a:r>
            <a:r>
              <a:rPr lang="pl-PL" sz="600" dirty="0"/>
              <a:t>", "</a:t>
            </a:r>
            <a:r>
              <a:rPr lang="pl-PL" sz="600" dirty="0" err="1"/>
              <a:t>type</a:t>
            </a:r>
            <a:r>
              <a:rPr lang="pl-PL" sz="600" dirty="0"/>
              <a:t>": </a:t>
            </a:r>
            <a:r>
              <a:rPr lang="pl-PL" sz="600" dirty="0" smtClean="0"/>
              <a:t>„FOOD" }</a:t>
            </a:r>
          </a:p>
          <a:p>
            <a:endParaRPr lang="pl-PL" sz="600" dirty="0"/>
          </a:p>
          <a:p>
            <a:r>
              <a:rPr lang="pl-PL" sz="600" dirty="0"/>
              <a:t>  { "</a:t>
            </a:r>
            <a:r>
              <a:rPr lang="pl-PL" sz="600" dirty="0" err="1"/>
              <a:t>name</a:t>
            </a:r>
            <a:r>
              <a:rPr lang="pl-PL" sz="600" dirty="0"/>
              <a:t>": "</a:t>
            </a:r>
            <a:r>
              <a:rPr lang="pl-PL" sz="600" dirty="0" err="1"/>
              <a:t>wheat</a:t>
            </a:r>
            <a:r>
              <a:rPr lang="pl-PL" sz="600" dirty="0"/>
              <a:t>", "</a:t>
            </a:r>
            <a:r>
              <a:rPr lang="pl-PL" sz="600" dirty="0" err="1"/>
              <a:t>type</a:t>
            </a:r>
            <a:r>
              <a:rPr lang="pl-PL" sz="600" dirty="0"/>
              <a:t>": "FOOD" </a:t>
            </a:r>
            <a:r>
              <a:rPr lang="pl-PL" sz="600" dirty="0" smtClean="0"/>
              <a:t>}</a:t>
            </a:r>
            <a:endParaRPr lang="pl-PL" sz="600" dirty="0"/>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spTree>
    <p:extLst>
      <p:ext uri="{BB962C8B-B14F-4D97-AF65-F5344CB8AC3E}">
        <p14:creationId xmlns:p14="http://schemas.microsoft.com/office/powerpoint/2010/main" xmlns="" val="316679088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hlinkClick r:id="rId3"/>
              </a:rPr>
              <a:t>GET http://localhost:8090/products</a:t>
            </a:r>
            <a:endParaRPr lang="pl-PL" sz="850" dirty="0" smtClean="0"/>
          </a:p>
          <a:p>
            <a:pPr lvl="1"/>
            <a:r>
              <a:rPr lang="pl-PL" sz="850" dirty="0" smtClean="0"/>
              <a:t>Odpowiedź serwera ma status 200 OK i zawiera tablicę wszystkich produktów.</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78071" y="1725591"/>
            <a:ext cx="5175531" cy="26647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1926729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Zapytanie o produkty wybranych typów:</a:t>
            </a:r>
          </a:p>
          <a:p>
            <a:pPr lvl="1"/>
            <a:r>
              <a:rPr lang="pl-PL" sz="850" dirty="0" smtClean="0">
                <a:hlinkClick r:id="rId3"/>
              </a:rPr>
              <a:t>GET http://localhost:8090/products</a:t>
            </a:r>
            <a:r>
              <a:rPr lang="pl-PL" sz="850" dirty="0" smtClean="0"/>
              <a:t>?type=METAL&amp;type=FOOD</a:t>
            </a:r>
          </a:p>
          <a:p>
            <a:pPr lvl="1"/>
            <a:r>
              <a:rPr lang="pl-PL" sz="850" dirty="0" smtClean="0"/>
              <a:t>Odpowiedź serwera ma status 200 OK i zawiera tablicę wszystkich produktów typu METAL lub FOOD.</a:t>
            </a:r>
          </a:p>
          <a:p>
            <a:pPr lvl="2"/>
            <a:r>
              <a:rPr lang="pl-PL" sz="800" dirty="0" smtClean="0"/>
              <a:t>Zauważ – nie ma produktów typu ENERGY</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33500" y="1919287"/>
            <a:ext cx="6477000" cy="2562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566906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Złoto okazało się niejadalne – zmieńmy typ produktu „</a:t>
            </a:r>
            <a:r>
              <a:rPr lang="pl-PL" sz="1050" dirty="0" err="1" smtClean="0"/>
              <a:t>gold</a:t>
            </a:r>
            <a:r>
              <a:rPr lang="pl-PL" sz="1050" dirty="0" smtClean="0"/>
              <a:t>” z FOOD na METAL</a:t>
            </a:r>
          </a:p>
          <a:p>
            <a:pPr lvl="1"/>
            <a:r>
              <a:rPr lang="pl-PL" sz="850" dirty="0" smtClean="0">
                <a:hlinkClick r:id="rId3"/>
              </a:rPr>
              <a:t>PUT </a:t>
            </a:r>
            <a:r>
              <a:rPr lang="pl-PL" sz="850" dirty="0" smtClean="0">
                <a:hlinkClick r:id="rId4"/>
              </a:rPr>
              <a:t>http://localhost:8090/products/6</a:t>
            </a:r>
            <a:endParaRPr lang="pl-PL" sz="850" dirty="0" smtClean="0"/>
          </a:p>
          <a:p>
            <a:pPr lvl="1"/>
            <a:r>
              <a:rPr lang="pl-PL" sz="850" dirty="0"/>
              <a:t>Nagłówek Content-</a:t>
            </a:r>
            <a:r>
              <a:rPr lang="pl-PL" sz="850" dirty="0" err="1"/>
              <a:t>Type</a:t>
            </a:r>
            <a:r>
              <a:rPr lang="pl-PL" sz="850" dirty="0"/>
              <a:t> musi być ustawiony na </a:t>
            </a:r>
            <a:r>
              <a:rPr lang="pl-PL" sz="850" dirty="0" err="1"/>
              <a:t>application</a:t>
            </a:r>
            <a:r>
              <a:rPr lang="pl-PL" sz="850" dirty="0"/>
              <a:t>/</a:t>
            </a:r>
            <a:r>
              <a:rPr lang="pl-PL" sz="850" dirty="0" err="1"/>
              <a:t>json</a:t>
            </a:r>
            <a:endParaRPr lang="pl-PL" sz="850" dirty="0" smtClean="0"/>
          </a:p>
          <a:p>
            <a:pPr lvl="1"/>
            <a:r>
              <a:rPr lang="pl-PL" sz="850" dirty="0" smtClean="0"/>
              <a:t>Odpowiedź serwera ma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648659" y="1183708"/>
            <a:ext cx="3875304" cy="34491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7717041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typ produktu „GOLD” został zmieniony</a:t>
            </a:r>
          </a:p>
          <a:p>
            <a:pPr lvl="1"/>
            <a:r>
              <a:rPr lang="pl-PL" sz="850" dirty="0" smtClean="0">
                <a:hlinkClick r:id="rId3"/>
              </a:rPr>
              <a:t>GET </a:t>
            </a:r>
            <a:r>
              <a:rPr lang="pl-PL" sz="850" dirty="0" smtClean="0">
                <a:hlinkClick r:id="rId4"/>
              </a:rPr>
              <a:t>http://localhost:8090/products/6</a:t>
            </a:r>
            <a:endParaRPr lang="pl-PL" sz="850" dirty="0" smtClean="0"/>
          </a:p>
          <a:p>
            <a:pPr lvl="1"/>
            <a:r>
              <a:rPr lang="pl-PL" sz="850" dirty="0" smtClean="0"/>
              <a:t>Odpowiedź serwera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956647" y="1965934"/>
            <a:ext cx="4529248" cy="20924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6510259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Ropa na świecie się skończyła. Usuńmy ten produkt.</a:t>
            </a:r>
          </a:p>
          <a:p>
            <a:pPr lvl="1"/>
            <a:r>
              <a:rPr lang="pl-PL" sz="850" dirty="0" smtClean="0">
                <a:hlinkClick r:id="rId3"/>
              </a:rPr>
              <a:t>DELETE </a:t>
            </a:r>
            <a:r>
              <a:rPr lang="pl-PL" sz="850" dirty="0" smtClean="0"/>
              <a:t>http://localhost:8090/products/4</a:t>
            </a:r>
          </a:p>
          <a:p>
            <a:pPr lvl="1"/>
            <a:r>
              <a:rPr lang="pl-PL" sz="850" dirty="0" smtClean="0"/>
              <a:t>Odpowiedź serwera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07470" y="1821168"/>
            <a:ext cx="6391275" cy="28289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616906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ropa rzeczywiście została usunięta.</a:t>
            </a:r>
          </a:p>
          <a:p>
            <a:pPr lvl="1"/>
            <a:r>
              <a:rPr lang="pl-PL" sz="850" dirty="0" smtClean="0"/>
              <a:t>GET http://localhost:8090/products/4</a:t>
            </a:r>
          </a:p>
          <a:p>
            <a:pPr lvl="1"/>
            <a:r>
              <a:rPr lang="pl-PL" sz="850" dirty="0" smtClean="0"/>
              <a:t>Odpowiedź serwera ma status 404 Not </a:t>
            </a:r>
            <a:r>
              <a:rPr lang="pl-PL" sz="850" dirty="0" err="1" smtClean="0"/>
              <a:t>Found</a:t>
            </a:r>
            <a:r>
              <a:rPr lang="pl-PL" sz="850" dirty="0"/>
              <a:t> </a:t>
            </a:r>
            <a:r>
              <a:rPr lang="pl-PL" sz="850" dirty="0" smtClean="0"/>
              <a:t>i zawiera wyjaśnienie błędu.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82626" y="1812882"/>
            <a:ext cx="5592365" cy="2533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1537979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Komunikacja pomiędzy aplikacjami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Przykłady sposobów komunikacji pomiędzy aplikacjami:</a:t>
            </a:r>
          </a:p>
          <a:p>
            <a:pPr lvl="1"/>
            <a:r>
              <a:rPr lang="pl-PL" dirty="0" smtClean="0"/>
              <a:t>Przez system plików (lokalny, sieciowy, rozproszony)</a:t>
            </a:r>
          </a:p>
          <a:p>
            <a:pPr lvl="1"/>
            <a:r>
              <a:rPr lang="pl-PL" dirty="0" smtClean="0"/>
              <a:t>Przez bazę danych</a:t>
            </a:r>
          </a:p>
          <a:p>
            <a:pPr lvl="1"/>
            <a:r>
              <a:rPr lang="pl-PL" dirty="0" smtClean="0"/>
              <a:t>Przez dzieloną pamięć (operacyjną bądz typu rozproszony cache)</a:t>
            </a:r>
          </a:p>
          <a:p>
            <a:pPr lvl="1"/>
            <a:r>
              <a:rPr lang="pl-PL" dirty="0" smtClean="0"/>
              <a:t>Przez sockety (strumień </a:t>
            </a:r>
            <a:r>
              <a:rPr lang="pl-PL" dirty="0"/>
              <a:t>bajtów </a:t>
            </a:r>
            <a:r>
              <a:rPr lang="pl-PL" dirty="0" smtClean="0"/>
              <a:t>lub standardowy format jak protobuf, avro)</a:t>
            </a:r>
          </a:p>
          <a:p>
            <a:pPr lvl="1"/>
            <a:r>
              <a:rPr lang="pl-PL" dirty="0" smtClean="0"/>
              <a:t>Przez remote method invocation (np. RMI, CORBA)</a:t>
            </a:r>
          </a:p>
          <a:p>
            <a:pPr lvl="1"/>
            <a:r>
              <a:rPr lang="pl-PL" dirty="0" smtClean="0"/>
              <a:t>Przez FTP</a:t>
            </a:r>
          </a:p>
          <a:p>
            <a:pPr lvl="1"/>
            <a:r>
              <a:rPr lang="pl-PL" dirty="0" smtClean="0"/>
              <a:t>Przez web service’y (HTTP)</a:t>
            </a:r>
          </a:p>
          <a:p>
            <a:pPr lvl="1"/>
            <a:r>
              <a:rPr lang="pl-PL" dirty="0" smtClean="0"/>
              <a:t>Przez asynchroniczne komunikaty (np. JMS, AMQP, STOMP, Akka)</a:t>
            </a:r>
          </a:p>
          <a:p>
            <a:pPr lvl="1"/>
            <a:r>
              <a:rPr lang="pl-PL" dirty="0" smtClean="0"/>
              <a:t>Przez email</a:t>
            </a:r>
          </a:p>
          <a:p>
            <a:pPr lvl="1"/>
            <a:r>
              <a:rPr lang="pl-PL" dirty="0" smtClean="0"/>
              <a:t>Przez komunikator (np. Jabber)</a:t>
            </a:r>
          </a:p>
          <a:p>
            <a:pPr marL="179388" lvl="1" indent="0">
              <a:buNone/>
            </a:pPr>
            <a:endParaRPr lang="pl-PL" dirty="0" smtClean="0"/>
          </a:p>
          <a:p>
            <a:r>
              <a:rPr lang="pl-PL" dirty="0" smtClean="0"/>
              <a:t>Różne sposoby komunikacji sprawdzają się w różnych kontekstach i zastosowaniach – przykładowe czynniki:</a:t>
            </a:r>
          </a:p>
          <a:p>
            <a:pPr lvl="1"/>
            <a:r>
              <a:rPr lang="pl-PL" dirty="0" smtClean="0"/>
              <a:t>Synchroniczne vs asynchroniczne</a:t>
            </a:r>
            <a:endParaRPr lang="pl-PL" dirty="0"/>
          </a:p>
          <a:p>
            <a:pPr lvl="1"/>
            <a:r>
              <a:rPr lang="pl-PL" dirty="0" smtClean="0"/>
              <a:t>Interaktywne vs wsadowe </a:t>
            </a:r>
          </a:p>
          <a:p>
            <a:pPr lvl="1"/>
            <a:r>
              <a:rPr lang="pl-PL" dirty="0" smtClean="0"/>
              <a:t>Duży vs mały wolumen</a:t>
            </a:r>
          </a:p>
          <a:p>
            <a:pPr lvl="1"/>
            <a:r>
              <a:rPr lang="pl-PL" dirty="0"/>
              <a:t>Nowe vs </a:t>
            </a:r>
            <a:r>
              <a:rPr lang="pl-PL" dirty="0" smtClean="0"/>
              <a:t>legacy</a:t>
            </a:r>
          </a:p>
          <a:p>
            <a:pPr lvl="1"/>
            <a:r>
              <a:rPr lang="pl-PL" dirty="0" smtClean="0"/>
              <a:t>Reliable vs non-reliable</a:t>
            </a:r>
          </a:p>
          <a:p>
            <a:pPr lvl="1"/>
            <a:r>
              <a:rPr lang="pl-PL" dirty="0" smtClean="0"/>
              <a:t>Aplikacje kolokowane vs rozproszone</a:t>
            </a:r>
          </a:p>
          <a:p>
            <a:pPr lvl="1"/>
            <a:r>
              <a:rPr lang="pl-PL" dirty="0" smtClean="0"/>
              <a:t>Środowisko homogeniczne vs heterogeniczne (język programowania, system operacyjny, endianness)</a:t>
            </a:r>
          </a:p>
        </p:txBody>
      </p:sp>
    </p:spTree>
    <p:extLst>
      <p:ext uri="{BB962C8B-B14F-4D97-AF65-F5344CB8AC3E}">
        <p14:creationId xmlns:p14="http://schemas.microsoft.com/office/powerpoint/2010/main" xmlns="" val="278898812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93812" y="1482442"/>
            <a:ext cx="7861048" cy="2525887"/>
          </a:xfrm>
        </p:spPr>
        <p:txBody>
          <a:bodyPr>
            <a:normAutofit/>
          </a:bodyPr>
          <a:lstStyle/>
          <a:p>
            <a:r>
              <a:rPr lang="pl-PL" dirty="0" smtClean="0"/>
              <a:t>Zobacz co się stanie przy różnych innych zapytaniach:</a:t>
            </a:r>
          </a:p>
          <a:p>
            <a:pPr lvl="1"/>
            <a:endParaRPr lang="pl-PL" sz="1000" dirty="0" smtClean="0"/>
          </a:p>
          <a:p>
            <a:pPr lvl="2"/>
            <a:r>
              <a:rPr lang="pl-PL" sz="1050" dirty="0" smtClean="0"/>
              <a:t>POST </a:t>
            </a:r>
            <a:r>
              <a:rPr lang="pl-PL" sz="1050" dirty="0" smtClean="0">
                <a:hlinkClick r:id="rId3"/>
              </a:rPr>
              <a:t>http://localhost:8090/products</a:t>
            </a:r>
            <a:r>
              <a:rPr lang="pl-PL" sz="1050" dirty="0" smtClean="0"/>
              <a:t>, powtórz jeszcze raz z tymi samymi danymi.</a:t>
            </a:r>
          </a:p>
          <a:p>
            <a:pPr lvl="2"/>
            <a:r>
              <a:rPr lang="pl-PL" sz="1050" dirty="0" smtClean="0"/>
              <a:t>PUT </a:t>
            </a:r>
            <a:r>
              <a:rPr lang="pl-PL" sz="1050" dirty="0" smtClean="0">
                <a:hlinkClick r:id="rId4"/>
              </a:rPr>
              <a:t>http://localhost:8090/products/1</a:t>
            </a:r>
            <a:r>
              <a:rPr lang="pl-PL" sz="1050" dirty="0" smtClean="0"/>
              <a:t>, powtórz jeszcze raz z tymi samymi danymi.</a:t>
            </a:r>
          </a:p>
          <a:p>
            <a:pPr lvl="2"/>
            <a:r>
              <a:rPr lang="pl-PL" sz="1050" dirty="0" smtClean="0"/>
              <a:t>DELETE </a:t>
            </a:r>
            <a:r>
              <a:rPr lang="pl-PL" sz="1050" dirty="0">
                <a:hlinkClick r:id="rId3"/>
              </a:rPr>
              <a:t>http://</a:t>
            </a:r>
            <a:r>
              <a:rPr lang="pl-PL" sz="1050" dirty="0" smtClean="0">
                <a:hlinkClick r:id="rId3"/>
              </a:rPr>
              <a:t>localhost:8090/products</a:t>
            </a:r>
            <a:endParaRPr lang="pl-PL" sz="1050" dirty="0"/>
          </a:p>
          <a:p>
            <a:pPr lvl="2"/>
            <a:r>
              <a:rPr lang="pl-PL" sz="1050" dirty="0" smtClean="0"/>
              <a:t>GET </a:t>
            </a:r>
            <a:r>
              <a:rPr lang="pl-PL" sz="1050" dirty="0">
                <a:hlinkClick r:id="rId5"/>
              </a:rPr>
              <a:t>http://</a:t>
            </a:r>
            <a:r>
              <a:rPr lang="pl-PL" sz="1050" dirty="0" smtClean="0">
                <a:hlinkClick r:id="rId5"/>
              </a:rPr>
              <a:t>localhost:8090/foo</a:t>
            </a:r>
            <a:endParaRPr lang="pl-PL" sz="1050" dirty="0" smtClean="0"/>
          </a:p>
          <a:p>
            <a:pPr lvl="2"/>
            <a:r>
              <a:rPr lang="pl-PL" sz="1050" dirty="0" smtClean="0"/>
              <a:t>PUT </a:t>
            </a:r>
            <a:r>
              <a:rPr lang="pl-PL" sz="1050" dirty="0" smtClean="0">
                <a:hlinkClick r:id="rId6"/>
              </a:rPr>
              <a:t>http://localhost:8090/products/2</a:t>
            </a:r>
            <a:r>
              <a:rPr lang="pl-PL" sz="1050" dirty="0" smtClean="0"/>
              <a:t> (Content-</a:t>
            </a:r>
            <a:r>
              <a:rPr lang="pl-PL" sz="1050" dirty="0" err="1" smtClean="0"/>
              <a:t>Type</a:t>
            </a:r>
            <a:r>
              <a:rPr lang="pl-PL" sz="1050" dirty="0" smtClean="0"/>
              <a:t>=</a:t>
            </a:r>
            <a:r>
              <a:rPr lang="pl-PL" sz="1050" dirty="0" err="1" smtClean="0"/>
              <a:t>application</a:t>
            </a:r>
            <a:r>
              <a:rPr lang="pl-PL" sz="1050" dirty="0" smtClean="0"/>
              <a:t>/</a:t>
            </a:r>
            <a:r>
              <a:rPr lang="pl-PL" sz="1050" dirty="0" err="1" smtClean="0"/>
              <a:t>xml</a:t>
            </a:r>
            <a:r>
              <a:rPr lang="pl-PL" sz="1050" dirty="0" smtClean="0"/>
              <a:t>)</a:t>
            </a:r>
          </a:p>
          <a:p>
            <a:pPr lvl="2"/>
            <a:r>
              <a:rPr lang="pl-PL" sz="1050" dirty="0"/>
              <a:t>DELETE </a:t>
            </a:r>
            <a:r>
              <a:rPr lang="pl-PL" sz="1050" dirty="0">
                <a:hlinkClick r:id="rId4"/>
              </a:rPr>
              <a:t>http://</a:t>
            </a:r>
            <a:r>
              <a:rPr lang="pl-PL" sz="1050" dirty="0" smtClean="0">
                <a:hlinkClick r:id="rId4"/>
              </a:rPr>
              <a:t>localhost:8090/products/1</a:t>
            </a:r>
            <a:r>
              <a:rPr lang="pl-PL" sz="1050" dirty="0" smtClean="0"/>
              <a:t>, powtórzone </a:t>
            </a:r>
            <a:r>
              <a:rPr lang="pl-PL" sz="1050" dirty="0"/>
              <a:t>DELETE </a:t>
            </a:r>
            <a:r>
              <a:rPr lang="pl-PL" sz="1050" dirty="0">
                <a:hlinkClick r:id="rId3"/>
              </a:rPr>
              <a:t>http://</a:t>
            </a:r>
            <a:r>
              <a:rPr lang="pl-PL" sz="1050" dirty="0" smtClean="0">
                <a:hlinkClick r:id="rId3"/>
              </a:rPr>
              <a:t>localhost:8090/products</a:t>
            </a:r>
            <a:r>
              <a:rPr lang="pl-PL" sz="1050" dirty="0" smtClean="0"/>
              <a:t>/1</a:t>
            </a:r>
            <a:endParaRPr lang="pl-PL" sz="1050" dirty="0"/>
          </a:p>
        </p:txBody>
      </p:sp>
    </p:spTree>
    <p:extLst>
      <p:ext uri="{BB962C8B-B14F-4D97-AF65-F5344CB8AC3E}">
        <p14:creationId xmlns:p14="http://schemas.microsoft.com/office/powerpoint/2010/main" xmlns="" val="176549619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ProductTest</a:t>
            </a:r>
            <a:endParaRPr lang="pl-PL" sz="1200" dirty="0" smtClean="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2418953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lnSpcReduction="10000"/>
          </a:bodyPr>
          <a:lstStyle/>
          <a:p>
            <a:r>
              <a:rPr lang="pl-PL" dirty="0" smtClean="0"/>
              <a:t>Zadanie: zaimplementuj wywołania serwera web service’ów (czyli stronę kliencką)</a:t>
            </a:r>
          </a:p>
          <a:p>
            <a:pPr lvl="1"/>
            <a:r>
              <a:rPr lang="pl-PL" smtClean="0"/>
              <a:t>Część serwerowa i szkielet strony klienckiej jest już zaimplementowany.</a:t>
            </a:r>
            <a:endParaRPr lang="pl-PL" dirty="0" smtClean="0"/>
          </a:p>
          <a:p>
            <a:pPr lvl="1"/>
            <a:r>
              <a:rPr lang="pl-PL" dirty="0"/>
              <a:t>Z</a:t>
            </a:r>
            <a:r>
              <a:rPr lang="pl-PL" dirty="0" smtClean="0"/>
              <a:t>modyfikuj klasę wdsr.exercise3.client.ProductService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ClientTestBase</a:t>
            </a:r>
            <a:r>
              <a:rPr lang="pl-PL" dirty="0" smtClean="0"/>
              <a:t>.</a:t>
            </a:r>
          </a:p>
          <a:p>
            <a:pPr lvl="1"/>
            <a:r>
              <a:rPr lang="pl-PL" dirty="0" smtClean="0"/>
              <a:t>Klasa wdsr.exercise3.client.StatusChecker może posłużyć jako przykład.</a:t>
            </a:r>
          </a:p>
          <a:p>
            <a:pPr lvl="2"/>
            <a:r>
              <a:rPr lang="pl-PL" dirty="0" err="1" smtClean="0"/>
              <a:t>StatusChecker</a:t>
            </a:r>
            <a:r>
              <a:rPr lang="pl-PL" dirty="0" smtClean="0"/>
              <a:t>::</a:t>
            </a:r>
            <a:r>
              <a:rPr lang="pl-PL" dirty="0" err="1" smtClean="0"/>
              <a:t>isServerOk</a:t>
            </a:r>
            <a:r>
              <a:rPr lang="pl-PL" dirty="0" smtClean="0"/>
              <a:t> wysyła żądanie GET na adres </a:t>
            </a:r>
            <a:r>
              <a:rPr lang="pl-PL" dirty="0" smtClean="0">
                <a:hlinkClick r:id="rId4"/>
              </a:rPr>
              <a:t>http://localhost:8091/status</a:t>
            </a:r>
            <a:r>
              <a:rPr lang="pl-PL" dirty="0" smtClean="0"/>
              <a:t> i zwraca </a:t>
            </a:r>
            <a:r>
              <a:rPr lang="pl-PL" dirty="0" err="1" smtClean="0"/>
              <a:t>true</a:t>
            </a:r>
            <a:r>
              <a:rPr lang="pl-PL" dirty="0" smtClean="0"/>
              <a:t> jeśli odpowiedź ma status 200 OK i treść OK, </a:t>
            </a:r>
            <a:r>
              <a:rPr lang="pl-PL" dirty="0" err="1" smtClean="0"/>
              <a:t>false</a:t>
            </a:r>
            <a:r>
              <a:rPr lang="pl-PL" dirty="0" smtClean="0"/>
              <a:t> w przeciwnym wypadku.</a:t>
            </a:r>
            <a:endParaRPr lang="pl-PL" dirty="0"/>
          </a:p>
          <a:p>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5"/>
              </a:rPr>
              <a:t>https</a:t>
            </a:r>
            <a:r>
              <a:rPr lang="pl-PL" dirty="0">
                <a:hlinkClick r:id="rId5"/>
              </a:rPr>
              <a:t>://</a:t>
            </a:r>
            <a:r>
              <a:rPr lang="pl-PL" dirty="0" smtClean="0">
                <a:hlinkClick r:id="rId5"/>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6"/>
              </a:rPr>
              <a:t>http://</a:t>
            </a:r>
            <a:r>
              <a:rPr lang="pl-PL" dirty="0" smtClean="0">
                <a:hlinkClick r:id="rId6"/>
              </a:rPr>
              <a:t>docs.oracle.com/javaee/6/tutorial/doc/giepu.html</a:t>
            </a:r>
            <a:endParaRPr lang="pl-PL" dirty="0" smtClean="0"/>
          </a:p>
          <a:p>
            <a:pPr lvl="1"/>
            <a:r>
              <a:rPr lang="pl-PL" dirty="0" smtClean="0"/>
              <a:t>The </a:t>
            </a:r>
            <a:r>
              <a:rPr lang="pl-PL" dirty="0" err="1" smtClean="0"/>
              <a:t>Executable</a:t>
            </a:r>
            <a:r>
              <a:rPr lang="pl-PL" dirty="0" smtClean="0"/>
              <a:t> </a:t>
            </a:r>
            <a:r>
              <a:rPr lang="pl-PL" dirty="0" err="1" smtClean="0"/>
              <a:t>Feel</a:t>
            </a:r>
            <a:r>
              <a:rPr lang="pl-PL" dirty="0" smtClean="0"/>
              <a:t> of JAX-RS 2.0 Client: </a:t>
            </a:r>
            <a:r>
              <a:rPr lang="pl-PL" dirty="0" smtClean="0">
                <a:hlinkClick r:id="rId7"/>
              </a:rPr>
              <a:t>http</a:t>
            </a:r>
            <a:r>
              <a:rPr lang="pl-PL" dirty="0">
                <a:hlinkClick r:id="rId7"/>
              </a:rPr>
              <a:t>://</a:t>
            </a:r>
            <a:r>
              <a:rPr lang="pl-PL" dirty="0" smtClean="0">
                <a:hlinkClick r:id="rId7"/>
              </a:rPr>
              <a:t>www.adam-bien.com/roller/abien/entry/the_executable_feel_of_jax</a:t>
            </a:r>
            <a:endParaRPr lang="pl-PL" dirty="0" smtClean="0"/>
          </a:p>
          <a:p>
            <a:pPr lvl="1"/>
            <a:r>
              <a:rPr lang="pl-PL" dirty="0" err="1" smtClean="0"/>
              <a:t>Paddy’s</a:t>
            </a:r>
            <a:r>
              <a:rPr lang="pl-PL" dirty="0" smtClean="0"/>
              <a:t> </a:t>
            </a:r>
            <a:r>
              <a:rPr lang="pl-PL" dirty="0" err="1" smtClean="0"/>
              <a:t>Weblog</a:t>
            </a:r>
            <a:r>
              <a:rPr lang="pl-PL" dirty="0"/>
              <a:t>: </a:t>
            </a:r>
            <a:r>
              <a:rPr lang="pl-PL" dirty="0">
                <a:hlinkClick r:id="rId8"/>
              </a:rPr>
              <a:t>http://</a:t>
            </a:r>
            <a:r>
              <a:rPr lang="pl-PL" dirty="0" smtClean="0">
                <a:hlinkClick r:id="rId8"/>
              </a:rPr>
              <a:t>paddyweblog.blogspot.com/2012/05/restful-client-in-java-with-jax-rs-20.html</a:t>
            </a:r>
            <a:endParaRPr lang="pl-PL" dirty="0" smtClean="0"/>
          </a:p>
        </p:txBody>
      </p:sp>
      <p:sp>
        <p:nvSpPr>
          <p:cNvPr id="6" name="pole tekstowe 5"/>
          <p:cNvSpPr txBox="1"/>
          <p:nvPr/>
        </p:nvSpPr>
        <p:spPr bwMode="auto">
          <a:xfrm>
            <a:off x="700428" y="4481512"/>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czwartek 20 kwietnia</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xmlns="" val="13365462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server</a:t>
            </a:r>
            <a:endParaRPr lang="pl-PL" sz="1600" dirty="0" smtClean="0">
              <a:solidFill>
                <a:schemeClr val="tx1"/>
              </a:solidFill>
            </a:endParaRPr>
          </a:p>
        </p:txBody>
      </p:sp>
    </p:spTree>
    <p:extLst>
      <p:ext uri="{BB962C8B-B14F-4D97-AF65-F5344CB8AC3E}">
        <p14:creationId xmlns:p14="http://schemas.microsoft.com/office/powerpoint/2010/main" xmlns="" val="204254081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restserver</a:t>
            </a:r>
            <a:endParaRPr lang="pl-PL" dirty="0" smtClean="0"/>
          </a:p>
          <a:p>
            <a:pPr lvl="1"/>
            <a:r>
              <a:rPr lang="pl-PL" dirty="0" smtClean="0"/>
              <a:t>git </a:t>
            </a:r>
            <a:r>
              <a:rPr lang="pl-PL" dirty="0" err="1" smtClean="0"/>
              <a:t>checkout</a:t>
            </a:r>
            <a:r>
              <a:rPr lang="pl-PL" dirty="0" smtClean="0"/>
              <a:t> </a:t>
            </a:r>
            <a:r>
              <a:rPr lang="pl-PL" dirty="0" err="1" smtClean="0"/>
              <a:t>restserver</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xmlns="" val="182534850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5626038" y="2851751"/>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6595858" y="1298524"/>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4837854" y="1329835"/>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4" name="Łącznik prosty ze strzałką 13"/>
          <p:cNvCxnSpPr>
            <a:stCxn id="10" idx="2"/>
            <a:endCxn id="3" idx="0"/>
          </p:cNvCxnSpPr>
          <p:nvPr/>
        </p:nvCxnSpPr>
        <p:spPr>
          <a:xfrm>
            <a:off x="5293202" y="1845492"/>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6267288" y="1853846"/>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err="1" smtClean="0"/>
              <a:t>RecordServer</a:t>
            </a:r>
            <a:r>
              <a:rPr lang="pl-PL" sz="1050" dirty="0" smtClean="0"/>
              <a:t> udostępnia klientom dostęp do bazy nagrań poprzez protokół HTTP zgodny z REST.</a:t>
            </a:r>
          </a:p>
          <a:p>
            <a:pPr lvl="1"/>
            <a:r>
              <a:rPr lang="pl-PL" sz="850" dirty="0" smtClean="0"/>
              <a:t>Obsługiwane operacje:</a:t>
            </a:r>
          </a:p>
          <a:p>
            <a:pPr lvl="2"/>
            <a:r>
              <a:rPr lang="pl-PL" sz="850" dirty="0" smtClean="0"/>
              <a:t>Zwróć wszystkie nagrania</a:t>
            </a:r>
          </a:p>
          <a:p>
            <a:pPr lvl="2"/>
            <a:r>
              <a:rPr lang="pl-PL" sz="850" dirty="0" smtClean="0"/>
              <a:t>Dodaj nowe nagranie</a:t>
            </a:r>
          </a:p>
          <a:p>
            <a:pPr lvl="2"/>
            <a:r>
              <a:rPr lang="pl-PL" sz="850" dirty="0"/>
              <a:t>Zwróć istniejące </a:t>
            </a:r>
            <a:r>
              <a:rPr lang="pl-PL" sz="850" dirty="0" smtClean="0"/>
              <a:t>nagranie</a:t>
            </a:r>
          </a:p>
          <a:p>
            <a:pPr lvl="2"/>
            <a:r>
              <a:rPr lang="pl-PL" sz="850" dirty="0" smtClean="0"/>
              <a:t>Nadpisz istniejące nagranie</a:t>
            </a:r>
          </a:p>
          <a:p>
            <a:pPr lvl="2"/>
            <a:r>
              <a:rPr lang="pl-PL" sz="850" dirty="0" smtClean="0"/>
              <a:t>Usuń istniejące nagranie.</a:t>
            </a:r>
          </a:p>
          <a:p>
            <a:pPr lvl="1"/>
            <a:r>
              <a:rPr lang="pl-PL" sz="850" dirty="0" smtClean="0"/>
              <a:t>Nagranie ma trzy atrybuty: artysta, tytuł oraz gatunek (DUB, REGGAE lub SKA)</a:t>
            </a:r>
          </a:p>
          <a:p>
            <a:endParaRPr lang="pl-PL" sz="1050" dirty="0" smtClean="0"/>
          </a:p>
          <a:p>
            <a:r>
              <a:rPr lang="pl-PL" sz="1050" dirty="0" err="1" smtClean="0"/>
              <a:t>RecordTest</a:t>
            </a:r>
            <a:r>
              <a:rPr lang="pl-PL" sz="1050" dirty="0" smtClean="0"/>
              <a:t> wywołuje operacje udostępniane przez </a:t>
            </a:r>
            <a:r>
              <a:rPr lang="pl-PL" sz="1050" dirty="0" err="1" smtClean="0"/>
              <a:t>RecordServer</a:t>
            </a:r>
            <a:r>
              <a:rPr lang="pl-PL" sz="1050" dirty="0" smtClean="0"/>
              <a:t> i weryfikuje, czy reprezentacje zwracane przez serwer są zgodne z oczekiwaniami.</a:t>
            </a:r>
          </a:p>
          <a:p>
            <a:pPr lvl="1"/>
            <a:r>
              <a:rPr lang="pl-PL" sz="850" dirty="0" smtClean="0"/>
              <a:t>Na przykład czy lista nagrań zwrócona po dodaniu nowego nagrania zawiera dodane nagranie.</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2" name="pole tekstowe 31"/>
          <p:cNvSpPr txBox="1"/>
          <p:nvPr/>
        </p:nvSpPr>
        <p:spPr>
          <a:xfrm>
            <a:off x="4908026" y="2168132"/>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6908538" y="2168132"/>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xmlns="" val="52529453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3"/>
              </a:rPr>
              <a:t>http://localhost:8090/</a:t>
            </a:r>
            <a:r>
              <a:rPr lang="pl-PL" sz="800" dirty="0" smtClean="0"/>
              <a:t>records</a:t>
            </a:r>
          </a:p>
          <a:p>
            <a:pPr lvl="1"/>
            <a:r>
              <a:rPr lang="pl-PL" sz="800" dirty="0" smtClean="0"/>
              <a:t>Odpowiedź ma status 404 Not </a:t>
            </a:r>
            <a:r>
              <a:rPr lang="pl-PL" sz="800" dirty="0" err="1" smtClean="0"/>
              <a:t>Found</a:t>
            </a:r>
            <a:r>
              <a:rPr lang="pl-PL" sz="800" dirty="0"/>
              <a:t> </a:t>
            </a:r>
            <a:r>
              <a:rPr lang="pl-PL" sz="800" dirty="0" smtClean="0"/>
              <a:t>(lewy </a:t>
            </a:r>
            <a:r>
              <a:rPr lang="pl-PL" sz="800" dirty="0" err="1" smtClean="0"/>
              <a:t>screenshot</a:t>
            </a:r>
            <a:r>
              <a:rPr lang="pl-PL" sz="800" dirty="0" smtClean="0"/>
              <a:t>)</a:t>
            </a:r>
          </a:p>
          <a:p>
            <a:pPr lvl="2"/>
            <a:r>
              <a:rPr lang="pl-PL" sz="800" dirty="0" smtClean="0"/>
              <a:t>Po zaimplementowaniu ćwiczenia będzie status 200 OK (prawy </a:t>
            </a:r>
            <a:r>
              <a:rPr lang="pl-PL" sz="800" dirty="0" err="1" smtClean="0"/>
              <a:t>screenshot</a:t>
            </a:r>
            <a:r>
              <a:rPr lang="pl-PL" sz="800" dirty="0" smtClean="0"/>
              <a:t>)</a:t>
            </a:r>
          </a:p>
          <a:p>
            <a:pPr lvl="1"/>
            <a:endParaRPr lang="pl-PL" sz="800" dirty="0" smtClean="0"/>
          </a:p>
          <a:p>
            <a:endParaRPr lang="pl-PL" dirty="0" smtClean="0"/>
          </a:p>
          <a:p>
            <a:endParaRPr lang="pl-PL" dirty="0" smtClean="0"/>
          </a:p>
        </p:txBody>
      </p:sp>
      <p:pic>
        <p:nvPicPr>
          <p:cNvPr id="10245"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759891" y="2630108"/>
            <a:ext cx="3946944" cy="18587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49264" y="2606111"/>
            <a:ext cx="3836568" cy="18754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119938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http://localhost:8090/records</a:t>
            </a:r>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xml</a:t>
            </a:r>
            <a:r>
              <a:rPr lang="pl-PL" sz="850" dirty="0" smtClean="0"/>
              <a:t> – serwer oczekuje danych w takim formacie.</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sp>
        <p:nvSpPr>
          <p:cNvPr id="3" name="Prostokąt 2"/>
          <p:cNvSpPr/>
          <p:nvPr/>
        </p:nvSpPr>
        <p:spPr>
          <a:xfrm>
            <a:off x="5542767" y="2442686"/>
            <a:ext cx="1988505" cy="1661993"/>
          </a:xfrm>
          <a:prstGeom prst="rect">
            <a:avLst/>
          </a:prstGeom>
        </p:spPr>
        <p:txBody>
          <a:bodyPr wrap="square">
            <a:spAutoFit/>
          </a:bodyPr>
          <a:lstStyle/>
          <a:p>
            <a:r>
              <a:rPr lang="pl-PL" sz="600" dirty="0"/>
              <a:t>&lt;</a:t>
            </a:r>
            <a:r>
              <a:rPr lang="pl-PL" sz="600" dirty="0" err="1"/>
              <a:t>record</a:t>
            </a:r>
            <a:r>
              <a:rPr lang="pl-PL" sz="600" dirty="0"/>
              <a:t>&gt;</a:t>
            </a:r>
          </a:p>
          <a:p>
            <a:r>
              <a:rPr lang="pl-PL" sz="600" dirty="0"/>
              <a:t>	&lt;</a:t>
            </a:r>
            <a:r>
              <a:rPr lang="pl-PL" sz="600" dirty="0" err="1"/>
              <a:t>artist</a:t>
            </a:r>
            <a:r>
              <a:rPr lang="pl-PL" sz="600" dirty="0"/>
              <a:t>&gt;Bob Marley&lt;/</a:t>
            </a:r>
            <a:r>
              <a:rPr lang="pl-PL" sz="600" dirty="0" err="1"/>
              <a:t>artist</a:t>
            </a:r>
            <a:r>
              <a:rPr lang="pl-PL" sz="600" dirty="0"/>
              <a:t>&gt;</a:t>
            </a:r>
          </a:p>
          <a:p>
            <a:r>
              <a:rPr lang="pl-PL" sz="600" dirty="0"/>
              <a:t>	&lt;</a:t>
            </a:r>
            <a:r>
              <a:rPr lang="pl-PL" sz="600" dirty="0" err="1"/>
              <a:t>title</a:t>
            </a:r>
            <a:r>
              <a:rPr lang="pl-PL" sz="600" dirty="0"/>
              <a:t>&gt;</a:t>
            </a:r>
            <a:r>
              <a:rPr lang="pl-PL" sz="600" dirty="0" err="1"/>
              <a:t>Natty</a:t>
            </a:r>
            <a:r>
              <a:rPr lang="pl-PL" sz="600" dirty="0"/>
              <a:t> </a:t>
            </a:r>
            <a:r>
              <a:rPr lang="pl-PL" sz="600" dirty="0" err="1"/>
              <a:t>Dread</a:t>
            </a:r>
            <a:r>
              <a:rPr lang="pl-PL" sz="600" dirty="0"/>
              <a:t>&lt;/</a:t>
            </a:r>
            <a:r>
              <a:rPr lang="pl-PL" sz="600" dirty="0" err="1"/>
              <a:t>title</a:t>
            </a:r>
            <a:r>
              <a:rPr lang="pl-PL" sz="600" dirty="0"/>
              <a:t>&gt;</a:t>
            </a:r>
          </a:p>
          <a:p>
            <a:r>
              <a:rPr lang="pl-PL" sz="600" dirty="0"/>
              <a:t>	&lt;genre&gt;REGGAE&lt;/genre&gt;</a:t>
            </a:r>
          </a:p>
          <a:p>
            <a:r>
              <a:rPr lang="pl-PL" sz="600" dirty="0"/>
              <a:t>&lt;/</a:t>
            </a:r>
            <a:r>
              <a:rPr lang="pl-PL" sz="600" dirty="0" err="1"/>
              <a:t>record</a:t>
            </a:r>
            <a:r>
              <a:rPr lang="pl-PL" sz="600" dirty="0"/>
              <a:t>&gt;</a:t>
            </a:r>
          </a:p>
          <a:p>
            <a:endParaRPr lang="pl-PL" sz="600" dirty="0" smtClean="0"/>
          </a:p>
          <a:p>
            <a:r>
              <a:rPr lang="pl-PL" sz="600" dirty="0" smtClean="0"/>
              <a:t>&lt;</a:t>
            </a:r>
            <a:r>
              <a:rPr lang="pl-PL" sz="600" dirty="0" err="1" smtClean="0"/>
              <a:t>record</a:t>
            </a:r>
            <a:r>
              <a:rPr lang="pl-PL" sz="600" dirty="0" smtClean="0"/>
              <a:t>&gt;</a:t>
            </a:r>
          </a:p>
          <a:p>
            <a:r>
              <a:rPr lang="pl-PL" sz="600" dirty="0"/>
              <a:t>	</a:t>
            </a:r>
            <a:r>
              <a:rPr lang="pl-PL" sz="600" dirty="0" smtClean="0"/>
              <a:t>&lt;</a:t>
            </a:r>
            <a:r>
              <a:rPr lang="pl-PL" sz="600" dirty="0" err="1" smtClean="0"/>
              <a:t>artist</a:t>
            </a:r>
            <a:r>
              <a:rPr lang="pl-PL" sz="600" dirty="0" smtClean="0"/>
              <a:t>&gt;Bob Marley&lt;/</a:t>
            </a:r>
            <a:r>
              <a:rPr lang="pl-PL" sz="600" dirty="0" err="1" smtClean="0"/>
              <a:t>artist</a:t>
            </a:r>
            <a:r>
              <a:rPr lang="pl-PL" sz="600" dirty="0" smtClean="0"/>
              <a:t>&gt;</a:t>
            </a:r>
          </a:p>
          <a:p>
            <a:r>
              <a:rPr lang="pl-PL" sz="600" dirty="0"/>
              <a:t>	</a:t>
            </a:r>
            <a:r>
              <a:rPr lang="pl-PL" sz="600" dirty="0" smtClean="0"/>
              <a:t>&lt;</a:t>
            </a:r>
            <a:r>
              <a:rPr lang="pl-PL" sz="600" dirty="0" err="1" smtClean="0"/>
              <a:t>title</a:t>
            </a:r>
            <a:r>
              <a:rPr lang="pl-PL" sz="600" dirty="0" smtClean="0"/>
              <a:t>&gt;</a:t>
            </a:r>
            <a:r>
              <a:rPr lang="pl-PL" sz="600" dirty="0" err="1" smtClean="0"/>
              <a:t>Rastaman</a:t>
            </a:r>
            <a:r>
              <a:rPr lang="pl-PL" sz="600" dirty="0" smtClean="0"/>
              <a:t> </a:t>
            </a:r>
            <a:r>
              <a:rPr lang="pl-PL" sz="600" dirty="0" err="1" smtClean="0"/>
              <a:t>Vibration</a:t>
            </a:r>
            <a:r>
              <a:rPr lang="pl-PL" sz="600" dirty="0" smtClean="0"/>
              <a:t>&lt;/</a:t>
            </a:r>
            <a:r>
              <a:rPr lang="pl-PL" sz="600" dirty="0" err="1" smtClean="0"/>
              <a:t>title</a:t>
            </a:r>
            <a:r>
              <a:rPr lang="pl-PL" sz="600" dirty="0" smtClean="0"/>
              <a:t>&gt;</a:t>
            </a:r>
          </a:p>
          <a:p>
            <a:r>
              <a:rPr lang="pl-PL" sz="600" dirty="0"/>
              <a:t>	</a:t>
            </a:r>
            <a:r>
              <a:rPr lang="pl-PL" sz="600" dirty="0" smtClean="0"/>
              <a:t>&lt;genre&gt;REGGAE&lt;/genre&gt;</a:t>
            </a:r>
          </a:p>
          <a:p>
            <a:r>
              <a:rPr lang="pl-PL" sz="600" dirty="0" smtClean="0"/>
              <a:t>&lt;/</a:t>
            </a:r>
            <a:r>
              <a:rPr lang="pl-PL" sz="600" dirty="0" err="1" smtClean="0"/>
              <a:t>record</a:t>
            </a:r>
            <a:r>
              <a:rPr lang="pl-PL" sz="600" dirty="0" smtClean="0"/>
              <a:t>&gt;</a:t>
            </a:r>
          </a:p>
          <a:p>
            <a:endParaRPr lang="pl-PL" sz="600" dirty="0"/>
          </a:p>
          <a:p>
            <a:r>
              <a:rPr lang="pl-PL" sz="600" dirty="0"/>
              <a:t>&lt;</a:t>
            </a:r>
            <a:r>
              <a:rPr lang="pl-PL" sz="600" dirty="0" err="1"/>
              <a:t>record</a:t>
            </a:r>
            <a:r>
              <a:rPr lang="pl-PL" sz="600" dirty="0"/>
              <a:t>&gt;</a:t>
            </a:r>
          </a:p>
          <a:p>
            <a:r>
              <a:rPr lang="pl-PL" sz="600" dirty="0"/>
              <a:t>	&lt;</a:t>
            </a:r>
            <a:r>
              <a:rPr lang="pl-PL" sz="600" dirty="0" err="1" smtClean="0"/>
              <a:t>artist</a:t>
            </a:r>
            <a:r>
              <a:rPr lang="pl-PL" sz="600" dirty="0" smtClean="0"/>
              <a:t>&gt;Ska-P&lt;/</a:t>
            </a:r>
            <a:r>
              <a:rPr lang="pl-PL" sz="600" dirty="0" err="1"/>
              <a:t>artist</a:t>
            </a:r>
            <a:r>
              <a:rPr lang="pl-PL" sz="600" dirty="0"/>
              <a:t>&gt;</a:t>
            </a:r>
          </a:p>
          <a:p>
            <a:r>
              <a:rPr lang="pl-PL" sz="600" dirty="0"/>
              <a:t>	&lt;</a:t>
            </a:r>
            <a:r>
              <a:rPr lang="pl-PL" sz="600" dirty="0" err="1" smtClean="0"/>
              <a:t>title</a:t>
            </a:r>
            <a:r>
              <a:rPr lang="pl-PL" sz="600" dirty="0" smtClean="0"/>
              <a:t>&gt;</a:t>
            </a:r>
            <a:r>
              <a:rPr lang="pl-PL" sz="600" dirty="0" err="1" smtClean="0"/>
              <a:t>Eurosis</a:t>
            </a:r>
            <a:r>
              <a:rPr lang="pl-PL" sz="600" dirty="0" smtClean="0"/>
              <a:t>&lt;/</a:t>
            </a:r>
            <a:r>
              <a:rPr lang="pl-PL" sz="600" dirty="0" err="1"/>
              <a:t>title</a:t>
            </a:r>
            <a:r>
              <a:rPr lang="pl-PL" sz="600" dirty="0"/>
              <a:t>&gt;</a:t>
            </a:r>
          </a:p>
          <a:p>
            <a:r>
              <a:rPr lang="pl-PL" sz="600" dirty="0"/>
              <a:t>	&lt;</a:t>
            </a:r>
            <a:r>
              <a:rPr lang="pl-PL" sz="600" dirty="0" smtClean="0"/>
              <a:t>genre&gt;DUB&lt;/</a:t>
            </a:r>
            <a:r>
              <a:rPr lang="pl-PL" sz="600" dirty="0"/>
              <a:t>genre&gt;</a:t>
            </a:r>
          </a:p>
          <a:p>
            <a:r>
              <a:rPr lang="pl-PL" sz="600" dirty="0"/>
              <a:t>&lt;/</a:t>
            </a:r>
            <a:r>
              <a:rPr lang="pl-PL" sz="600" dirty="0" err="1"/>
              <a:t>record</a:t>
            </a:r>
            <a:r>
              <a:rPr lang="pl-PL" sz="600" dirty="0"/>
              <a:t>&gt;</a:t>
            </a:r>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46499" y="923011"/>
            <a:ext cx="2993825" cy="7742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8724" y="2118791"/>
            <a:ext cx="2855934" cy="24776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1068182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t>GET http://localhost:8090/records</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- 200 OK i zawiera listę wszystkich nagrań.</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32478" y="1874926"/>
            <a:ext cx="3582534" cy="28285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670560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err="1" smtClean="0"/>
              <a:t>Eurosis</a:t>
            </a:r>
            <a:r>
              <a:rPr lang="pl-PL" sz="1050" dirty="0" smtClean="0"/>
              <a:t> jest album ska, nie </a:t>
            </a:r>
            <a:r>
              <a:rPr lang="pl-PL" sz="1050" dirty="0" err="1" smtClean="0"/>
              <a:t>dub</a:t>
            </a:r>
            <a:r>
              <a:rPr lang="pl-PL" sz="1050" dirty="0" smtClean="0"/>
              <a:t>.</a:t>
            </a:r>
          </a:p>
          <a:p>
            <a:pPr lvl="1"/>
            <a:r>
              <a:rPr lang="pl-PL" sz="850" dirty="0" smtClean="0">
                <a:hlinkClick r:id="rId3"/>
              </a:rPr>
              <a:t>PUT </a:t>
            </a:r>
            <a:r>
              <a:rPr lang="pl-PL" sz="850" dirty="0" smtClean="0"/>
              <a:t>http://localhost:8090/records/3</a:t>
            </a:r>
          </a:p>
          <a:p>
            <a:pPr lvl="1"/>
            <a:r>
              <a:rPr lang="pl-PL" sz="850" dirty="0"/>
              <a:t>Nagłówek Content-</a:t>
            </a:r>
            <a:r>
              <a:rPr lang="pl-PL" sz="850" dirty="0" err="1"/>
              <a:t>Type</a:t>
            </a:r>
            <a:r>
              <a:rPr lang="pl-PL" sz="850" dirty="0"/>
              <a:t> musi być ustawiony na </a:t>
            </a:r>
            <a:r>
              <a:rPr lang="pl-PL" sz="850" dirty="0" err="1" smtClean="0"/>
              <a:t>application</a:t>
            </a:r>
            <a:r>
              <a:rPr lang="pl-PL" sz="850" dirty="0" smtClean="0"/>
              <a:t>/</a:t>
            </a:r>
            <a:r>
              <a:rPr lang="pl-PL" sz="850" dirty="0" err="1" smtClean="0"/>
              <a:t>xml</a:t>
            </a:r>
            <a:endParaRPr lang="pl-PL" sz="850" dirty="0" smtClean="0"/>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58184" y="1119187"/>
            <a:ext cx="3659098" cy="32337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1006666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Definicja </a:t>
            </a:r>
          </a:p>
          <a:p>
            <a:pPr marL="0" indent="0">
              <a:buNone/>
            </a:pPr>
            <a:r>
              <a:rPr lang="pl-PL" sz="1100" dirty="0" smtClean="0"/>
              <a:t>Źródło: W3C Web Services </a:t>
            </a:r>
            <a:r>
              <a:rPr lang="pl-PL" sz="1100" dirty="0"/>
              <a:t>Glossary (</a:t>
            </a:r>
            <a:r>
              <a:rPr lang="pl-PL" sz="1100" dirty="0">
                <a:hlinkClick r:id="rId3"/>
              </a:rPr>
              <a:t>https://www.w3.org/TR/2004/NOTE-ws-gloss-20040211/#</a:t>
            </a:r>
            <a:r>
              <a:rPr lang="pl-PL" sz="1100" dirty="0" smtClean="0">
                <a:hlinkClick r:id="rId3"/>
              </a:rPr>
              <a:t>webservice</a:t>
            </a:r>
            <a:r>
              <a:rPr lang="pl-PL" sz="1100" dirty="0" smtClean="0"/>
              <a:t>):</a:t>
            </a:r>
          </a:p>
          <a:p>
            <a:pPr lvl="1"/>
            <a:endParaRPr lang="pl-PL" dirty="0" smtClean="0"/>
          </a:p>
          <a:p>
            <a:pPr marL="360363" lvl="2" indent="0">
              <a:buNone/>
            </a:pPr>
            <a:r>
              <a:rPr lang="en-US" sz="1400" dirty="0" smtClean="0">
                <a:solidFill>
                  <a:srgbClr val="00B050"/>
                </a:solidFill>
              </a:rPr>
              <a:t>A Web service is a software system designed to support interoperable machine-to-machine interaction over a network.</a:t>
            </a:r>
            <a:endParaRPr lang="pl-PL" sz="1400" dirty="0" smtClean="0">
              <a:solidFill>
                <a:srgbClr val="00B050"/>
              </a:solidFill>
            </a:endParaRPr>
          </a:p>
          <a:p>
            <a:endParaRPr lang="pl-PL" dirty="0" smtClean="0"/>
          </a:p>
          <a:p>
            <a:r>
              <a:rPr lang="pl-PL" dirty="0" smtClean="0"/>
              <a:t>Dwa powszechnie stosowane rodzaje web service’ów:</a:t>
            </a:r>
          </a:p>
          <a:p>
            <a:pPr lvl="1"/>
            <a:r>
              <a:rPr lang="pl-PL" dirty="0" smtClean="0"/>
              <a:t>REST – manipulowanie reprezentacją zasobów sieciowych przy użyciu ujednoliconego zestawu bezstanowych operacji.</a:t>
            </a:r>
          </a:p>
          <a:p>
            <a:pPr lvl="1"/>
            <a:r>
              <a:rPr lang="pl-PL" dirty="0" smtClean="0"/>
              <a:t>SOAP – bazuje na wymianie ustrukturyzowanej informacji opisanej przy użyciu języka XML.</a:t>
            </a:r>
          </a:p>
          <a:p>
            <a:pPr lvl="1"/>
            <a:endParaRPr lang="pl-PL" dirty="0" smtClean="0"/>
          </a:p>
          <a:p>
            <a:r>
              <a:rPr lang="pl-PL" dirty="0" smtClean="0"/>
              <a:t>Dalsza część prezentacji skupia się na usługach REST. Usługi SOAP będą przedmiotem następnych zajęć.</a:t>
            </a:r>
          </a:p>
        </p:txBody>
      </p:sp>
    </p:spTree>
    <p:extLst>
      <p:ext uri="{BB962C8B-B14F-4D97-AF65-F5344CB8AC3E}">
        <p14:creationId xmlns:p14="http://schemas.microsoft.com/office/powerpoint/2010/main" xmlns="" val="12325992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gatunek albumu </a:t>
            </a:r>
            <a:r>
              <a:rPr lang="pl-PL" sz="1050" dirty="0" err="1" smtClean="0"/>
              <a:t>Eurosis</a:t>
            </a:r>
            <a:r>
              <a:rPr lang="pl-PL" sz="1050" dirty="0" smtClean="0"/>
              <a:t> został zmieniony</a:t>
            </a:r>
          </a:p>
          <a:p>
            <a:pPr lvl="1"/>
            <a:r>
              <a:rPr lang="pl-PL" sz="850" dirty="0" smtClean="0">
                <a:hlinkClick r:id="rId3"/>
              </a:rPr>
              <a:t>GET </a:t>
            </a:r>
            <a:r>
              <a:rPr lang="pl-PL" sz="850" dirty="0" smtClean="0"/>
              <a:t>http://localhost:8090/</a:t>
            </a:r>
            <a:r>
              <a:rPr lang="pl-PL" sz="850" dirty="0" err="1" smtClean="0"/>
              <a:t>records</a:t>
            </a:r>
            <a:r>
              <a:rPr lang="pl-PL" sz="850" dirty="0" smtClean="0"/>
              <a:t>/3</a:t>
            </a:r>
            <a:endParaRPr lang="pl-PL" sz="850" dirty="0" smtClean="0"/>
          </a:p>
          <a:p>
            <a:pPr lvl="1"/>
            <a:r>
              <a:rPr lang="pl-PL" sz="850" dirty="0" smtClean="0"/>
              <a:t>Odpowiedź serwera ma </a:t>
            </a:r>
            <a:r>
              <a:rPr lang="pl-PL" sz="850" dirty="0" smtClean="0"/>
              <a:t>status </a:t>
            </a:r>
            <a:r>
              <a:rPr lang="pl-PL" sz="850" dirty="0" smtClean="0"/>
              <a:t>404 Not </a:t>
            </a:r>
            <a:r>
              <a:rPr lang="pl-PL" sz="850" dirty="0" err="1" smtClean="0"/>
              <a:t>Found</a:t>
            </a:r>
            <a:endParaRPr lang="pl-PL" sz="850" dirty="0" smtClean="0"/>
          </a:p>
          <a:p>
            <a:pPr lvl="2"/>
            <a:r>
              <a:rPr lang="pl-PL" sz="850" dirty="0" smtClean="0"/>
              <a:t>Po zaimplementowaniu ćwiczenia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095109" y="1921180"/>
            <a:ext cx="4440216" cy="24726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8886421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758758" cy="3362325"/>
          </a:xfrm>
        </p:spPr>
        <p:txBody>
          <a:bodyPr>
            <a:normAutofit/>
          </a:bodyPr>
          <a:lstStyle/>
          <a:p>
            <a:r>
              <a:rPr lang="pl-PL" sz="1050" dirty="0" err="1" smtClean="0"/>
              <a:t>Rastaman</a:t>
            </a:r>
            <a:r>
              <a:rPr lang="pl-PL" sz="1050" dirty="0" smtClean="0"/>
              <a:t> </a:t>
            </a:r>
            <a:r>
              <a:rPr lang="pl-PL" sz="1050" dirty="0" err="1" smtClean="0"/>
              <a:t>Vibration</a:t>
            </a:r>
            <a:r>
              <a:rPr lang="pl-PL" sz="1050" dirty="0" smtClean="0"/>
              <a:t> zostało uznane za promujące miękkie narkotyki i skazane na niebyt.</a:t>
            </a:r>
          </a:p>
          <a:p>
            <a:pPr lvl="1"/>
            <a:r>
              <a:rPr lang="pl-PL" sz="850" dirty="0" smtClean="0">
                <a:hlinkClick r:id="rId3"/>
              </a:rPr>
              <a:t>DELETE </a:t>
            </a:r>
            <a:r>
              <a:rPr lang="pl-PL" sz="850" dirty="0" smtClean="0"/>
              <a:t>http://</a:t>
            </a:r>
            <a:r>
              <a:rPr lang="pl-PL" sz="850" dirty="0" smtClean="0"/>
              <a:t>localhost:8090/</a:t>
            </a:r>
            <a:r>
              <a:rPr lang="pl-PL" sz="850" dirty="0" err="1" smtClean="0"/>
              <a:t>records</a:t>
            </a:r>
            <a:r>
              <a:rPr lang="pl-PL" sz="850" dirty="0" smtClean="0"/>
              <a:t>/2</a:t>
            </a:r>
            <a:endParaRPr lang="pl-PL" sz="850" dirty="0" smtClean="0"/>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odpowiedzi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09386" y="1856919"/>
            <a:ext cx="5238402" cy="25334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933804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899901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172325"/>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RecordTest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Tree>
    <p:extLst>
      <p:ext uri="{BB962C8B-B14F-4D97-AF65-F5344CB8AC3E}">
        <p14:creationId xmlns:p14="http://schemas.microsoft.com/office/powerpoint/2010/main" xmlns="" val="195398688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zasób sieciowy po stronie serwera.</a:t>
            </a:r>
          </a:p>
          <a:p>
            <a:pPr lvl="1"/>
            <a:r>
              <a:rPr lang="pl-PL" dirty="0" smtClean="0"/>
              <a:t>Infrastruktura (serwer HTTP, deployment aplikacji) jest już zaimplementowany – zapoznaj się.</a:t>
            </a:r>
          </a:p>
          <a:p>
            <a:pPr lvl="2"/>
            <a:r>
              <a:rPr lang="pl-PL" dirty="0" smtClean="0"/>
              <a:t>Tym razem używamy mechanizmu Context Dependency Injection (CDI) do wstrzykiwania </a:t>
            </a:r>
            <a:r>
              <a:rPr lang="pl-PL" dirty="0"/>
              <a:t>zależności (</a:t>
            </a:r>
            <a:r>
              <a:rPr lang="pl-PL" dirty="0" smtClean="0"/>
              <a:t>RecordInventory) do zasobów JAX-RS</a:t>
            </a:r>
          </a:p>
          <a:p>
            <a:pPr lvl="1"/>
            <a:r>
              <a:rPr lang="pl-PL" dirty="0" smtClean="0"/>
              <a:t>Zmodyfikuj klasę wdsr.exercise3.record.rest.RecordResource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RecordResourceTest</a:t>
            </a:r>
            <a:r>
              <a:rPr lang="pl-PL" dirty="0" smtClean="0"/>
              <a:t>.</a:t>
            </a:r>
          </a:p>
          <a:p>
            <a:pPr lvl="1"/>
            <a:r>
              <a:rPr lang="pl-PL" dirty="0" smtClean="0"/>
              <a:t>Spójrz na klasę </a:t>
            </a:r>
            <a:r>
              <a:rPr lang="pl-PL" dirty="0" err="1" smtClean="0"/>
              <a:t>ProductResource</a:t>
            </a:r>
            <a:r>
              <a:rPr lang="pl-PL" dirty="0" smtClean="0"/>
              <a:t> z ćwiczenia REST Client aby zobaczyć, jak można zaimplementować poszczególne operacje.</a:t>
            </a:r>
          </a:p>
          <a:p>
            <a:pPr marL="0" indent="0">
              <a:buNone/>
            </a:pPr>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4"/>
              </a:rPr>
              <a:t>https</a:t>
            </a:r>
            <a:r>
              <a:rPr lang="pl-PL" dirty="0">
                <a:hlinkClick r:id="rId4"/>
              </a:rPr>
              <a:t>://</a:t>
            </a:r>
            <a:r>
              <a:rPr lang="pl-PL" dirty="0" smtClean="0">
                <a:hlinkClick r:id="rId4"/>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5"/>
              </a:rPr>
              <a:t>http://</a:t>
            </a:r>
            <a:r>
              <a:rPr lang="pl-PL" dirty="0" smtClean="0">
                <a:hlinkClick r:id="rId5"/>
              </a:rPr>
              <a:t>docs.oracle.com/javaee/6/tutorial/doc/giepu.html</a:t>
            </a:r>
            <a:endParaRPr lang="pl-PL" dirty="0" smtClean="0"/>
          </a:p>
        </p:txBody>
      </p:sp>
      <p:sp>
        <p:nvSpPr>
          <p:cNvPr id="6" name="pole tekstowe 5"/>
          <p:cNvSpPr txBox="1"/>
          <p:nvPr/>
        </p:nvSpPr>
        <p:spPr bwMode="auto">
          <a:xfrm>
            <a:off x="427303" y="4291512"/>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czwartek 20 kwietnia</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xmlns="" val="343952951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354217"/>
          </a:xfrm>
        </p:spPr>
        <p:txBody>
          <a:bodyPr/>
          <a:lstStyle/>
          <a:p>
            <a:r>
              <a:rPr lang="de-DE" dirty="0"/>
              <a:t>GFT </a:t>
            </a:r>
            <a:r>
              <a:rPr lang="pl-PL" dirty="0" smtClean="0"/>
              <a:t>Poland sp. z o.o.</a:t>
            </a:r>
            <a:endParaRPr lang="de-DE" dirty="0"/>
          </a:p>
          <a:p>
            <a:r>
              <a:rPr lang="pl-PL" dirty="0" smtClean="0"/>
              <a:t>Mateusz Kołodziejski</a:t>
            </a:r>
          </a:p>
          <a:p>
            <a:r>
              <a:rPr lang="pl-PL" dirty="0" err="1" smtClean="0"/>
              <a:t>Technical</a:t>
            </a:r>
            <a:r>
              <a:rPr lang="pl-PL" dirty="0" smtClean="0"/>
              <a:t> </a:t>
            </a:r>
            <a:r>
              <a:rPr lang="pl-PL" dirty="0" err="1" smtClean="0"/>
              <a:t>Lead</a:t>
            </a:r>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mateusz.kolodziejski</a:t>
            </a:r>
            <a:r>
              <a:rPr lang="de-DE" dirty="0" smtClean="0"/>
              <a:t>@</a:t>
            </a:r>
            <a:r>
              <a:rPr lang="de-DE" dirty="0" err="1" smtClean="0"/>
              <a:t>gft.com</a:t>
            </a:r>
            <a:endParaRPr lang="de-DE" dirty="0"/>
          </a:p>
        </p:txBody>
      </p:sp>
    </p:spTree>
    <p:extLst>
      <p:ext uri="{BB962C8B-B14F-4D97-AF65-F5344CB8AC3E}">
        <p14:creationId xmlns:p14="http://schemas.microsoft.com/office/powerpoint/2010/main" xmlns="" val="140517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Protokół HTTP – protokół przesyłania dokumentów hipertekstowych. Udostępnia standardowe operacje:</a:t>
            </a:r>
          </a:p>
          <a:p>
            <a:pPr lvl="1"/>
            <a:r>
              <a:rPr lang="pl-PL" sz="1050" dirty="0" smtClean="0"/>
              <a:t>GET – pobranie reprezentacji danego zasobu.</a:t>
            </a:r>
          </a:p>
          <a:p>
            <a:pPr lvl="1"/>
            <a:r>
              <a:rPr lang="pl-PL" sz="1050" dirty="0" smtClean="0"/>
              <a:t>POST – przesłanie danych na serwer w celu wywołania operacji utworzenia nowej encji lub częściowego zmodyfikowania istniejącej.</a:t>
            </a:r>
          </a:p>
          <a:p>
            <a:pPr lvl="1"/>
            <a:r>
              <a:rPr lang="pl-PL" sz="1050" dirty="0" smtClean="0"/>
              <a:t>PUT – przesłanie danych na serwer w celu zapisania ich w podanej lokalizacji (nowy zasób lub nadpisanie istniejącego).</a:t>
            </a:r>
          </a:p>
          <a:p>
            <a:pPr lvl="1"/>
            <a:r>
              <a:rPr lang="pl-PL" sz="1050" dirty="0" smtClean="0"/>
              <a:t>DELETE – żądanie usunięcia podanego zasobu</a:t>
            </a:r>
          </a:p>
          <a:p>
            <a:pPr marL="179388" lvl="1" indent="0">
              <a:buNone/>
            </a:pPr>
            <a:endParaRPr lang="pl-PL" sz="1050" dirty="0" smtClean="0"/>
          </a:p>
          <a:p>
            <a:pPr lvl="1"/>
            <a:r>
              <a:rPr lang="pl-PL" sz="1050" dirty="0" smtClean="0"/>
              <a:t>PATCH – przesłanie danych w celu częściowej modfykacji istniejącego zasobu</a:t>
            </a:r>
          </a:p>
          <a:p>
            <a:pPr lvl="1"/>
            <a:r>
              <a:rPr lang="pl-PL" sz="1050" dirty="0"/>
              <a:t>HEAD – pobranie informacji o zasobie, bez pobierania treści zasobu</a:t>
            </a:r>
            <a:r>
              <a:rPr lang="pl-PL" sz="1050" dirty="0" smtClean="0"/>
              <a:t>.</a:t>
            </a:r>
            <a:endParaRPr lang="pl-PL" sz="1050" dirty="0"/>
          </a:p>
          <a:p>
            <a:pPr lvl="1"/>
            <a:r>
              <a:rPr lang="pl-PL" sz="1050" dirty="0" smtClean="0"/>
              <a:t>Inne operacje: TRACE, OPTIONS, CONNECT</a:t>
            </a:r>
          </a:p>
          <a:p>
            <a:pPr lvl="1"/>
            <a:endParaRPr lang="pl-PL" dirty="0" smtClean="0"/>
          </a:p>
          <a:p>
            <a:r>
              <a:rPr lang="pl-PL" dirty="0" smtClean="0"/>
              <a:t>Standardowe statusy odpowiedzi:</a:t>
            </a:r>
          </a:p>
          <a:p>
            <a:pPr lvl="1"/>
            <a:r>
              <a:rPr lang="pl-PL" dirty="0" smtClean="0"/>
              <a:t>1xx	informacyjne, przejściowe (np. 100 Continue)</a:t>
            </a:r>
          </a:p>
          <a:p>
            <a:pPr lvl="1"/>
            <a:r>
              <a:rPr lang="pl-PL" dirty="0" smtClean="0"/>
              <a:t>2xx	powodzenie (np. 201 Created)</a:t>
            </a:r>
          </a:p>
          <a:p>
            <a:pPr lvl="1"/>
            <a:r>
              <a:rPr lang="pl-PL" dirty="0" smtClean="0"/>
              <a:t>3xx	przekierowanie (np. 301 Moved Permanently)</a:t>
            </a:r>
          </a:p>
          <a:p>
            <a:pPr lvl="1"/>
            <a:r>
              <a:rPr lang="pl-PL" dirty="0" smtClean="0"/>
              <a:t>4xx	błąd klienta (np. 401 Unauthorised)</a:t>
            </a:r>
          </a:p>
          <a:p>
            <a:pPr lvl="1"/>
            <a:r>
              <a:rPr lang="pl-PL" dirty="0" smtClean="0"/>
              <a:t>5xx	błąd serwera (np. 503 Service Unavailable)</a:t>
            </a:r>
          </a:p>
          <a:p>
            <a:pPr lvl="1"/>
            <a:endParaRPr lang="pl-PL" dirty="0"/>
          </a:p>
          <a:p>
            <a:r>
              <a:rPr lang="pl-PL" dirty="0" smtClean="0"/>
              <a:t>Protokół HTTP jest bezstanowy. Serwer nie musi przechowywać żadnych informacji pomiędzy poszczególnymi żądaniami.</a:t>
            </a:r>
          </a:p>
          <a:p>
            <a:pPr lvl="1"/>
            <a:r>
              <a:rPr lang="pl-PL" dirty="0" smtClean="0"/>
              <a:t>Taka właściwość jest pożądana z punktu widzenia prostoty i skalowalności.</a:t>
            </a:r>
          </a:p>
          <a:p>
            <a:pPr lvl="1"/>
            <a:r>
              <a:rPr lang="pl-PL" dirty="0" smtClean="0"/>
              <a:t>Jeśli stanowość jest istotna dla danego zastosowania to można ją osiągnąć używając sesji po stronie klienta bądź serwera (np. cookies).</a:t>
            </a:r>
          </a:p>
          <a:p>
            <a:pPr lvl="1"/>
            <a:endParaRPr lang="pl-PL" dirty="0"/>
          </a:p>
        </p:txBody>
      </p:sp>
    </p:spTree>
    <p:extLst>
      <p:ext uri="{BB962C8B-B14F-4D97-AF65-F5344CB8AC3E}">
        <p14:creationId xmlns:p14="http://schemas.microsoft.com/office/powerpoint/2010/main" xmlns="" val="21534013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Istotne właściwości protokołu w kontekście REST</a:t>
            </a:r>
          </a:p>
          <a:p>
            <a:pPr lvl="1"/>
            <a:r>
              <a:rPr lang="pl-PL" dirty="0" smtClean="0"/>
              <a:t>Bezpieczne operacje: np. HEAD, GET, OPTIONS, TRACE – służą tylko do odczytu informacji, nie zmieniają stanu zasobów na serwerze (nie mają istotnych efektów ubocznych – poza logowaniem, zmianą stanu licznika odwiedzających itp).</a:t>
            </a:r>
          </a:p>
          <a:p>
            <a:pPr lvl="1"/>
            <a:r>
              <a:rPr lang="pl-PL" dirty="0" smtClean="0"/>
              <a:t>Operacje idempotentne (np. GET, PUT, DELETE) – ich wywołanie kilka razy z tym samymi danymi ma taki sam efekt, co wywołanie ich jeden raz. Przykładowo – nadpisanie zasobu opracją PUT tą samą treścią 5 razy powinino dać ten sam efekt, co nadpisanie zasobu 1 raz.</a:t>
            </a:r>
          </a:p>
          <a:p>
            <a:pPr lvl="2"/>
            <a:r>
              <a:rPr lang="pl-PL" dirty="0" smtClean="0"/>
              <a:t>Właściwość ta dotyczy stanu serwera – odpowiedź widziana przez klienta może być inna. Np. dla operacji DELETE serwer za pierwszym razem może zwrócić odpowiedź ze statusem 204 No Content, a za drugim razem – 404 Not Found. Niemniej dany zasób został usunięty jeden raz i bardziej usunięty przy kolejnych wywołaniach nie będzie...</a:t>
            </a:r>
          </a:p>
          <a:p>
            <a:pPr lvl="2"/>
            <a:r>
              <a:rPr lang="pl-PL" dirty="0" smtClean="0"/>
              <a:t>Bezpieczne operacje z definicji powinny być również idempotentne. Operacje idempotentne nie muszą być bezpieczne.</a:t>
            </a:r>
          </a:p>
          <a:p>
            <a:pPr lvl="2"/>
            <a:endParaRPr lang="pl-PL" dirty="0"/>
          </a:p>
          <a:p>
            <a:r>
              <a:rPr lang="pl-PL" dirty="0" smtClean="0"/>
              <a:t>Obie powyższe właściwości wynikają ze specyfikacji protokołu HTTP i powiny być stosowane przez wszystkie poprawnie napisane serwery. Z technicznego punktu widzenia nic nie stoi na przeszkodzie aby się do tych właściwości nie stosować (np. używać GET do usuwania zasobów) – niemniej takie zachowanie byłoby bardzo mylące dla użytkowników takiego API i mogło prowadzić do złożonych i trudnych do przewidzenia problemów, więc jest ono mocno odradzane.</a:t>
            </a:r>
          </a:p>
          <a:p>
            <a:pPr lvl="1"/>
            <a:r>
              <a:rPr lang="pl-PL" dirty="0" smtClean="0"/>
              <a:t>Przykład: jeśli operacja GET by usuwała zasoby to uruchomienie aplikacji typu web crawler mogłyby dokonać wielkich zniszczeń w danych.</a:t>
            </a:r>
          </a:p>
          <a:p>
            <a:pPr lvl="1"/>
            <a:r>
              <a:rPr lang="pl-PL" dirty="0" smtClean="0"/>
              <a:t>Inny przykład: odpowiedzi na operacje GET są często cache’owane przez proxy pomiędzy klientem i serwerem w imię poprawy responsywności oraz redukcji obciążenia sieci i serwera. Jeśli taka operacja byłaby używana do nadpisywania danych to klient nie miałby pewności, czy odpowiedź na jego żądanie pochodzi z serwera (i zmiana danych została zaaplikowana), czy też z cache’a proxy.</a:t>
            </a:r>
            <a:endParaRPr lang="pl-PL" dirty="0"/>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xmlns="" val="9291431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Do poczytania:</a:t>
            </a:r>
          </a:p>
          <a:p>
            <a:pPr lvl="2"/>
            <a:r>
              <a:rPr lang="pl-PL" dirty="0" smtClean="0"/>
              <a:t>Hypertext </a:t>
            </a:r>
            <a:r>
              <a:rPr lang="pl-PL" dirty="0"/>
              <a:t>Transfer Protocol -- HTTP/1.1 </a:t>
            </a:r>
            <a:r>
              <a:rPr lang="pl-PL" dirty="0">
                <a:hlinkClick r:id="rId3"/>
              </a:rPr>
              <a:t>https://</a:t>
            </a:r>
            <a:r>
              <a:rPr lang="pl-PL" dirty="0" smtClean="0">
                <a:hlinkClick r:id="rId3"/>
              </a:rPr>
              <a:t>tools.ietf.org/html/rfc2616</a:t>
            </a:r>
            <a:endParaRPr lang="pl-PL" dirty="0" smtClean="0"/>
          </a:p>
          <a:p>
            <a:pPr lvl="2"/>
            <a:r>
              <a:rPr lang="pl-PL" dirty="0"/>
              <a:t>PATCH Method for HTTP </a:t>
            </a:r>
            <a:r>
              <a:rPr lang="pl-PL" dirty="0">
                <a:hlinkClick r:id="rId4"/>
              </a:rPr>
              <a:t>https://</a:t>
            </a:r>
            <a:r>
              <a:rPr lang="pl-PL" dirty="0" smtClean="0">
                <a:hlinkClick r:id="rId4"/>
              </a:rPr>
              <a:t>tools.ietf.org/html/rfc5789</a:t>
            </a:r>
            <a:endParaRPr lang="pl-PL" dirty="0" smtClean="0"/>
          </a:p>
          <a:p>
            <a:pPr lvl="2"/>
            <a:r>
              <a:rPr lang="pl-PL" dirty="0" smtClean="0"/>
              <a:t>REST on Wikipedia </a:t>
            </a:r>
            <a:r>
              <a:rPr lang="pl-PL" dirty="0" smtClean="0">
                <a:hlinkClick r:id="rId5"/>
              </a:rPr>
              <a:t>https</a:t>
            </a:r>
            <a:r>
              <a:rPr lang="pl-PL" dirty="0">
                <a:hlinkClick r:id="rId5"/>
              </a:rPr>
              <a:t>://</a:t>
            </a:r>
            <a:r>
              <a:rPr lang="pl-PL" dirty="0" smtClean="0">
                <a:hlinkClick r:id="rId5"/>
              </a:rPr>
              <a:t>en.wikipedia.org/wiki/Representational_state_transfer</a:t>
            </a:r>
            <a:endParaRPr lang="pl-PL" dirty="0" smtClean="0"/>
          </a:p>
          <a:p>
            <a:pPr lvl="2"/>
            <a:r>
              <a:rPr lang="pl-PL" dirty="0" smtClean="0"/>
              <a:t>„</a:t>
            </a:r>
            <a:r>
              <a:rPr lang="en-US" dirty="0" smtClean="0"/>
              <a:t>Architectural </a:t>
            </a:r>
            <a:r>
              <a:rPr lang="en-US" dirty="0"/>
              <a:t>Styles and the Design of Network-based Software </a:t>
            </a:r>
            <a:r>
              <a:rPr lang="en-US" dirty="0" smtClean="0"/>
              <a:t>Architectures</a:t>
            </a:r>
            <a:r>
              <a:rPr lang="pl-PL" dirty="0"/>
              <a:t>” Roy Fielding </a:t>
            </a:r>
            <a:r>
              <a:rPr lang="pl-PL" dirty="0">
                <a:hlinkClick r:id="rId6"/>
              </a:rPr>
              <a:t>https://www.ics.uci.edu/~</a:t>
            </a:r>
            <a:r>
              <a:rPr lang="pl-PL" dirty="0" smtClean="0">
                <a:hlinkClick r:id="rId6"/>
              </a:rPr>
              <a:t>fielding/pubs/dissertation/top.htm</a:t>
            </a:r>
            <a:endParaRPr lang="pl-PL" dirty="0" smtClean="0"/>
          </a:p>
          <a:p>
            <a:pPr lvl="2"/>
            <a:r>
              <a:rPr lang="pl-PL" dirty="0" smtClean="0"/>
              <a:t>„</a:t>
            </a:r>
            <a:r>
              <a:rPr lang="en-US" dirty="0" smtClean="0"/>
              <a:t>Guidelines </a:t>
            </a:r>
            <a:r>
              <a:rPr lang="en-US" dirty="0"/>
              <a:t>for Implementation of </a:t>
            </a:r>
            <a:r>
              <a:rPr lang="en-US" dirty="0" smtClean="0"/>
              <a:t>REST</a:t>
            </a:r>
            <a:r>
              <a:rPr lang="pl-PL" dirty="0" smtClean="0"/>
              <a:t>” National </a:t>
            </a:r>
            <a:r>
              <a:rPr lang="pl-PL" dirty="0"/>
              <a:t>Security </a:t>
            </a:r>
            <a:r>
              <a:rPr lang="pl-PL" dirty="0" smtClean="0"/>
              <a:t>Agency </a:t>
            </a:r>
            <a:r>
              <a:rPr lang="pl-PL" dirty="0" smtClean="0">
                <a:hlinkClick r:id="rId7"/>
              </a:rPr>
              <a:t>https</a:t>
            </a:r>
            <a:r>
              <a:rPr lang="pl-PL" dirty="0">
                <a:hlinkClick r:id="rId7"/>
              </a:rPr>
              <a:t>://www.nsa.gov/ia/_</a:t>
            </a:r>
            <a:r>
              <a:rPr lang="pl-PL" dirty="0" smtClean="0">
                <a:hlinkClick r:id="rId7"/>
              </a:rPr>
              <a:t>files/support/guidelines_implementation_rest.pdf</a:t>
            </a:r>
            <a:endParaRPr lang="pl-PL" dirty="0" smtClean="0"/>
          </a:p>
        </p:txBody>
      </p:sp>
    </p:spTree>
    <p:extLst>
      <p:ext uri="{BB962C8B-B14F-4D97-AF65-F5344CB8AC3E}">
        <p14:creationId xmlns:p14="http://schemas.microsoft.com/office/powerpoint/2010/main" xmlns="" val="181988254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Opis ćwiczenia</a:t>
            </a:r>
            <a:endParaRPr lang="pl-PL" sz="1600" dirty="0" smtClean="0">
              <a:solidFill>
                <a:schemeClr val="tx1"/>
              </a:solidFill>
            </a:endParaRPr>
          </a:p>
        </p:txBody>
      </p:sp>
    </p:spTree>
    <p:extLst>
      <p:ext uri="{BB962C8B-B14F-4D97-AF65-F5344CB8AC3E}">
        <p14:creationId xmlns:p14="http://schemas.microsoft.com/office/powerpoint/2010/main" xmlns="" val="77174505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7" y="1119187"/>
            <a:ext cx="7967519" cy="3362325"/>
          </a:xfrm>
        </p:spPr>
        <p:txBody>
          <a:bodyPr>
            <a:normAutofit/>
          </a:bodyPr>
          <a:lstStyle/>
          <a:p>
            <a:r>
              <a:rPr lang="pl-PL" dirty="0" smtClean="0"/>
              <a:t>Repozytorium git: </a:t>
            </a:r>
            <a:r>
              <a:rPr lang="pl-PL" u="sng" dirty="0" smtClean="0"/>
              <a:t>https://github.com/m-kolodziejski/exercise3</a:t>
            </a:r>
          </a:p>
          <a:p>
            <a:pPr lvl="1"/>
            <a:r>
              <a:rPr lang="pl-PL" dirty="0" smtClean="0"/>
              <a:t>Wykonaj </a:t>
            </a:r>
            <a:r>
              <a:rPr lang="pl-PL" dirty="0" err="1" smtClean="0"/>
              <a:t>fork</a:t>
            </a:r>
            <a:endParaRPr lang="pl-PL" dirty="0" smtClean="0"/>
          </a:p>
          <a:p>
            <a:pPr lvl="1"/>
            <a:r>
              <a:rPr lang="pl-PL" dirty="0" smtClean="0"/>
              <a:t>Sklonuj swój </a:t>
            </a:r>
            <a:r>
              <a:rPr lang="pl-PL" dirty="0" err="1" smtClean="0"/>
              <a:t>fork</a:t>
            </a:r>
            <a:r>
              <a:rPr lang="pl-PL" dirty="0" smtClean="0"/>
              <a:t>:</a:t>
            </a:r>
          </a:p>
          <a:p>
            <a:pPr lvl="2"/>
            <a:r>
              <a:rPr lang="pl-PL" dirty="0" smtClean="0"/>
              <a:t>git clone https://github.com/m-kolodziejski/exercise3.git</a:t>
            </a:r>
          </a:p>
          <a:p>
            <a:pPr lvl="1"/>
            <a:endParaRPr lang="pl-PL" dirty="0"/>
          </a:p>
          <a:p>
            <a:r>
              <a:rPr lang="pl-PL" dirty="0" smtClean="0"/>
              <a:t>Każde ćwiczenie znajduje się w osobnym </a:t>
            </a:r>
            <a:r>
              <a:rPr lang="pl-PL" dirty="0" err="1" smtClean="0"/>
              <a:t>branch’u</a:t>
            </a:r>
            <a:r>
              <a:rPr lang="pl-PL" dirty="0" smtClean="0"/>
              <a:t>:</a:t>
            </a:r>
          </a:p>
          <a:p>
            <a:pPr lvl="1"/>
            <a:r>
              <a:rPr lang="pl-PL" dirty="0" smtClean="0"/>
              <a:t>git </a:t>
            </a:r>
            <a:r>
              <a:rPr lang="pl-PL" dirty="0" err="1" smtClean="0"/>
              <a:t>branch</a:t>
            </a:r>
            <a:r>
              <a:rPr lang="pl-PL" dirty="0" smtClean="0"/>
              <a:t> –a</a:t>
            </a:r>
          </a:p>
          <a:p>
            <a:pPr lvl="2"/>
            <a:r>
              <a:rPr lang="pl-PL" dirty="0" smtClean="0"/>
              <a:t>Ta instrukcja wyświetla wszystkie lokalne i zdalne </a:t>
            </a:r>
            <a:r>
              <a:rPr lang="pl-PL" dirty="0" err="1" smtClean="0"/>
              <a:t>branch’e</a:t>
            </a:r>
            <a:r>
              <a:rPr lang="pl-PL" dirty="0" smtClean="0"/>
              <a:t>.</a:t>
            </a:r>
            <a:endParaRPr lang="pl-PL" dirty="0"/>
          </a:p>
        </p:txBody>
      </p:sp>
    </p:spTree>
    <p:extLst>
      <p:ext uri="{BB962C8B-B14F-4D97-AF65-F5344CB8AC3E}">
        <p14:creationId xmlns:p14="http://schemas.microsoft.com/office/powerpoint/2010/main" xmlns="" val="24110642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client</a:t>
            </a:r>
            <a:endParaRPr lang="pl-PL" sz="1600" dirty="0" smtClean="0">
              <a:solidFill>
                <a:schemeClr val="tx1"/>
              </a:solidFill>
            </a:endParaRPr>
          </a:p>
        </p:txBody>
      </p:sp>
    </p:spTree>
    <p:extLst>
      <p:ext uri="{BB962C8B-B14F-4D97-AF65-F5344CB8AC3E}">
        <p14:creationId xmlns:p14="http://schemas.microsoft.com/office/powerpoint/2010/main" xmlns="" val="102293567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7820</TotalTime>
  <Words>2672</Words>
  <Application>Microsoft Office PowerPoint</Application>
  <PresentationFormat>Pokaz na ekranie (16:9)</PresentationFormat>
  <Paragraphs>473</Paragraphs>
  <Slides>35</Slides>
  <Notes>33</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35</vt:i4>
      </vt:variant>
    </vt:vector>
  </HeadingPairs>
  <TitlesOfParts>
    <vt:vector size="37" baseType="lpstr">
      <vt:lpstr>GFT_Master_Template</vt:lpstr>
      <vt:lpstr>think-cell Folie</vt:lpstr>
      <vt:lpstr>WdSR - ćwiczenie 3 (REST) Web Services - REST</vt:lpstr>
      <vt:lpstr>Komunikacja pomiędzy aplikacjami</vt:lpstr>
      <vt:lpstr>Web Services</vt:lpstr>
      <vt:lpstr>Web Services - REST</vt:lpstr>
      <vt:lpstr>Web Services - REST</vt:lpstr>
      <vt:lpstr>Web Services - REST</vt:lpstr>
      <vt:lpstr>Opis ćwiczenia</vt:lpstr>
      <vt:lpstr>Opis ćwiczenia</vt:lpstr>
      <vt:lpstr>Ćwiczenie REST Client</vt:lpstr>
      <vt:lpstr>Ćwiczenie REST Client</vt:lpstr>
      <vt:lpstr>Ćwiczenie REST Client</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vt:lpstr>
      <vt:lpstr>Ćwiczenie REST Client</vt:lpstr>
      <vt:lpstr>Ćwiczenie REST Server</vt:lpstr>
      <vt:lpstr>Ćwiczenie REST Server</vt:lpstr>
      <vt:lpstr>Ćwiczenie REST Server</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vt:lpstr>
      <vt:lpstr>Ćwiczenie REST Server</vt:lpstr>
      <vt:lpstr>Slajd 35</vt:lpstr>
    </vt:vector>
  </TitlesOfParts>
  <Company>GFT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Mateusz</cp:lastModifiedBy>
  <cp:revision>237</cp:revision>
  <dcterms:created xsi:type="dcterms:W3CDTF">2015-12-01T16:23:26Z</dcterms:created>
  <dcterms:modified xsi:type="dcterms:W3CDTF">2017-04-04T21:18:37Z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