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6"/>
  </p:notesMasterIdLst>
  <p:handoutMasterIdLst>
    <p:handoutMasterId r:id="rId27"/>
  </p:handoutMasterIdLst>
  <p:sldIdLst>
    <p:sldId id="286" r:id="rId6"/>
    <p:sldId id="435" r:id="rId7"/>
    <p:sldId id="436" r:id="rId8"/>
    <p:sldId id="437" r:id="rId9"/>
    <p:sldId id="443" r:id="rId10"/>
    <p:sldId id="444" r:id="rId11"/>
    <p:sldId id="445" r:id="rId12"/>
    <p:sldId id="446" r:id="rId13"/>
    <p:sldId id="447" r:id="rId14"/>
    <p:sldId id="402" r:id="rId15"/>
    <p:sldId id="417" r:id="rId16"/>
    <p:sldId id="390" r:id="rId17"/>
    <p:sldId id="409" r:id="rId18"/>
    <p:sldId id="410" r:id="rId19"/>
    <p:sldId id="442" r:id="rId20"/>
    <p:sldId id="441" r:id="rId21"/>
    <p:sldId id="411" r:id="rId22"/>
    <p:sldId id="404" r:id="rId23"/>
    <p:sldId id="405" r:id="rId24"/>
    <p:sldId id="324" r:id="rId25"/>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1648" autoAdjust="0"/>
  </p:normalViewPr>
  <p:slideViewPr>
    <p:cSldViewPr snapToGrid="0" snapToObjects="1">
      <p:cViewPr>
        <p:scale>
          <a:sx n="140" d="100"/>
          <a:sy n="140" d="100"/>
        </p:scale>
        <p:origin x="-102" y="876"/>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04.04.2017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04.04.2017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 xmlns:p14="http://schemas.microsoft.com/office/powerpoint/2010/main" val="2809408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 xmlns:p14="http://schemas.microsoft.com/office/powerpoint/2010/main" val="2446852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 xmlns:p14="http://schemas.microsoft.com/office/powerpoint/2010/main" val="384937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 xmlns:p14="http://schemas.microsoft.com/office/powerpoint/2010/main" val="51843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 xmlns:p14="http://schemas.microsoft.com/office/powerpoint/2010/main" val="5184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 xmlns:p14="http://schemas.microsoft.com/office/powerpoint/2010/main" val="51843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 xmlns:p14="http://schemas.microsoft.com/office/powerpoint/2010/main" val="51843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 xmlns:p14="http://schemas.microsoft.com/office/powerpoint/2010/main" val="51843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 xmlns:p14="http://schemas.microsoft.com/office/powerpoint/2010/main" val="51843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 xmlns:p14="http://schemas.microsoft.com/office/powerpoint/2010/main"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0113218"/>
      </p:ext>
    </p:extLst>
  </p:cSld>
  <p:clrMapOvr>
    <a:masterClrMapping/>
  </p:clrMapOvr>
  <p:extLst mod="1">
    <p:ext uri="{DCECCB84-F9BA-43D5-87BE-67443E8EF086}">
      <p15:sldGuideLst xmlns=""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extLst>
              <p:ext uri="{D42A27DB-BD31-4B8C-83A1-F6EECF244321}">
                <p14:modId xmlns="" xmlns:p14="http://schemas.microsoft.com/office/powerpoint/2010/main" val="2766779821"/>
              </p:ext>
            </p:extLst>
          </p:nvPr>
        </p:nvGraphicFramePr>
        <p:xfrm>
          <a:off x="1588" y="1588"/>
          <a:ext cx="1587" cy="1587"/>
        </p:xfrm>
        <a:graphic>
          <a:graphicData uri="http://schemas.openxmlformats.org/presentationml/2006/ole">
            <p:oleObj spid="_x0000_s2300" name="think-cell Folie" r:id="rId3" imgW="360" imgH="360" progId="">
              <p:embed/>
            </p:oleObj>
          </a:graphicData>
        </a:graphic>
      </p:graphicFrame>
      <p:pic>
        <p:nvPicPr>
          <p:cNvPr id="7" name="Grafik 6"/>
          <p:cNvPicPr>
            <a:picLocks noChangeAspect="1"/>
          </p:cNvPicPr>
          <p:nvPr userDrawn="1"/>
        </p:nvPicPr>
        <p:blipFill rotWithShape="1">
          <a:blip r:embed="rId4">
            <a:extLst>
              <a:ext uri="{28A0092B-C50C-407E-A947-70E740481C1C}">
                <a14:useLocalDpi xmlns=""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5"/>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7" name="Objekt 6" hidden="1"/>
          <p:cNvGraphicFramePr>
            <a:graphicFrameLocks noChangeAspect="1"/>
          </p:cNvGraphicFramePr>
          <p:nvPr>
            <p:extLst>
              <p:ext uri="{D42A27DB-BD31-4B8C-83A1-F6EECF244321}">
                <p14:modId xmlns="" xmlns:p14="http://schemas.microsoft.com/office/powerpoint/2010/main" val="2610759032"/>
              </p:ext>
            </p:extLst>
          </p:nvPr>
        </p:nvGraphicFramePr>
        <p:xfrm>
          <a:off x="1588" y="1588"/>
          <a:ext cx="1587" cy="1587"/>
        </p:xfrm>
        <a:graphic>
          <a:graphicData uri="http://schemas.openxmlformats.org/presentationml/2006/ole">
            <p:oleObj spid="_x0000_s1281" name="think-cell Folie" r:id="rId12" imgW="360" imgH="360" progId="">
              <p:embed/>
            </p:oleObj>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holidayService/?wsd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localhost:8090/holidayService/?xsd=hr.xs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soapui.or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localhost:8090/holidayService/?wsd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xf.apache.org/"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ftp.piotrkosoft.net/pub/mirrors/ftp.apache.org/cxf/3.1.6/apache-cxf-3.1.6.z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web_service_specification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90/HolidayServic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en.wikipedia.org/wiki/Web_Services_Description_Languag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(SOAP)</a:t>
            </a:r>
            <a:br>
              <a:rPr lang="pl-PL" dirty="0" smtClean="0"/>
            </a:br>
            <a:r>
              <a:rPr lang="pl-PL" sz="1400" dirty="0" smtClean="0"/>
              <a:t>Web Services - SOAP</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Prowadzący: Mateusz Kołodziejski</a:t>
            </a:r>
          </a:p>
          <a:p>
            <a:r>
              <a:rPr lang="pl-PL" dirty="0" smtClean="0"/>
              <a:t>Materiały: Marek </a:t>
            </a:r>
            <a:r>
              <a:rPr lang="pl-PL" dirty="0" err="1" smtClean="0"/>
              <a:t>Strejczek</a:t>
            </a:r>
            <a:endParaRPr lang="de-DE" dirty="0" smtClean="0"/>
          </a:p>
          <a:p>
            <a:r>
              <a:rPr lang="pl-PL" dirty="0" smtClean="0"/>
              <a:t>Lato 2017</a:t>
            </a:r>
          </a:p>
          <a:p>
            <a:r>
              <a:rPr lang="pl-PL" dirty="0" smtClean="0"/>
              <a:t>Wersja 2.0</a:t>
            </a:r>
            <a:endParaRPr lang="de-DE" dirty="0"/>
          </a:p>
        </p:txBody>
      </p:sp>
    </p:spTree>
    <p:extLst>
      <p:ext uri="{BB962C8B-B14F-4D97-AF65-F5344CB8AC3E}">
        <p14:creationId xmlns=""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SOAP - client</a:t>
            </a:r>
            <a:endParaRPr lang="pl-PL" sz="1600" dirty="0" smtClean="0">
              <a:solidFill>
                <a:schemeClr val="tx1"/>
              </a:solidFill>
            </a:endParaRPr>
          </a:p>
        </p:txBody>
      </p:sp>
    </p:spTree>
    <p:extLst>
      <p:ext uri="{BB962C8B-B14F-4D97-AF65-F5344CB8AC3E}">
        <p14:creationId xmlns="" xmlns:p14="http://schemas.microsoft.com/office/powerpoint/2010/main" val="102293567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branch’u soapclient</a:t>
            </a:r>
          </a:p>
          <a:p>
            <a:pPr lvl="1"/>
            <a:r>
              <a:rPr lang="pl-PL" dirty="0" smtClean="0"/>
              <a:t>git checkout soapclient</a:t>
            </a:r>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 xmlns:p14="http://schemas.microsoft.com/office/powerpoint/2010/main" val="565121571"/>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1" y="2599146"/>
            <a:ext cx="142745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SOAP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1046561"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a:t>Usługa HumanResourceService udostępnia </a:t>
            </a:r>
            <a:r>
              <a:rPr lang="pl-PL" sz="1050" dirty="0" smtClean="0"/>
              <a:t>operację Holiday pozwalającą zgłosić urlop dla danego pracownika.</a:t>
            </a:r>
            <a:endParaRPr lang="pl-PL" sz="850" dirty="0" smtClean="0"/>
          </a:p>
          <a:p>
            <a:endParaRPr lang="pl-PL" sz="1050" dirty="0" smtClean="0"/>
          </a:p>
          <a:p>
            <a:r>
              <a:rPr lang="pl-PL" sz="1050" dirty="0" smtClean="0"/>
              <a:t>HolidayClient zawiera metodę pozwalającą aplikacjom zgłosić urlop poprzez wywołanie </a:t>
            </a:r>
            <a:r>
              <a:rPr lang="pl-PL" sz="1050" dirty="0"/>
              <a:t>usługi HumanResourceService.</a:t>
            </a:r>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
        <p:nvSpPr>
          <p:cNvPr id="18" name="pole tekstowe 30"/>
          <p:cNvSpPr txBox="1"/>
          <p:nvPr/>
        </p:nvSpPr>
        <p:spPr>
          <a:xfrm>
            <a:off x="6604666" y="192780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 xmlns:p14="http://schemas.microsoft.com/office/powerpoint/2010/main" val="1329190289"/>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usługi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p>
          <a:p>
            <a:pPr lvl="1"/>
            <a:r>
              <a:rPr lang="pl-PL" sz="850" dirty="0" smtClean="0"/>
              <a:t>gradlew run w katalogu server</a:t>
            </a:r>
          </a:p>
          <a:p>
            <a:pPr lvl="1"/>
            <a:r>
              <a:rPr lang="pl-PL" sz="650" dirty="0" smtClean="0"/>
              <a:t>Jeśli aplikacja zaloguje komunikat „</a:t>
            </a:r>
            <a:r>
              <a:rPr lang="en-US" sz="650" dirty="0" smtClean="0"/>
              <a:t>Server </a:t>
            </a:r>
            <a:r>
              <a:rPr lang="pl-PL" sz="650" dirty="0" smtClean="0"/>
              <a:t>ready...”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HolidayServerApp z 8090 na inny.</a:t>
            </a:r>
          </a:p>
          <a:p>
            <a:pPr lvl="1"/>
            <a:r>
              <a:rPr lang="pl-PL" sz="650" dirty="0" smtClean="0"/>
              <a:t>Aplikacja po 5 minutach wyłącza się automatycznie – można ją wyłączyć ręcznie wcześniej wciskając Ctrl-C</a:t>
            </a:r>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1649361" y="2215304"/>
            <a:ext cx="4772978" cy="2109366"/>
          </a:xfrm>
          <a:prstGeom prst="rect">
            <a:avLst/>
          </a:prstGeom>
        </p:spPr>
      </p:pic>
    </p:spTree>
    <p:extLst>
      <p:ext uri="{BB962C8B-B14F-4D97-AF65-F5344CB8AC3E}">
        <p14:creationId xmlns="" xmlns:p14="http://schemas.microsoft.com/office/powerpoint/2010/main" val="1445465161"/>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5394905" cy="3362325"/>
          </a:xfrm>
        </p:spPr>
        <p:txBody>
          <a:bodyPr>
            <a:normAutofit/>
          </a:bodyPr>
          <a:lstStyle/>
          <a:p>
            <a:r>
              <a:rPr lang="pl-PL" sz="1050" dirty="0" smtClean="0"/>
              <a:t>Przeanalizuj plik WSDL (opis usługi), który serwer automatycznie udostępnia pod adresem </a:t>
            </a:r>
          </a:p>
          <a:p>
            <a:pPr lvl="1"/>
            <a:r>
              <a:rPr lang="pl-PL" sz="850" dirty="0" smtClean="0">
                <a:hlinkClick r:id="rId3"/>
              </a:rPr>
              <a:t>http</a:t>
            </a:r>
            <a:r>
              <a:rPr lang="pl-PL" sz="850" dirty="0">
                <a:hlinkClick r:id="rId3"/>
              </a:rPr>
              <a:t>://</a:t>
            </a:r>
            <a:r>
              <a:rPr lang="pl-PL" sz="850" dirty="0" smtClean="0">
                <a:hlinkClick r:id="rId3"/>
              </a:rPr>
              <a:t>localhost:8090/holidayService</a:t>
            </a:r>
            <a:r>
              <a:rPr lang="pl-PL" sz="850" dirty="0">
                <a:hlinkClick r:id="rId3"/>
              </a:rPr>
              <a:t>/?</a:t>
            </a:r>
            <a:r>
              <a:rPr lang="pl-PL" sz="850" dirty="0" smtClean="0">
                <a:hlinkClick r:id="rId3"/>
              </a:rPr>
              <a:t>wsdl</a:t>
            </a:r>
            <a:endParaRPr lang="pl-PL" sz="850" dirty="0"/>
          </a:p>
          <a:p>
            <a:r>
              <a:rPr lang="pl-PL" sz="1050" dirty="0"/>
              <a:t>Przeanalizuj </a:t>
            </a:r>
            <a:r>
              <a:rPr lang="pl-PL" sz="1050" dirty="0" smtClean="0"/>
              <a:t>plik XSD (XML Schema) zawierający definicje typów używanych przez usługę.</a:t>
            </a:r>
          </a:p>
          <a:p>
            <a:pPr lvl="1"/>
            <a:r>
              <a:rPr lang="pl-PL" sz="850" dirty="0">
                <a:hlinkClick r:id="rId4"/>
              </a:rPr>
              <a:t>http://localhost:8090/holidayService/?</a:t>
            </a:r>
            <a:r>
              <a:rPr lang="pl-PL" sz="850" dirty="0" smtClean="0">
                <a:hlinkClick r:id="rId4"/>
              </a:rPr>
              <a:t>xsd=hr.xsd</a:t>
            </a:r>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1" name="Picture 10"/>
          <p:cNvPicPr>
            <a:picLocks noChangeAspect="1"/>
          </p:cNvPicPr>
          <p:nvPr/>
        </p:nvPicPr>
        <p:blipFill>
          <a:blip r:embed="rId5"/>
          <a:stretch>
            <a:fillRect/>
          </a:stretch>
        </p:blipFill>
        <p:spPr>
          <a:xfrm>
            <a:off x="548640" y="2194295"/>
            <a:ext cx="3901440" cy="2623046"/>
          </a:xfrm>
          <a:prstGeom prst="rect">
            <a:avLst/>
          </a:prstGeom>
        </p:spPr>
      </p:pic>
      <p:pic>
        <p:nvPicPr>
          <p:cNvPr id="12" name="Picture 11"/>
          <p:cNvPicPr>
            <a:picLocks noChangeAspect="1"/>
          </p:cNvPicPr>
          <p:nvPr/>
        </p:nvPicPr>
        <p:blipFill>
          <a:blip r:embed="rId6"/>
          <a:stretch>
            <a:fillRect/>
          </a:stretch>
        </p:blipFill>
        <p:spPr>
          <a:xfrm>
            <a:off x="5925609" y="1043252"/>
            <a:ext cx="2891110" cy="3372962"/>
          </a:xfrm>
          <a:prstGeom prst="rect">
            <a:avLst/>
          </a:prstGeom>
        </p:spPr>
      </p:pic>
    </p:spTree>
    <p:extLst>
      <p:ext uri="{BB962C8B-B14F-4D97-AF65-F5344CB8AC3E}">
        <p14:creationId xmlns="" xmlns:p14="http://schemas.microsoft.com/office/powerpoint/2010/main" val="316679088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587012" cy="3362325"/>
          </a:xfrm>
        </p:spPr>
        <p:txBody>
          <a:bodyPr>
            <a:normAutofit/>
          </a:bodyPr>
          <a:lstStyle/>
          <a:p>
            <a:r>
              <a:rPr lang="pl-PL" sz="1050" dirty="0" smtClean="0"/>
              <a:t>Uruchom aplikację typu SOAP Client (np. SoapUI - </a:t>
            </a:r>
            <a:r>
              <a:rPr lang="pl-PL" sz="1050" dirty="0" smtClean="0">
                <a:hlinkClick r:id="rId3"/>
              </a:rPr>
              <a:t>www.soapui.org</a:t>
            </a:r>
            <a:r>
              <a:rPr lang="pl-PL" sz="1050" dirty="0" smtClean="0"/>
              <a:t>).</a:t>
            </a:r>
          </a:p>
          <a:p>
            <a:pPr lvl="1"/>
            <a:r>
              <a:rPr lang="pl-PL" sz="850" dirty="0" smtClean="0"/>
              <a:t>Zaimportuj opis WSDL </a:t>
            </a:r>
            <a:r>
              <a:rPr lang="pl-PL" sz="850" dirty="0" smtClean="0"/>
              <a:t>(</a:t>
            </a:r>
            <a:r>
              <a:rPr lang="pl-PL" sz="850" dirty="0" smtClean="0">
                <a:hlinkClick r:id="rId4"/>
              </a:rPr>
              <a:t>http://localhost:8090/</a:t>
            </a:r>
            <a:r>
              <a:rPr lang="pl-PL" sz="850" dirty="0" err="1" smtClean="0">
                <a:hlinkClick r:id="rId4"/>
              </a:rPr>
              <a:t>holidayService</a:t>
            </a:r>
            <a:r>
              <a:rPr lang="pl-PL" sz="850" dirty="0" smtClean="0">
                <a:hlinkClick r:id="rId4"/>
              </a:rPr>
              <a:t>/?</a:t>
            </a:r>
            <a:r>
              <a:rPr lang="pl-PL" sz="850" dirty="0" err="1" smtClean="0">
                <a:hlinkClick r:id="rId4"/>
              </a:rPr>
              <a:t>wsdl</a:t>
            </a:r>
            <a:r>
              <a:rPr lang="pl-PL" sz="850" dirty="0" smtClean="0"/>
              <a:t>)</a:t>
            </a:r>
            <a:endParaRPr lang="pl-PL" sz="850" dirty="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 name="Picture 5"/>
          <p:cNvPicPr>
            <a:picLocks noChangeAspect="1"/>
          </p:cNvPicPr>
          <p:nvPr/>
        </p:nvPicPr>
        <p:blipFill>
          <a:blip r:embed="rId5"/>
          <a:stretch>
            <a:fillRect/>
          </a:stretch>
        </p:blipFill>
        <p:spPr>
          <a:xfrm>
            <a:off x="1702222" y="1648671"/>
            <a:ext cx="3816351" cy="1830291"/>
          </a:xfrm>
          <a:prstGeom prst="rect">
            <a:avLst/>
          </a:prstGeom>
        </p:spPr>
      </p:pic>
      <p:pic>
        <p:nvPicPr>
          <p:cNvPr id="9" name="Picture 8"/>
          <p:cNvPicPr>
            <a:picLocks noChangeAspect="1"/>
          </p:cNvPicPr>
          <p:nvPr/>
        </p:nvPicPr>
        <p:blipFill>
          <a:blip r:embed="rId6"/>
          <a:stretch>
            <a:fillRect/>
          </a:stretch>
        </p:blipFill>
        <p:spPr>
          <a:xfrm>
            <a:off x="5438985" y="3563037"/>
            <a:ext cx="1512147" cy="712454"/>
          </a:xfrm>
          <a:prstGeom prst="rect">
            <a:avLst/>
          </a:prstGeom>
        </p:spPr>
      </p:pic>
    </p:spTree>
    <p:extLst>
      <p:ext uri="{BB962C8B-B14F-4D97-AF65-F5344CB8AC3E}">
        <p14:creationId xmlns="" xmlns:p14="http://schemas.microsoft.com/office/powerpoint/2010/main" val="2885668581"/>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8293892" cy="3362325"/>
          </a:xfrm>
        </p:spPr>
        <p:txBody>
          <a:bodyPr>
            <a:normAutofit/>
          </a:bodyPr>
          <a:lstStyle/>
          <a:p>
            <a:r>
              <a:rPr lang="pl-PL" sz="850" dirty="0" smtClean="0"/>
              <a:t>Narzędzia typu SOAP Client są w stanie wygenerować automatycznie żądanie (adres usługi, szkielet komunikatu SOAP) na podstawie zaimportowanego opisu usługi w formacie WSDL.</a:t>
            </a:r>
          </a:p>
          <a:p>
            <a:pPr lvl="1"/>
            <a:r>
              <a:rPr lang="pl-PL" sz="650" dirty="0" smtClean="0"/>
              <a:t>Uzupełnij znaki zapytania w komunikacie SOAP i wyślij żądanie do serwera.</a:t>
            </a:r>
          </a:p>
          <a:p>
            <a:pPr lvl="1"/>
            <a:r>
              <a:rPr lang="pl-PL" sz="650" dirty="0" smtClean="0"/>
              <a:t>Przeanalizuj żądanie i otrzymaną odpowiedź serwera. Dopasuj odpowiednie części komunikatu SOAP do pliku WSDL i XSD, które widziałeś wcześniej.</a:t>
            </a:r>
            <a:endParaRPr lang="pl-PL" sz="650" dirty="0"/>
          </a:p>
        </p:txBody>
      </p:sp>
      <p:pic>
        <p:nvPicPr>
          <p:cNvPr id="2" name="Picture 1"/>
          <p:cNvPicPr>
            <a:picLocks noChangeAspect="1"/>
          </p:cNvPicPr>
          <p:nvPr/>
        </p:nvPicPr>
        <p:blipFill>
          <a:blip r:embed="rId3"/>
          <a:stretch>
            <a:fillRect/>
          </a:stretch>
        </p:blipFill>
        <p:spPr>
          <a:xfrm>
            <a:off x="457911" y="1676083"/>
            <a:ext cx="6572809" cy="3017838"/>
          </a:xfrm>
          <a:prstGeom prst="rect">
            <a:avLst/>
          </a:prstGeom>
        </p:spPr>
      </p:pic>
    </p:spTree>
    <p:extLst>
      <p:ext uri="{BB962C8B-B14F-4D97-AF65-F5344CB8AC3E}">
        <p14:creationId xmlns="" xmlns:p14="http://schemas.microsoft.com/office/powerpoint/2010/main" val="2088384111"/>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Zobacz jak wygląda odpowiedź z informacją o błędzie (SOAPFault):</a:t>
            </a:r>
          </a:p>
          <a:p>
            <a:pPr lvl="1"/>
            <a:r>
              <a:rPr lang="pl-PL" sz="850" dirty="0" smtClean="0"/>
              <a:t>Wyślij komunikat z operacją nieobsługiwaną przez usługę HumanResourceService:</a:t>
            </a:r>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56835" y="1730268"/>
            <a:ext cx="9026945" cy="3004291"/>
          </a:xfrm>
          <a:prstGeom prst="rect">
            <a:avLst/>
          </a:prstGeom>
        </p:spPr>
      </p:pic>
    </p:spTree>
    <p:extLst>
      <p:ext uri="{BB962C8B-B14F-4D97-AF65-F5344CB8AC3E}">
        <p14:creationId xmlns="" xmlns:p14="http://schemas.microsoft.com/office/powerpoint/2010/main" val="2519267293"/>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a:t>
            </a:r>
            <a:r>
              <a:rPr lang="pl-PL" dirty="0" smtClean="0"/>
              <a:t>SOAPClient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1" y="2674302"/>
            <a:ext cx="149522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endParaRPr lang="pl-PL" sz="1200" dirty="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endParaRPr lang="pl-PL" sz="1200" dirty="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HolidayClientTest</a:t>
            </a:r>
            <a:endParaRPr lang="pl-PL" sz="1200" dirty="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pole tekstowe 30"/>
          <p:cNvSpPr txBox="1"/>
          <p:nvPr/>
        </p:nvSpPr>
        <p:spPr>
          <a:xfrm>
            <a:off x="3666511" y="303031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 xmlns:p14="http://schemas.microsoft.com/office/powerpoint/2010/main" val="1424189538"/>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a:t>
            </a:r>
            <a:r>
              <a:rPr lang="pl-PL" dirty="0" smtClean="0"/>
              <a:t>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wywołania serwera web service’ów (czyli stronę kliencką)</a:t>
            </a:r>
          </a:p>
          <a:p>
            <a:pPr lvl="1"/>
            <a:r>
              <a:rPr lang="pl-PL" dirty="0" smtClean="0"/>
              <a:t>Część serwerowa i szkielet strony klienckiej jest już zaimplementowany.</a:t>
            </a:r>
          </a:p>
          <a:p>
            <a:pPr lvl="2"/>
            <a:r>
              <a:rPr lang="pl-PL" dirty="0" smtClean="0"/>
              <a:t>Serwer używany w testach udostępnia taką samą usługę, co serwer HolidayServerApp.</a:t>
            </a:r>
          </a:p>
          <a:p>
            <a:pPr lvl="1"/>
            <a:r>
              <a:rPr lang="pl-PL" dirty="0"/>
              <a:t>Z</a:t>
            </a:r>
            <a:r>
              <a:rPr lang="pl-PL" dirty="0" smtClean="0"/>
              <a:t>modyfikuj klasę wdsr.exercise3.hr.HolidayClient w module client.</a:t>
            </a:r>
          </a:p>
          <a:p>
            <a:pPr lvl="1"/>
            <a:r>
              <a:rPr lang="pl-PL" dirty="0" smtClean="0"/>
              <a:t>Zaimplementuj metody w tej klasie tak, aby działały zgodnie z dokumentacją javadoc.</a:t>
            </a:r>
          </a:p>
          <a:p>
            <a:pPr lvl="1"/>
            <a:endParaRPr lang="pl-PL" dirty="0"/>
          </a:p>
          <a:p>
            <a:pPr lvl="1"/>
            <a:r>
              <a:rPr lang="pl-PL" sz="600" dirty="0" smtClean="0"/>
              <a:t>Hint:</a:t>
            </a:r>
          </a:p>
          <a:p>
            <a:pPr lvl="2"/>
            <a:r>
              <a:rPr lang="pl-PL" sz="600" dirty="0" smtClean="0"/>
              <a:t>Nie buduj komunikatu SOAP ręcznie – użyj kompilatora typu WSDL2Java aby z plików WSDL i XSD udostępnianych przez serwer wygenerować klasy w języku Java.</a:t>
            </a:r>
          </a:p>
          <a:p>
            <a:pPr lvl="2"/>
            <a:r>
              <a:rPr lang="pl-PL" sz="600" dirty="0" smtClean="0"/>
              <a:t>Pliki WSDL i XSD udostępniane przez HolidayServerApp zapisz na lokalnym dysku.</a:t>
            </a:r>
          </a:p>
          <a:p>
            <a:pPr lvl="2"/>
            <a:r>
              <a:rPr lang="pl-PL" sz="600" dirty="0"/>
              <a:t>Wykonaj komendę: </a:t>
            </a:r>
            <a:endParaRPr lang="pl-PL" sz="600" dirty="0" smtClean="0"/>
          </a:p>
          <a:p>
            <a:pPr lvl="3"/>
            <a:r>
              <a:rPr lang="pl-PL" sz="600" dirty="0" smtClean="0">
                <a:latin typeface="Courier New" panose="02070309020205020404" pitchFamily="49" charset="0"/>
                <a:cs typeface="Courier New" panose="02070309020205020404" pitchFamily="49" charset="0"/>
              </a:rPr>
              <a:t>wsdl2java.bat </a:t>
            </a:r>
            <a:r>
              <a:rPr lang="pl-PL" sz="600" dirty="0">
                <a:latin typeface="Courier New" panose="02070309020205020404" pitchFamily="49" charset="0"/>
                <a:cs typeface="Courier New" panose="02070309020205020404" pitchFamily="49" charset="0"/>
              </a:rPr>
              <a:t>-p wdsr.exercise3.hr.ws -sn HumanResourceService </a:t>
            </a:r>
            <a:r>
              <a:rPr lang="pl-PL" sz="600" dirty="0" smtClean="0">
                <a:latin typeface="Courier New" panose="02070309020205020404" pitchFamily="49" charset="0"/>
                <a:cs typeface="Courier New" panose="02070309020205020404" pitchFamily="49" charset="0"/>
              </a:rPr>
              <a:t>hr.wsdl</a:t>
            </a:r>
          </a:p>
          <a:p>
            <a:pPr lvl="3"/>
            <a:r>
              <a:rPr lang="pl-PL" sz="600" dirty="0" smtClean="0"/>
              <a:t>Powyższa komenda zakłada użycie pliku wsdl2java.bat z dystrybucji </a:t>
            </a:r>
            <a:r>
              <a:rPr lang="pl-PL" sz="600" dirty="0" smtClean="0">
                <a:hlinkClick r:id="rId3"/>
              </a:rPr>
              <a:t>Apache CXF</a:t>
            </a:r>
            <a:r>
              <a:rPr lang="pl-PL" sz="600" dirty="0"/>
              <a:t> (https://cxf.apache.org</a:t>
            </a:r>
            <a:r>
              <a:rPr lang="pl-PL" sz="600" dirty="0" smtClean="0"/>
              <a:t>/)</a:t>
            </a:r>
          </a:p>
          <a:p>
            <a:pPr lvl="4"/>
            <a:r>
              <a:rPr lang="pl-PL" sz="600" dirty="0">
                <a:hlinkClick r:id="rId4"/>
              </a:rPr>
              <a:t>http://</a:t>
            </a:r>
            <a:r>
              <a:rPr lang="pl-PL" sz="600" dirty="0" smtClean="0">
                <a:hlinkClick r:id="rId4"/>
              </a:rPr>
              <a:t>ftp.piotrkosoft.net/pub/mirrors/ftp.apache.org/cxf/3.1.6/apache-cxf-3.1.6.zip</a:t>
            </a:r>
            <a:endParaRPr lang="pl-PL" sz="600" dirty="0" smtClean="0"/>
          </a:p>
          <a:p>
            <a:pPr lvl="2"/>
            <a:r>
              <a:rPr lang="pl-PL" sz="600" dirty="0" smtClean="0"/>
              <a:t>W podkatalogu wdsr/exercise3/hr/ws zostaną wygenerowane klasy odpowiadające typom zdefiniowanym w pliku XSD oraz definicje klas reprezentujących serwerową (HumanResource) i kliencką (HumanResourceService) stronę usługi sieciowej. </a:t>
            </a:r>
          </a:p>
          <a:p>
            <a:pPr lvl="2"/>
            <a:r>
              <a:rPr lang="pl-PL" sz="600" dirty="0" smtClean="0"/>
              <a:t>Przenieś wygenerowane klasy *.java do modułu client.</a:t>
            </a:r>
          </a:p>
          <a:p>
            <a:pPr lvl="2"/>
            <a:r>
              <a:rPr lang="pl-PL" sz="600" dirty="0" smtClean="0"/>
              <a:t>Wykorzystaj klasę HumanResourceService aby uzyskać dostęp do usługi sieciowej.</a:t>
            </a:r>
          </a:p>
        </p:txBody>
      </p:sp>
    </p:spTree>
    <p:extLst>
      <p:ext uri="{BB962C8B-B14F-4D97-AF65-F5344CB8AC3E}">
        <p14:creationId xmlns="" xmlns:p14="http://schemas.microsoft.com/office/powerpoint/2010/main" val="133654627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SOAP 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lnSpcReduction="10000"/>
          </a:bodyPr>
          <a:lstStyle/>
          <a:p>
            <a:pPr lvl="1"/>
            <a:r>
              <a:rPr lang="pl-PL" dirty="0"/>
              <a:t>SOAP </a:t>
            </a:r>
            <a:r>
              <a:rPr lang="pl-PL" dirty="0" smtClean="0"/>
              <a:t>web services – bazują </a:t>
            </a:r>
            <a:r>
              <a:rPr lang="pl-PL" dirty="0"/>
              <a:t>na wymianie ustrukturyzowanej informacji opisanej przy użyciu języka XML</a:t>
            </a:r>
            <a:r>
              <a:rPr lang="pl-PL" dirty="0" smtClean="0"/>
              <a:t>.</a:t>
            </a:r>
          </a:p>
          <a:p>
            <a:pPr lvl="1"/>
            <a:r>
              <a:rPr lang="pl-PL" dirty="0" smtClean="0"/>
              <a:t>Najważniejsze elementy rozwiązań SOAP web services:</a:t>
            </a:r>
          </a:p>
          <a:p>
            <a:pPr lvl="2"/>
            <a:r>
              <a:rPr lang="pl-PL" dirty="0" smtClean="0"/>
              <a:t>SOAP – Simple Object Access Protocol</a:t>
            </a:r>
          </a:p>
          <a:p>
            <a:pPr lvl="3"/>
            <a:r>
              <a:rPr lang="pl-PL" dirty="0" smtClean="0"/>
              <a:t>Protokół komunikacyjny służący do przekazywania zdalnych wywołań.</a:t>
            </a:r>
          </a:p>
          <a:p>
            <a:pPr lvl="3"/>
            <a:endParaRPr lang="pl-PL" dirty="0" smtClean="0"/>
          </a:p>
          <a:p>
            <a:pPr lvl="2"/>
            <a:r>
              <a:rPr lang="pl-PL" dirty="0" smtClean="0"/>
              <a:t>WSDL – Web Services Definition Language (Web Services Description Language w wersji WSDL 2.0)</a:t>
            </a:r>
          </a:p>
          <a:p>
            <a:pPr lvl="3"/>
            <a:r>
              <a:rPr lang="pl-PL" dirty="0" smtClean="0"/>
              <a:t>Język opisu interfejsu usługi.</a:t>
            </a:r>
          </a:p>
          <a:p>
            <a:pPr lvl="3"/>
            <a:endParaRPr lang="pl-PL" dirty="0" smtClean="0"/>
          </a:p>
          <a:p>
            <a:pPr lvl="2"/>
            <a:r>
              <a:rPr lang="pl-PL" dirty="0" smtClean="0"/>
              <a:t>UDDI – Universal Description Discovery and Integration</a:t>
            </a:r>
          </a:p>
          <a:p>
            <a:pPr lvl="3"/>
            <a:r>
              <a:rPr lang="pl-PL" dirty="0" smtClean="0"/>
              <a:t>Protokół uwzględniający rejestr organizacji oraz mechanizm rejestrowania i wyszukiwania usług sieciowych.</a:t>
            </a:r>
          </a:p>
          <a:p>
            <a:pPr lvl="4"/>
            <a:r>
              <a:rPr lang="pl-PL" dirty="0" smtClean="0"/>
              <a:t>White Pages – informacje o dostawcach usług (nazwa firmy, dane kontaktowe itd.)</a:t>
            </a:r>
          </a:p>
          <a:p>
            <a:pPr lvl="4"/>
            <a:r>
              <a:rPr lang="pl-PL" dirty="0" smtClean="0"/>
              <a:t>Yellow Pages – informacje o usługach świadczonych przez dostawców (oparta o ustandaryzowane klasyfikacje).</a:t>
            </a:r>
          </a:p>
          <a:p>
            <a:pPr lvl="4"/>
            <a:r>
              <a:rPr lang="pl-PL" dirty="0" smtClean="0"/>
              <a:t>Green Pages – techniczne opisy usług.</a:t>
            </a:r>
          </a:p>
          <a:p>
            <a:pPr lvl="3"/>
            <a:r>
              <a:rPr lang="pl-PL" dirty="0" smtClean="0"/>
              <a:t>Publiczne rejestry UDDI są praktycznie martwe. Lokalne rejestry UDDI są stosowane przez niektóre korporacje.</a:t>
            </a:r>
          </a:p>
          <a:p>
            <a:pPr lvl="3"/>
            <a:endParaRPr lang="pl-PL" dirty="0" smtClean="0"/>
          </a:p>
          <a:p>
            <a:pPr lvl="3"/>
            <a:endParaRPr lang="pl-PL" dirty="0"/>
          </a:p>
        </p:txBody>
      </p:sp>
    </p:spTree>
    <p:extLst>
      <p:ext uri="{BB962C8B-B14F-4D97-AF65-F5344CB8AC3E}">
        <p14:creationId xmlns="" xmlns:p14="http://schemas.microsoft.com/office/powerpoint/2010/main" val="2788988127"/>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Marek Strejczek</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marek.strejczek</a:t>
            </a:r>
            <a:r>
              <a:rPr lang="de-DE" dirty="0" smtClean="0"/>
              <a:t>@gft.com</a:t>
            </a:r>
            <a:endParaRPr lang="de-DE" dirty="0"/>
          </a:p>
        </p:txBody>
      </p:sp>
    </p:spTree>
    <p:extLst>
      <p:ext uri="{BB962C8B-B14F-4D97-AF65-F5344CB8AC3E}">
        <p14:creationId xmlns="" xmlns:p14="http://schemas.microsoft.com/office/powerpoint/2010/main" val="1405177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Protokół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4954639" cy="3412172"/>
          </a:xfrm>
        </p:spPr>
        <p:txBody>
          <a:bodyPr>
            <a:normAutofit lnSpcReduction="10000"/>
          </a:bodyPr>
          <a:lstStyle/>
          <a:p>
            <a:r>
              <a:rPr lang="pl-PL" dirty="0" smtClean="0"/>
              <a:t>Neutralny technologicznie. Może być stosowany z różnymi platformami sprzętowymi, programowymi i sieciowymi.</a:t>
            </a:r>
          </a:p>
          <a:p>
            <a:pPr lvl="1"/>
            <a:r>
              <a:rPr lang="pl-PL" dirty="0" smtClean="0"/>
              <a:t>Java, C++, .NET itd.</a:t>
            </a:r>
          </a:p>
          <a:p>
            <a:pPr lvl="1"/>
            <a:r>
              <a:rPr lang="pl-PL" dirty="0" smtClean="0"/>
              <a:t>Najczęściej komunikaty SOAP są przesyłane poprzez protokół HTTP, ale zdarza się wykorzystanie SMTP, JMS i innych protokołów.</a:t>
            </a:r>
          </a:p>
          <a:p>
            <a:pPr lvl="1"/>
            <a:r>
              <a:rPr lang="pl-PL" dirty="0" smtClean="0"/>
              <a:t>Rozszerzalny o dodatkowe możliwości (bezpieczeństwo, niezawodność, transakcyjność).</a:t>
            </a:r>
          </a:p>
          <a:p>
            <a:pPr lvl="2"/>
            <a:r>
              <a:rPr lang="pl-PL" dirty="0" smtClean="0"/>
              <a:t>Zobacz WS-</a:t>
            </a:r>
            <a:r>
              <a:rPr lang="pl-PL" dirty="0"/>
              <a:t>* i inne: </a:t>
            </a:r>
            <a:r>
              <a:rPr lang="pl-PL" dirty="0">
                <a:hlinkClick r:id="rId3"/>
              </a:rPr>
              <a:t>https://</a:t>
            </a:r>
            <a:r>
              <a:rPr lang="pl-PL" dirty="0" smtClean="0">
                <a:hlinkClick r:id="rId3"/>
              </a:rPr>
              <a:t>en.wikipedia.org/wiki/List_of_web_service_specifications</a:t>
            </a:r>
            <a:endParaRPr lang="pl-PL" dirty="0" smtClean="0"/>
          </a:p>
          <a:p>
            <a:pPr lvl="1"/>
            <a:r>
              <a:rPr lang="pl-PL" dirty="0" smtClean="0"/>
              <a:t>Relatywnie skomplikowany.</a:t>
            </a:r>
          </a:p>
          <a:p>
            <a:pPr lvl="1"/>
            <a:endParaRPr lang="pl-PL" dirty="0"/>
          </a:p>
          <a:p>
            <a:r>
              <a:rPr lang="pl-PL" dirty="0" smtClean="0"/>
              <a:t>Struktura komunikatu:</a:t>
            </a:r>
          </a:p>
          <a:p>
            <a:pPr lvl="1"/>
            <a:r>
              <a:rPr lang="pl-PL" dirty="0" smtClean="0"/>
              <a:t>Envelope</a:t>
            </a:r>
          </a:p>
          <a:p>
            <a:pPr lvl="2"/>
            <a:r>
              <a:rPr lang="pl-PL" dirty="0" smtClean="0"/>
              <a:t>Header (opcjonalnie)</a:t>
            </a:r>
          </a:p>
          <a:p>
            <a:pPr lvl="2"/>
            <a:r>
              <a:rPr lang="pl-PL" dirty="0" smtClean="0"/>
              <a:t>Body</a:t>
            </a:r>
          </a:p>
          <a:p>
            <a:pPr lvl="2"/>
            <a:r>
              <a:rPr lang="pl-PL" dirty="0" smtClean="0"/>
              <a:t>Fault (opcjonalnie)</a:t>
            </a:r>
          </a:p>
        </p:txBody>
      </p:sp>
      <p:sp>
        <p:nvSpPr>
          <p:cNvPr id="9" name="TextBox 8"/>
          <p:cNvSpPr txBox="1"/>
          <p:nvPr/>
        </p:nvSpPr>
        <p:spPr>
          <a:xfrm>
            <a:off x="5486400" y="2561590"/>
            <a:ext cx="3498273" cy="1969770"/>
          </a:xfrm>
          <a:prstGeom prst="rect">
            <a:avLst/>
          </a:prstGeom>
          <a:noFill/>
        </p:spPr>
        <p:txBody>
          <a:bodyPr wrap="square" lIns="0" tIns="0" rIns="0" bIns="0" rtlCol="0">
            <a:spAutoFit/>
          </a:bodyPr>
          <a:lstStyle/>
          <a:p>
            <a:r>
              <a:rPr lang="pl-PL" sz="800" dirty="0"/>
              <a:t>POST /InStock HTTP/1.1</a:t>
            </a:r>
          </a:p>
          <a:p>
            <a:r>
              <a:rPr lang="pl-PL" sz="800" dirty="0"/>
              <a:t>Host: www.example.org</a:t>
            </a:r>
          </a:p>
          <a:p>
            <a:r>
              <a:rPr lang="pl-PL" sz="800" dirty="0"/>
              <a:t>Content-Type: application/soap+xml; charset=utf-8</a:t>
            </a:r>
          </a:p>
          <a:p>
            <a:r>
              <a:rPr lang="pl-PL" sz="800" dirty="0"/>
              <a:t>Content-Length: 299</a:t>
            </a:r>
          </a:p>
          <a:p>
            <a:r>
              <a:rPr lang="pl-PL" sz="800" dirty="0"/>
              <a:t>SOAPAction: "http://www.w3.org/2003/05/soap-envelope"</a:t>
            </a:r>
          </a:p>
          <a:p>
            <a:endParaRPr lang="pl-PL" sz="800" dirty="0"/>
          </a:p>
          <a:p>
            <a:r>
              <a:rPr lang="pl-PL" sz="800" dirty="0"/>
              <a:t>&lt;?xml version="1.0"?&gt;</a:t>
            </a:r>
          </a:p>
          <a:p>
            <a:r>
              <a:rPr lang="pl-PL" sz="800" dirty="0"/>
              <a:t>&lt;soap:Envelope xmlns:soap="http://www.w3.org/2003/05/soap-envelope"&gt;</a:t>
            </a:r>
          </a:p>
          <a:p>
            <a:r>
              <a:rPr lang="pl-PL" sz="800" dirty="0"/>
              <a:t>  &lt;soap:Header&gt;</a:t>
            </a:r>
          </a:p>
          <a:p>
            <a:r>
              <a:rPr lang="pl-PL" sz="800" dirty="0"/>
              <a:t>  &lt;/soap:Header&gt;</a:t>
            </a:r>
          </a:p>
          <a:p>
            <a:r>
              <a:rPr lang="pl-PL" sz="800" dirty="0"/>
              <a:t>  &lt;soap:Body&gt;</a:t>
            </a:r>
          </a:p>
          <a:p>
            <a:r>
              <a:rPr lang="pl-PL" sz="800" dirty="0"/>
              <a:t>    &lt;m:GetStockPrice xmlns:m="http://www.example.org/stock/Surya"&gt;</a:t>
            </a:r>
          </a:p>
          <a:p>
            <a:r>
              <a:rPr lang="pl-PL" sz="800" dirty="0"/>
              <a:t>      &lt;m:StockName&gt;IBM&lt;/m:StockName&gt;</a:t>
            </a:r>
          </a:p>
          <a:p>
            <a:r>
              <a:rPr lang="pl-PL" sz="800" dirty="0"/>
              <a:t>    &lt;/m:GetStockPrice&gt;</a:t>
            </a:r>
          </a:p>
          <a:p>
            <a:r>
              <a:rPr lang="pl-PL" sz="800" dirty="0"/>
              <a:t>  &lt;/soap:Body&gt;</a:t>
            </a:r>
          </a:p>
          <a:p>
            <a:r>
              <a:rPr lang="pl-PL" sz="800" dirty="0"/>
              <a:t>&lt;/soap:Envelope&gt;</a:t>
            </a:r>
            <a:endParaRPr lang="pl-PL" sz="800" dirty="0" smtClean="0"/>
          </a:p>
        </p:txBody>
      </p:sp>
      <p:sp>
        <p:nvSpPr>
          <p:cNvPr id="10" name="TextBox 9"/>
          <p:cNvSpPr txBox="1"/>
          <p:nvPr/>
        </p:nvSpPr>
        <p:spPr>
          <a:xfrm>
            <a:off x="5486400" y="2347555"/>
            <a:ext cx="1138132" cy="123111"/>
          </a:xfrm>
          <a:prstGeom prst="rect">
            <a:avLst/>
          </a:prstGeom>
          <a:noFill/>
        </p:spPr>
        <p:txBody>
          <a:bodyPr wrap="none" lIns="0" tIns="0" rIns="0" bIns="0" rtlCol="0">
            <a:spAutoFit/>
          </a:bodyPr>
          <a:lstStyle/>
          <a:p>
            <a:r>
              <a:rPr lang="pl-PL" sz="800" dirty="0" smtClean="0"/>
              <a:t>Example from Wikipedia:</a:t>
            </a:r>
          </a:p>
        </p:txBody>
      </p:sp>
    </p:spTree>
    <p:extLst>
      <p:ext uri="{BB962C8B-B14F-4D97-AF65-F5344CB8AC3E}">
        <p14:creationId xmlns="" xmlns:p14="http://schemas.microsoft.com/office/powerpoint/2010/main" val="1232599275"/>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Język opisujący interfejsy usług sieciowych.</a:t>
            </a:r>
          </a:p>
          <a:p>
            <a:r>
              <a:rPr lang="pl-PL" dirty="0" smtClean="0"/>
              <a:t>Podstawowe pojęcia:</a:t>
            </a:r>
          </a:p>
          <a:p>
            <a:pPr lvl="1"/>
            <a:r>
              <a:rPr lang="pl-PL" sz="1050" dirty="0" smtClean="0"/>
              <a:t>Service		Najwyższy element opisu – identyfikuje usługę sieciową i zawiera listę punktów dostępowych.</a:t>
            </a:r>
          </a:p>
          <a:p>
            <a:pPr lvl="1"/>
            <a:r>
              <a:rPr lang="pl-PL" sz="1050" dirty="0" smtClean="0"/>
              <a:t>Port (Endpoint)		Adres/punkt dostępowy do usługi (np. </a:t>
            </a:r>
            <a:r>
              <a:rPr lang="pl-PL" sz="1050" dirty="0" smtClean="0">
                <a:hlinkClick r:id="rId3"/>
              </a:rPr>
              <a:t>http://localhost:8090/HolidayService</a:t>
            </a:r>
            <a:r>
              <a:rPr lang="pl-PL" sz="1050" dirty="0" smtClean="0"/>
              <a:t>).</a:t>
            </a:r>
          </a:p>
          <a:p>
            <a:pPr lvl="1"/>
            <a:r>
              <a:rPr lang="pl-PL" sz="1050" dirty="0" smtClean="0"/>
              <a:t>Binding		Sposób dostępu do interfejsu (np. HTTP binding lub SOAP binding).</a:t>
            </a:r>
          </a:p>
          <a:p>
            <a:pPr lvl="1"/>
            <a:r>
              <a:rPr lang="pl-PL" sz="1050" dirty="0" smtClean="0"/>
              <a:t>PortType (Interface)	Abstrakcyjny opis operacji i komunikatów używanych do zrealizowania tych operacji.</a:t>
            </a:r>
          </a:p>
          <a:p>
            <a:pPr lvl="1"/>
            <a:r>
              <a:rPr lang="pl-PL" sz="1050" dirty="0" smtClean="0"/>
              <a:t>Operation		Definicja konkretnej operacji razem ze sposobem jej wywołania.</a:t>
            </a:r>
          </a:p>
          <a:p>
            <a:pPr lvl="1"/>
            <a:r>
              <a:rPr lang="pl-PL" sz="1050" dirty="0" smtClean="0"/>
              <a:t>Message		Opis komunikatu używanego do wykonania danej akcji.</a:t>
            </a:r>
          </a:p>
          <a:p>
            <a:pPr lvl="1"/>
            <a:r>
              <a:rPr lang="pl-PL" sz="1050" dirty="0" smtClean="0"/>
              <a:t>Types		Definicje typów danych używanych w komunikatach.</a:t>
            </a:r>
          </a:p>
          <a:p>
            <a:pPr lvl="1"/>
            <a:endParaRPr lang="pl-PL" sz="1050" dirty="0"/>
          </a:p>
          <a:p>
            <a:r>
              <a:rPr lang="pl-PL" sz="1250" dirty="0" smtClean="0"/>
              <a:t>Przykład pliku WSDL znajduje się tutaj:</a:t>
            </a:r>
          </a:p>
          <a:p>
            <a:pPr lvl="1"/>
            <a:r>
              <a:rPr lang="pl-PL" sz="1050" dirty="0">
                <a:hlinkClick r:id="rId4"/>
              </a:rPr>
              <a:t>https://en.wikipedia.org/wiki/Web_Services_Description_Language#Example_WSDL_file</a:t>
            </a:r>
            <a:endParaRPr lang="pl-PL" sz="1050" dirty="0"/>
          </a:p>
          <a:p>
            <a:endParaRPr lang="pl-PL" sz="1250" dirty="0" smtClean="0"/>
          </a:p>
          <a:p>
            <a:pPr lvl="1"/>
            <a:endParaRPr lang="pl-PL" dirty="0" smtClean="0"/>
          </a:p>
          <a:p>
            <a:endParaRPr lang="pl-PL" dirty="0"/>
          </a:p>
        </p:txBody>
      </p:sp>
    </p:spTree>
    <p:extLst>
      <p:ext uri="{BB962C8B-B14F-4D97-AF65-F5344CB8AC3E}">
        <p14:creationId xmlns="" xmlns:p14="http://schemas.microsoft.com/office/powerpoint/2010/main" val="215340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p>
          <a:p>
            <a:r>
              <a:rPr lang="pl-PL" b="1" dirty="0" smtClean="0"/>
              <a:t>&lt;</a:t>
            </a:r>
            <a:r>
              <a:rPr lang="pl-PL" b="1" dirty="0" err="1" smtClean="0"/>
              <a:t>description</a:t>
            </a:r>
            <a:r>
              <a:rPr lang="pl-PL" dirty="0" smtClean="0"/>
              <a:t> </a:t>
            </a:r>
            <a:r>
              <a:rPr lang="pl-PL" dirty="0" err="1" smtClean="0"/>
              <a:t>xmlns="http</a:t>
            </a:r>
            <a:r>
              <a:rPr lang="pl-PL" dirty="0" smtClean="0"/>
              <a:t>://www.w3.org/</a:t>
            </a:r>
            <a:r>
              <a:rPr lang="pl-PL" dirty="0" err="1" smtClean="0"/>
              <a:t>ns</a:t>
            </a:r>
            <a:r>
              <a:rPr lang="pl-PL" dirty="0" smtClean="0"/>
              <a:t>/</a:t>
            </a:r>
            <a:r>
              <a:rPr lang="pl-PL" dirty="0" err="1" smtClean="0"/>
              <a:t>wsdl</a:t>
            </a:r>
            <a:r>
              <a:rPr lang="pl-PL" dirty="0" smtClean="0"/>
              <a:t>" </a:t>
            </a:r>
            <a:r>
              <a:rPr lang="pl-PL" dirty="0" err="1" smtClean="0"/>
              <a:t>xmlns:tns="http</a:t>
            </a:r>
            <a:r>
              <a:rPr lang="pl-PL" dirty="0" smtClean="0"/>
              <a:t>://</a:t>
            </a:r>
            <a:r>
              <a:rPr lang="pl-PL" dirty="0" err="1" smtClean="0"/>
              <a:t>www.tmsws.com</a:t>
            </a:r>
            <a:r>
              <a:rPr lang="pl-PL" dirty="0" smtClean="0"/>
              <a:t>/wsdl20sample" </a:t>
            </a:r>
            <a:r>
              <a:rPr lang="pl-PL" dirty="0" err="1" smtClean="0"/>
              <a:t>xmlns:whttp="http</a:t>
            </a:r>
            <a:r>
              <a:rPr lang="pl-PL" dirty="0" smtClean="0"/>
              <a:t>://</a:t>
            </a:r>
            <a:r>
              <a:rPr lang="pl-PL" dirty="0" err="1" smtClean="0"/>
              <a:t>schemas.xmlsoap.org</a:t>
            </a:r>
            <a:r>
              <a:rPr lang="pl-PL" dirty="0" smtClean="0"/>
              <a:t>/</a:t>
            </a:r>
            <a:r>
              <a:rPr lang="pl-PL" dirty="0" err="1" smtClean="0"/>
              <a:t>wsdl</a:t>
            </a:r>
            <a:r>
              <a:rPr lang="pl-PL" dirty="0" smtClean="0"/>
              <a:t>/http/" </a:t>
            </a:r>
            <a:r>
              <a:rPr lang="pl-PL" dirty="0" err="1" smtClean="0"/>
              <a:t>xmlns:wsoap="http</a:t>
            </a:r>
            <a:r>
              <a:rPr lang="pl-PL" dirty="0" smtClean="0"/>
              <a:t>://</a:t>
            </a:r>
            <a:r>
              <a:rPr lang="pl-PL" dirty="0" err="1" smtClean="0"/>
              <a:t>schemas.xmlsoap.org</a:t>
            </a:r>
            <a:r>
              <a:rPr lang="pl-PL" dirty="0" smtClean="0"/>
              <a:t>/</a:t>
            </a:r>
            <a:r>
              <a:rPr lang="pl-PL" dirty="0" err="1" smtClean="0"/>
              <a:t>wsdl</a:t>
            </a:r>
            <a:r>
              <a:rPr lang="pl-PL" dirty="0" smtClean="0"/>
              <a:t>/</a:t>
            </a:r>
            <a:r>
              <a:rPr lang="pl-PL" dirty="0" err="1" smtClean="0"/>
              <a:t>soap</a:t>
            </a:r>
            <a:r>
              <a:rPr lang="pl-PL" dirty="0" smtClean="0"/>
              <a:t>/" </a:t>
            </a:r>
            <a:r>
              <a:rPr lang="pl-PL" dirty="0" err="1" smtClean="0"/>
              <a:t>targetNamespace="http</a:t>
            </a:r>
            <a:r>
              <a:rPr lang="pl-PL" dirty="0" smtClean="0"/>
              <a:t>://</a:t>
            </a:r>
            <a:r>
              <a:rPr lang="pl-PL" dirty="0" err="1" smtClean="0"/>
              <a:t>www.tmsws.com</a:t>
            </a:r>
            <a:r>
              <a:rPr lang="pl-PL" dirty="0" smtClean="0"/>
              <a:t>/wsdl20sample"</a:t>
            </a:r>
            <a:r>
              <a:rPr lang="pl-PL" b="1" dirty="0" smtClean="0"/>
              <a:t>&gt;</a:t>
            </a:r>
            <a:r>
              <a:rPr lang="pl-PL" dirty="0" smtClean="0"/>
              <a:t> </a:t>
            </a:r>
          </a:p>
          <a:p>
            <a:r>
              <a:rPr lang="pl-PL" b="1" dirty="0" smtClean="0"/>
              <a:t>&lt;</a:t>
            </a:r>
            <a:r>
              <a:rPr lang="pl-PL" b="1" dirty="0" err="1" smtClean="0"/>
              <a:t>documentation</a:t>
            </a:r>
            <a:r>
              <a:rPr lang="pl-PL" b="1" dirty="0" smtClean="0"/>
              <a:t>&gt;</a:t>
            </a:r>
            <a:r>
              <a:rPr lang="pl-PL" dirty="0" smtClean="0"/>
              <a:t> </a:t>
            </a:r>
            <a:r>
              <a:rPr lang="pl-PL" dirty="0" err="1" smtClean="0"/>
              <a:t>This</a:t>
            </a:r>
            <a:r>
              <a:rPr lang="pl-PL" dirty="0" smtClean="0"/>
              <a:t> </a:t>
            </a:r>
            <a:r>
              <a:rPr lang="pl-PL" dirty="0" err="1" smtClean="0"/>
              <a:t>is</a:t>
            </a:r>
            <a:r>
              <a:rPr lang="pl-PL" dirty="0" smtClean="0"/>
              <a:t> a </a:t>
            </a:r>
            <a:r>
              <a:rPr lang="pl-PL" dirty="0" err="1" smtClean="0"/>
              <a:t>sample</a:t>
            </a:r>
            <a:r>
              <a:rPr lang="pl-PL" dirty="0" smtClean="0"/>
              <a:t> WSDL 2.0 </a:t>
            </a:r>
            <a:r>
              <a:rPr lang="pl-PL" dirty="0" err="1" smtClean="0"/>
              <a:t>document</a:t>
            </a:r>
            <a:r>
              <a:rPr lang="pl-PL" dirty="0" smtClean="0"/>
              <a:t>. </a:t>
            </a:r>
            <a:r>
              <a:rPr lang="pl-PL" b="1" dirty="0" smtClean="0"/>
              <a:t>&lt;/</a:t>
            </a:r>
            <a:r>
              <a:rPr lang="pl-PL" b="1" dirty="0" err="1" smtClean="0"/>
              <a:t>documentation</a:t>
            </a:r>
            <a:r>
              <a:rPr lang="pl-PL" b="1" dirty="0" smtClean="0"/>
              <a:t>&gt;</a:t>
            </a:r>
            <a:endParaRPr lang="pl-PL" dirty="0" smtClean="0"/>
          </a:p>
          <a:p>
            <a:r>
              <a:rPr lang="pl-PL" dirty="0" smtClean="0"/>
              <a:t>…</a:t>
            </a:r>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 xmlns:p14="http://schemas.microsoft.com/office/powerpoint/2010/main" val="215340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p>
          <a:p>
            <a:r>
              <a:rPr lang="pl-PL" b="1" dirty="0" smtClean="0"/>
              <a:t>&lt;</a:t>
            </a:r>
            <a:r>
              <a:rPr lang="pl-PL" b="1" dirty="0" err="1" smtClean="0"/>
              <a:t>description</a:t>
            </a:r>
            <a:r>
              <a:rPr lang="pl-PL" dirty="0" smtClean="0"/>
              <a:t> …</a:t>
            </a:r>
            <a:r>
              <a:rPr lang="pl-PL" b="1" dirty="0" smtClean="0"/>
              <a:t>&gt;</a:t>
            </a:r>
            <a:r>
              <a:rPr lang="pl-PL" dirty="0" smtClean="0"/>
              <a:t> </a:t>
            </a:r>
          </a:p>
          <a:p>
            <a:r>
              <a:rPr lang="pl-PL" b="1" dirty="0" smtClean="0"/>
              <a:t>…</a:t>
            </a:r>
          </a:p>
          <a:p>
            <a:r>
              <a:rPr lang="pl-PL" b="1" dirty="0" smtClean="0"/>
              <a:t>&lt;</a:t>
            </a:r>
            <a:r>
              <a:rPr lang="pl-PL" b="1" dirty="0" err="1" smtClean="0"/>
              <a:t>types</a:t>
            </a:r>
            <a:r>
              <a:rPr lang="pl-PL" b="1" dirty="0" smtClean="0"/>
              <a:t>&gt;</a:t>
            </a:r>
            <a:r>
              <a:rPr lang="pl-PL" dirty="0" smtClean="0"/>
              <a:t> </a:t>
            </a:r>
          </a:p>
          <a:p>
            <a:pPr lvl="1"/>
            <a:r>
              <a:rPr lang="pl-PL" b="1" dirty="0" smtClean="0"/>
              <a:t>&lt;</a:t>
            </a:r>
            <a:r>
              <a:rPr lang="pl-PL" b="1" dirty="0" err="1" smtClean="0"/>
              <a:t>xs:schema</a:t>
            </a:r>
            <a:r>
              <a:rPr lang="pl-PL" dirty="0" smtClean="0"/>
              <a:t> </a:t>
            </a:r>
            <a:r>
              <a:rPr lang="pl-PL" dirty="0" err="1" smtClean="0"/>
              <a:t>xmlns:xs="http</a:t>
            </a:r>
            <a:r>
              <a:rPr lang="pl-PL" dirty="0" smtClean="0"/>
              <a:t>://www.w3.org/2001/</a:t>
            </a:r>
            <a:r>
              <a:rPr lang="pl-PL" dirty="0" err="1" smtClean="0"/>
              <a:t>XMLSchema</a:t>
            </a:r>
            <a:r>
              <a:rPr lang="pl-PL" dirty="0" smtClean="0"/>
              <a:t>" </a:t>
            </a:r>
            <a:r>
              <a:rPr lang="pl-PL" dirty="0" err="1" smtClean="0"/>
              <a:t>xmlns="http</a:t>
            </a:r>
            <a:r>
              <a:rPr lang="pl-PL" dirty="0" smtClean="0"/>
              <a:t>://</a:t>
            </a:r>
            <a:r>
              <a:rPr lang="pl-PL" dirty="0" err="1" smtClean="0"/>
              <a:t>www.tmsws.com</a:t>
            </a:r>
            <a:r>
              <a:rPr lang="pl-PL" dirty="0" smtClean="0"/>
              <a:t>/wsdl20sample" </a:t>
            </a:r>
            <a:r>
              <a:rPr lang="pl-PL" dirty="0" err="1" smtClean="0"/>
              <a:t>targetNamespace="http</a:t>
            </a:r>
            <a:r>
              <a:rPr lang="pl-PL" dirty="0" smtClean="0"/>
              <a:t>://</a:t>
            </a:r>
            <a:r>
              <a:rPr lang="pl-PL" dirty="0" err="1" smtClean="0"/>
              <a:t>www.example.com</a:t>
            </a:r>
            <a:r>
              <a:rPr lang="pl-PL" dirty="0" smtClean="0"/>
              <a:t>/wsdl20sample"</a:t>
            </a:r>
            <a:r>
              <a:rPr lang="pl-PL" b="1" dirty="0" smtClean="0"/>
              <a:t>&gt;</a:t>
            </a:r>
            <a:r>
              <a:rPr lang="pl-PL" dirty="0" smtClean="0"/>
              <a:t> </a:t>
            </a:r>
          </a:p>
          <a:p>
            <a:pPr lvl="2"/>
            <a:r>
              <a:rPr lang="pl-PL" b="1" dirty="0" smtClean="0"/>
              <a:t>&lt;</a:t>
            </a:r>
            <a:r>
              <a:rPr lang="pl-PL" b="1" dirty="0" err="1" smtClean="0"/>
              <a:t>xs:element</a:t>
            </a:r>
            <a:r>
              <a:rPr lang="pl-PL" dirty="0" smtClean="0"/>
              <a:t> </a:t>
            </a:r>
            <a:r>
              <a:rPr lang="pl-PL" dirty="0" err="1" smtClean="0"/>
              <a:t>name="request</a:t>
            </a:r>
            <a:r>
              <a:rPr lang="pl-PL" dirty="0" smtClean="0"/>
              <a:t>"</a:t>
            </a:r>
            <a:r>
              <a:rPr lang="pl-PL" b="1" dirty="0" smtClean="0"/>
              <a:t>&gt;</a:t>
            </a:r>
            <a:r>
              <a:rPr lang="pl-PL" dirty="0" smtClean="0"/>
              <a:t> ... </a:t>
            </a:r>
            <a:r>
              <a:rPr lang="pl-PL" b="1" dirty="0" smtClean="0"/>
              <a:t>&lt;/</a:t>
            </a:r>
            <a:r>
              <a:rPr lang="pl-PL" b="1" dirty="0" err="1" smtClean="0"/>
              <a:t>xs:element</a:t>
            </a:r>
            <a:r>
              <a:rPr lang="pl-PL" b="1" dirty="0" smtClean="0"/>
              <a:t>&gt;</a:t>
            </a:r>
            <a:r>
              <a:rPr lang="pl-PL" dirty="0" smtClean="0"/>
              <a:t> </a:t>
            </a:r>
          </a:p>
          <a:p>
            <a:pPr lvl="2"/>
            <a:r>
              <a:rPr lang="pl-PL" b="1" dirty="0" smtClean="0"/>
              <a:t>&lt;</a:t>
            </a:r>
            <a:r>
              <a:rPr lang="pl-PL" b="1" dirty="0" err="1" smtClean="0"/>
              <a:t>xs:element</a:t>
            </a:r>
            <a:r>
              <a:rPr lang="pl-PL" dirty="0" smtClean="0"/>
              <a:t> </a:t>
            </a:r>
            <a:r>
              <a:rPr lang="pl-PL" dirty="0" err="1" smtClean="0"/>
              <a:t>name="response</a:t>
            </a:r>
            <a:r>
              <a:rPr lang="pl-PL" dirty="0" smtClean="0"/>
              <a:t>"</a:t>
            </a:r>
            <a:r>
              <a:rPr lang="pl-PL" b="1" dirty="0" smtClean="0"/>
              <a:t>&gt;</a:t>
            </a:r>
            <a:r>
              <a:rPr lang="pl-PL" dirty="0" smtClean="0"/>
              <a:t> ... </a:t>
            </a:r>
            <a:r>
              <a:rPr lang="pl-PL" b="1" dirty="0" smtClean="0"/>
              <a:t>&lt;/</a:t>
            </a:r>
            <a:r>
              <a:rPr lang="pl-PL" b="1" dirty="0" err="1" smtClean="0"/>
              <a:t>xs:element</a:t>
            </a:r>
            <a:r>
              <a:rPr lang="pl-PL" b="1" dirty="0" smtClean="0"/>
              <a:t>&gt;</a:t>
            </a:r>
            <a:r>
              <a:rPr lang="pl-PL" dirty="0" smtClean="0"/>
              <a:t> </a:t>
            </a:r>
          </a:p>
          <a:p>
            <a:pPr lvl="1"/>
            <a:r>
              <a:rPr lang="pl-PL" b="1" dirty="0" smtClean="0"/>
              <a:t>&lt;/</a:t>
            </a:r>
            <a:r>
              <a:rPr lang="pl-PL" b="1" dirty="0" err="1" smtClean="0"/>
              <a:t>xs:schema</a:t>
            </a:r>
            <a:r>
              <a:rPr lang="pl-PL" b="1" dirty="0" smtClean="0"/>
              <a:t>&gt;</a:t>
            </a:r>
            <a:r>
              <a:rPr lang="pl-PL" dirty="0" smtClean="0"/>
              <a:t> </a:t>
            </a:r>
          </a:p>
          <a:p>
            <a:r>
              <a:rPr lang="pl-PL" b="1" dirty="0" smtClean="0"/>
              <a:t>&lt;/</a:t>
            </a:r>
            <a:r>
              <a:rPr lang="pl-PL" b="1" dirty="0" err="1" smtClean="0"/>
              <a:t>types</a:t>
            </a:r>
            <a:r>
              <a:rPr lang="pl-PL" b="1" dirty="0" smtClean="0"/>
              <a:t>&gt;</a:t>
            </a:r>
            <a:r>
              <a:rPr lang="pl-PL" dirty="0" smtClean="0"/>
              <a:t> </a:t>
            </a:r>
            <a:br>
              <a:rPr lang="pl-PL" dirty="0" smtClean="0"/>
            </a:br>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 xmlns:p14="http://schemas.microsoft.com/office/powerpoint/2010/main" val="215340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lnSpcReduction="10000"/>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p>
          <a:p>
            <a:r>
              <a:rPr lang="pl-PL" b="1" dirty="0" smtClean="0"/>
              <a:t>&lt;</a:t>
            </a:r>
            <a:r>
              <a:rPr lang="pl-PL" b="1" dirty="0" err="1" smtClean="0"/>
              <a:t>description</a:t>
            </a:r>
            <a:r>
              <a:rPr lang="pl-PL" dirty="0" smtClean="0"/>
              <a:t> …</a:t>
            </a:r>
            <a:r>
              <a:rPr lang="pl-PL" b="1" dirty="0" smtClean="0"/>
              <a:t>&gt;</a:t>
            </a:r>
            <a:r>
              <a:rPr lang="pl-PL" dirty="0" smtClean="0"/>
              <a:t> </a:t>
            </a:r>
          </a:p>
          <a:p>
            <a:r>
              <a:rPr lang="pl-PL" b="1" dirty="0" smtClean="0"/>
              <a:t>…</a:t>
            </a:r>
          </a:p>
          <a:p>
            <a:r>
              <a:rPr lang="pl-PL" b="1" dirty="0" smtClean="0"/>
              <a:t>&lt;</a:t>
            </a:r>
            <a:r>
              <a:rPr lang="pl-PL" b="1" dirty="0" err="1" smtClean="0"/>
              <a:t>interface</a:t>
            </a:r>
            <a:r>
              <a:rPr lang="pl-PL" dirty="0" smtClean="0"/>
              <a:t> name="Interface1"</a:t>
            </a:r>
            <a:r>
              <a:rPr lang="pl-PL" b="1" dirty="0" smtClean="0"/>
              <a:t>&gt;</a:t>
            </a:r>
            <a:r>
              <a:rPr lang="pl-PL" dirty="0" smtClean="0"/>
              <a:t> </a:t>
            </a:r>
          </a:p>
          <a:p>
            <a:pPr lvl="1"/>
            <a:r>
              <a:rPr lang="pl-PL" b="1" dirty="0" smtClean="0"/>
              <a:t>&lt;</a:t>
            </a:r>
            <a:r>
              <a:rPr lang="pl-PL" b="1" dirty="0" err="1" smtClean="0"/>
              <a:t>fault</a:t>
            </a:r>
            <a:r>
              <a:rPr lang="pl-PL" dirty="0" smtClean="0"/>
              <a:t> name="Error1" </a:t>
            </a:r>
            <a:r>
              <a:rPr lang="pl-PL" dirty="0" err="1" smtClean="0"/>
              <a:t>element="tns:response</a:t>
            </a:r>
            <a:r>
              <a:rPr lang="pl-PL" dirty="0" smtClean="0"/>
              <a:t>"</a:t>
            </a:r>
            <a:r>
              <a:rPr lang="pl-PL" b="1" dirty="0" smtClean="0"/>
              <a:t>/&gt;</a:t>
            </a:r>
            <a:r>
              <a:rPr lang="pl-PL" dirty="0" smtClean="0"/>
              <a:t> </a:t>
            </a:r>
          </a:p>
          <a:p>
            <a:pPr lvl="1"/>
            <a:r>
              <a:rPr lang="pl-PL" b="1" dirty="0" smtClean="0"/>
              <a:t>&lt;</a:t>
            </a:r>
            <a:r>
              <a:rPr lang="pl-PL" b="1" dirty="0" err="1" smtClean="0"/>
              <a:t>operation</a:t>
            </a:r>
            <a:r>
              <a:rPr lang="pl-PL" dirty="0" smtClean="0"/>
              <a:t> </a:t>
            </a:r>
            <a:r>
              <a:rPr lang="pl-PL" dirty="0" err="1" smtClean="0"/>
              <a:t>name="Get</a:t>
            </a:r>
            <a:r>
              <a:rPr lang="pl-PL" dirty="0" smtClean="0"/>
              <a:t>" </a:t>
            </a:r>
            <a:r>
              <a:rPr lang="pl-PL" dirty="0" err="1" smtClean="0"/>
              <a:t>pattern="http</a:t>
            </a:r>
            <a:r>
              <a:rPr lang="pl-PL" dirty="0" smtClean="0"/>
              <a:t>://www.w3.org/</a:t>
            </a:r>
            <a:r>
              <a:rPr lang="pl-PL" dirty="0" err="1" smtClean="0"/>
              <a:t>ns</a:t>
            </a:r>
            <a:r>
              <a:rPr lang="pl-PL" dirty="0" smtClean="0"/>
              <a:t>/</a:t>
            </a:r>
            <a:r>
              <a:rPr lang="pl-PL" dirty="0" err="1" smtClean="0"/>
              <a:t>wsdl</a:t>
            </a:r>
            <a:r>
              <a:rPr lang="pl-PL" dirty="0" smtClean="0"/>
              <a:t>/</a:t>
            </a:r>
            <a:r>
              <a:rPr lang="pl-PL" dirty="0" err="1" smtClean="0"/>
              <a:t>in-out</a:t>
            </a:r>
            <a:r>
              <a:rPr lang="pl-PL" dirty="0" smtClean="0"/>
              <a:t>"</a:t>
            </a:r>
            <a:r>
              <a:rPr lang="pl-PL" b="1" dirty="0" smtClean="0"/>
              <a:t>&gt;</a:t>
            </a:r>
            <a:r>
              <a:rPr lang="pl-PL" dirty="0" smtClean="0"/>
              <a:t> </a:t>
            </a:r>
          </a:p>
          <a:p>
            <a:pPr lvl="2"/>
            <a:r>
              <a:rPr lang="pl-PL" b="1" dirty="0" smtClean="0"/>
              <a:t>&lt;</a:t>
            </a:r>
            <a:r>
              <a:rPr lang="pl-PL" b="1" dirty="0" err="1" smtClean="0"/>
              <a:t>input</a:t>
            </a:r>
            <a:r>
              <a:rPr lang="pl-PL" dirty="0" smtClean="0"/>
              <a:t> </a:t>
            </a:r>
            <a:r>
              <a:rPr lang="pl-PL" dirty="0" err="1" smtClean="0"/>
              <a:t>messageLabel="In</a:t>
            </a:r>
            <a:r>
              <a:rPr lang="pl-PL" dirty="0" smtClean="0"/>
              <a:t>" </a:t>
            </a:r>
            <a:r>
              <a:rPr lang="pl-PL" dirty="0" err="1" smtClean="0"/>
              <a:t>element="tns:request</a:t>
            </a:r>
            <a:r>
              <a:rPr lang="pl-PL" dirty="0" smtClean="0"/>
              <a:t>"</a:t>
            </a:r>
            <a:r>
              <a:rPr lang="pl-PL" b="1" dirty="0" smtClean="0"/>
              <a:t>/&gt;</a:t>
            </a:r>
            <a:r>
              <a:rPr lang="pl-PL" dirty="0" smtClean="0"/>
              <a:t> </a:t>
            </a:r>
          </a:p>
          <a:p>
            <a:pPr lvl="2"/>
            <a:r>
              <a:rPr lang="pl-PL" b="1" dirty="0" smtClean="0"/>
              <a:t>&lt;</a:t>
            </a:r>
            <a:r>
              <a:rPr lang="pl-PL" b="1" dirty="0" err="1" smtClean="0"/>
              <a:t>output</a:t>
            </a:r>
            <a:r>
              <a:rPr lang="pl-PL" dirty="0" smtClean="0"/>
              <a:t> </a:t>
            </a:r>
            <a:r>
              <a:rPr lang="pl-PL" dirty="0" err="1" smtClean="0"/>
              <a:t>messageLabel="Out</a:t>
            </a:r>
            <a:r>
              <a:rPr lang="pl-PL" dirty="0" smtClean="0"/>
              <a:t>" </a:t>
            </a:r>
            <a:r>
              <a:rPr lang="pl-PL" dirty="0" err="1" smtClean="0"/>
              <a:t>element="tns:response</a:t>
            </a:r>
            <a:r>
              <a:rPr lang="pl-PL" dirty="0" smtClean="0"/>
              <a:t>"</a:t>
            </a:r>
            <a:r>
              <a:rPr lang="pl-PL" b="1" dirty="0" smtClean="0"/>
              <a:t>/&gt;</a:t>
            </a:r>
            <a:r>
              <a:rPr lang="pl-PL" dirty="0" smtClean="0"/>
              <a:t> </a:t>
            </a:r>
          </a:p>
          <a:p>
            <a:pPr lvl="1"/>
            <a:r>
              <a:rPr lang="pl-PL" b="1" dirty="0" smtClean="0"/>
              <a:t>&lt;/</a:t>
            </a:r>
            <a:r>
              <a:rPr lang="pl-PL" b="1" dirty="0" err="1" smtClean="0"/>
              <a:t>operation</a:t>
            </a:r>
            <a:r>
              <a:rPr lang="pl-PL" b="1" dirty="0" smtClean="0"/>
              <a:t>&gt;</a:t>
            </a:r>
          </a:p>
          <a:p>
            <a:r>
              <a:rPr lang="pl-PL" b="1" dirty="0" smtClean="0"/>
              <a:t>&lt;/</a:t>
            </a:r>
            <a:r>
              <a:rPr lang="pl-PL" b="1" dirty="0" err="1" smtClean="0"/>
              <a:t>interface</a:t>
            </a:r>
            <a:r>
              <a:rPr lang="pl-PL" b="1" dirty="0" smtClean="0"/>
              <a:t>&gt; </a:t>
            </a:r>
          </a:p>
          <a:p>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 xmlns:p14="http://schemas.microsoft.com/office/powerpoint/2010/main" val="215340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fontScale="92500" lnSpcReduction="10000"/>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p>
          <a:p>
            <a:r>
              <a:rPr lang="pl-PL" b="1" dirty="0" smtClean="0"/>
              <a:t>&lt;</a:t>
            </a:r>
            <a:r>
              <a:rPr lang="pl-PL" b="1" dirty="0" err="1" smtClean="0"/>
              <a:t>description</a:t>
            </a:r>
            <a:r>
              <a:rPr lang="pl-PL" dirty="0" smtClean="0"/>
              <a:t> …</a:t>
            </a:r>
            <a:r>
              <a:rPr lang="pl-PL" b="1" dirty="0" smtClean="0"/>
              <a:t>&gt;</a:t>
            </a:r>
            <a:r>
              <a:rPr lang="pl-PL" dirty="0" smtClean="0"/>
              <a:t> </a:t>
            </a:r>
          </a:p>
          <a:p>
            <a:r>
              <a:rPr lang="pl-PL" b="1" dirty="0" smtClean="0"/>
              <a:t>…</a:t>
            </a:r>
          </a:p>
          <a:p>
            <a:r>
              <a:rPr lang="en-US" b="1" dirty="0" smtClean="0"/>
              <a:t>&lt;binding</a:t>
            </a:r>
            <a:r>
              <a:rPr lang="en-US" dirty="0" smtClean="0"/>
              <a:t> name="</a:t>
            </a:r>
            <a:r>
              <a:rPr lang="en-US" dirty="0" err="1" smtClean="0"/>
              <a:t>HttpBinding</a:t>
            </a:r>
            <a:r>
              <a:rPr lang="en-US" dirty="0" smtClean="0"/>
              <a:t>" interface="tns:Interface1" type="http://www.w3.org/ns/wsdl/http"</a:t>
            </a:r>
            <a:r>
              <a:rPr lang="en-US" b="1" dirty="0" smtClean="0"/>
              <a:t>&gt;</a:t>
            </a:r>
            <a:endParaRPr lang="pl-PL" dirty="0" smtClean="0"/>
          </a:p>
          <a:p>
            <a:pPr lvl="1"/>
            <a:r>
              <a:rPr lang="en-US" b="1" dirty="0" smtClean="0"/>
              <a:t>&lt;</a:t>
            </a:r>
            <a:r>
              <a:rPr lang="en-US" b="1" dirty="0" smtClean="0"/>
              <a:t>operation</a:t>
            </a:r>
            <a:r>
              <a:rPr lang="en-US" dirty="0" smtClean="0"/>
              <a:t> ref="</a:t>
            </a:r>
            <a:r>
              <a:rPr lang="en-US" dirty="0" err="1" smtClean="0"/>
              <a:t>tns:Get</a:t>
            </a:r>
            <a:r>
              <a:rPr lang="en-US" dirty="0" smtClean="0"/>
              <a:t>" </a:t>
            </a:r>
            <a:r>
              <a:rPr lang="en-US" dirty="0" err="1" smtClean="0"/>
              <a:t>whttp:method</a:t>
            </a:r>
            <a:r>
              <a:rPr lang="en-US" dirty="0" smtClean="0"/>
              <a:t>="GET</a:t>
            </a:r>
            <a:r>
              <a:rPr lang="en-US" dirty="0" smtClean="0"/>
              <a:t>"</a:t>
            </a:r>
            <a:r>
              <a:rPr lang="en-US" b="1" dirty="0" smtClean="0"/>
              <a:t>/&gt;</a:t>
            </a:r>
            <a:endParaRPr lang="pl-PL" dirty="0" smtClean="0"/>
          </a:p>
          <a:p>
            <a:r>
              <a:rPr lang="en-US" b="1" dirty="0" smtClean="0"/>
              <a:t>&lt;/binding&gt;</a:t>
            </a:r>
            <a:endParaRPr lang="pl-PL" b="1" dirty="0" smtClean="0"/>
          </a:p>
          <a:p>
            <a:r>
              <a:rPr lang="en-US" b="1" dirty="0" smtClean="0"/>
              <a:t>&lt;binding</a:t>
            </a:r>
            <a:r>
              <a:rPr lang="en-US" dirty="0" smtClean="0"/>
              <a:t> name="</a:t>
            </a:r>
            <a:r>
              <a:rPr lang="en-US" dirty="0" err="1" smtClean="0"/>
              <a:t>SoapBinding</a:t>
            </a:r>
            <a:r>
              <a:rPr lang="en-US" dirty="0" smtClean="0"/>
              <a:t>" interface="tns:Interface1" type="http://www.w3.org/ns/wsdl/soap" </a:t>
            </a:r>
            <a:r>
              <a:rPr lang="en-US" dirty="0" err="1" smtClean="0"/>
              <a:t>wsoap:protocol</a:t>
            </a:r>
            <a:r>
              <a:rPr lang="en-US" dirty="0" smtClean="0"/>
              <a:t>="http://www.w3.org/2003/05/soap/bindings/HTTP/" </a:t>
            </a:r>
            <a:r>
              <a:rPr lang="en-US" dirty="0" err="1" smtClean="0"/>
              <a:t>wsoap:mepDefault</a:t>
            </a:r>
            <a:r>
              <a:rPr lang="en-US" dirty="0" smtClean="0"/>
              <a:t>="http://www.w3.org/2003/05/soap/mep/request-response"</a:t>
            </a:r>
            <a:r>
              <a:rPr lang="en-US" b="1" dirty="0" smtClean="0"/>
              <a:t>&gt;</a:t>
            </a:r>
            <a:r>
              <a:rPr lang="en-US" dirty="0" smtClean="0"/>
              <a:t> </a:t>
            </a:r>
            <a:endParaRPr lang="pl-PL" dirty="0" smtClean="0"/>
          </a:p>
          <a:p>
            <a:pPr lvl="1"/>
            <a:r>
              <a:rPr lang="en-US" b="1" dirty="0" smtClean="0"/>
              <a:t>&lt;operation</a:t>
            </a:r>
            <a:r>
              <a:rPr lang="en-US" dirty="0" smtClean="0"/>
              <a:t> ref="</a:t>
            </a:r>
            <a:r>
              <a:rPr lang="en-US" dirty="0" err="1" smtClean="0"/>
              <a:t>tns:Get</a:t>
            </a:r>
            <a:r>
              <a:rPr lang="en-US" dirty="0" smtClean="0"/>
              <a:t>" </a:t>
            </a:r>
            <a:r>
              <a:rPr lang="en-US" b="1" dirty="0" smtClean="0"/>
              <a:t>/&gt;</a:t>
            </a:r>
            <a:r>
              <a:rPr lang="en-US" dirty="0" smtClean="0"/>
              <a:t> </a:t>
            </a:r>
            <a:endParaRPr lang="pl-PL" dirty="0" smtClean="0"/>
          </a:p>
          <a:p>
            <a:r>
              <a:rPr lang="en-US" b="1" dirty="0" smtClean="0"/>
              <a:t>&lt;/binding&gt;</a:t>
            </a:r>
            <a:endParaRPr lang="pl-PL" b="1" dirty="0" smtClean="0"/>
          </a:p>
          <a:p>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 xmlns:p14="http://schemas.microsoft.com/office/powerpoint/2010/main" val="215340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 – przykładowy plik</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8506654" cy="3412172"/>
          </a:xfrm>
        </p:spPr>
        <p:txBody>
          <a:bodyPr>
            <a:normAutofit/>
          </a:bodyPr>
          <a:lstStyle/>
          <a:p>
            <a:endParaRPr lang="pl-PL" sz="1250" dirty="0" smtClean="0"/>
          </a:p>
          <a:p>
            <a:pPr lvl="1"/>
            <a:endParaRPr lang="pl-PL" dirty="0" smtClean="0"/>
          </a:p>
          <a:p>
            <a:r>
              <a:rPr lang="pl-PL" dirty="0" smtClean="0"/>
              <a:t>&lt;?</a:t>
            </a:r>
            <a:r>
              <a:rPr lang="pl-PL" dirty="0" err="1" smtClean="0"/>
              <a:t>xml</a:t>
            </a:r>
            <a:r>
              <a:rPr lang="pl-PL" dirty="0" smtClean="0"/>
              <a:t> version="1.0" encoding="UTF-8"?&gt; </a:t>
            </a:r>
          </a:p>
          <a:p>
            <a:r>
              <a:rPr lang="pl-PL" b="1" dirty="0" smtClean="0"/>
              <a:t>&lt;</a:t>
            </a:r>
            <a:r>
              <a:rPr lang="pl-PL" b="1" dirty="0" err="1" smtClean="0"/>
              <a:t>description</a:t>
            </a:r>
            <a:r>
              <a:rPr lang="pl-PL" dirty="0" smtClean="0"/>
              <a:t> …</a:t>
            </a:r>
            <a:r>
              <a:rPr lang="pl-PL" b="1" dirty="0" smtClean="0"/>
              <a:t>&gt;</a:t>
            </a:r>
            <a:r>
              <a:rPr lang="pl-PL" dirty="0" smtClean="0"/>
              <a:t> </a:t>
            </a:r>
          </a:p>
          <a:p>
            <a:r>
              <a:rPr lang="pl-PL" b="1" dirty="0" smtClean="0"/>
              <a:t>…</a:t>
            </a:r>
          </a:p>
          <a:p>
            <a:r>
              <a:rPr lang="pl-PL" b="1" dirty="0" smtClean="0"/>
              <a:t>&lt;service</a:t>
            </a:r>
            <a:r>
              <a:rPr lang="pl-PL" dirty="0" smtClean="0"/>
              <a:t> name="Service1" interface="tns:Interface1"</a:t>
            </a:r>
            <a:r>
              <a:rPr lang="pl-PL" b="1" dirty="0" smtClean="0"/>
              <a:t>&gt;</a:t>
            </a:r>
            <a:r>
              <a:rPr lang="pl-PL" dirty="0" smtClean="0"/>
              <a:t> </a:t>
            </a:r>
          </a:p>
          <a:p>
            <a:pPr lvl="1"/>
            <a:r>
              <a:rPr lang="pl-PL" b="1" dirty="0" smtClean="0"/>
              <a:t>&lt;</a:t>
            </a:r>
            <a:r>
              <a:rPr lang="pl-PL" b="1" dirty="0" err="1" smtClean="0"/>
              <a:t>endpoint</a:t>
            </a:r>
            <a:r>
              <a:rPr lang="pl-PL" dirty="0" smtClean="0"/>
              <a:t> </a:t>
            </a:r>
            <a:r>
              <a:rPr lang="pl-PL" dirty="0" err="1" smtClean="0"/>
              <a:t>name="HttpEndpoint</a:t>
            </a:r>
            <a:r>
              <a:rPr lang="pl-PL" dirty="0" smtClean="0"/>
              <a:t>" </a:t>
            </a:r>
            <a:r>
              <a:rPr lang="pl-PL" dirty="0" err="1" smtClean="0"/>
              <a:t>binding="tns:HttpBinding</a:t>
            </a:r>
            <a:r>
              <a:rPr lang="pl-PL" dirty="0" smtClean="0"/>
              <a:t>" </a:t>
            </a:r>
            <a:r>
              <a:rPr lang="pl-PL" dirty="0" err="1" smtClean="0"/>
              <a:t>address="http</a:t>
            </a:r>
            <a:r>
              <a:rPr lang="pl-PL" dirty="0" smtClean="0"/>
              <a:t>://</a:t>
            </a:r>
            <a:r>
              <a:rPr lang="pl-PL" dirty="0" err="1" smtClean="0"/>
              <a:t>www.example.com/res</a:t>
            </a:r>
            <a:r>
              <a:rPr lang="pl-PL" dirty="0" smtClean="0"/>
              <a:t>t/"</a:t>
            </a:r>
            <a:r>
              <a:rPr lang="pl-PL" b="1" dirty="0" smtClean="0"/>
              <a:t>/&gt;</a:t>
            </a:r>
            <a:r>
              <a:rPr lang="pl-PL" dirty="0" smtClean="0"/>
              <a:t> </a:t>
            </a:r>
          </a:p>
          <a:p>
            <a:pPr lvl="1"/>
            <a:r>
              <a:rPr lang="pl-PL" b="1" dirty="0" smtClean="0"/>
              <a:t>&lt;</a:t>
            </a:r>
            <a:r>
              <a:rPr lang="pl-PL" b="1" dirty="0" err="1" smtClean="0"/>
              <a:t>endpoint</a:t>
            </a:r>
            <a:r>
              <a:rPr lang="pl-PL" dirty="0" smtClean="0"/>
              <a:t> </a:t>
            </a:r>
            <a:r>
              <a:rPr lang="pl-PL" dirty="0" err="1" smtClean="0"/>
              <a:t>name="SoapEndpoint</a:t>
            </a:r>
            <a:r>
              <a:rPr lang="pl-PL" dirty="0" smtClean="0"/>
              <a:t>" </a:t>
            </a:r>
            <a:r>
              <a:rPr lang="pl-PL" dirty="0" err="1" smtClean="0"/>
              <a:t>binding="tns:SoapBinding</a:t>
            </a:r>
            <a:r>
              <a:rPr lang="pl-PL" dirty="0" smtClean="0"/>
              <a:t>" </a:t>
            </a:r>
            <a:r>
              <a:rPr lang="pl-PL" dirty="0" err="1" smtClean="0"/>
              <a:t>address="http</a:t>
            </a:r>
            <a:r>
              <a:rPr lang="pl-PL" dirty="0" smtClean="0"/>
              <a:t>://</a:t>
            </a:r>
            <a:r>
              <a:rPr lang="pl-PL" dirty="0" err="1" smtClean="0"/>
              <a:t>www.example.com</a:t>
            </a:r>
            <a:r>
              <a:rPr lang="pl-PL" dirty="0" smtClean="0"/>
              <a:t>/</a:t>
            </a:r>
            <a:r>
              <a:rPr lang="pl-PL" dirty="0" err="1" smtClean="0"/>
              <a:t>soap</a:t>
            </a:r>
            <a:r>
              <a:rPr lang="pl-PL" dirty="0" smtClean="0"/>
              <a:t>/"</a:t>
            </a:r>
            <a:r>
              <a:rPr lang="pl-PL" b="1" dirty="0" smtClean="0"/>
              <a:t>/&gt;</a:t>
            </a:r>
            <a:r>
              <a:rPr lang="pl-PL" dirty="0" smtClean="0"/>
              <a:t> </a:t>
            </a:r>
          </a:p>
          <a:p>
            <a:r>
              <a:rPr lang="pl-PL" b="1" dirty="0" smtClean="0"/>
              <a:t>&lt;/service&gt; </a:t>
            </a:r>
          </a:p>
          <a:p>
            <a:r>
              <a:rPr lang="pl-PL" dirty="0" smtClean="0"/>
              <a:t>…</a:t>
            </a:r>
            <a:endParaRPr lang="pl-PL" b="1" dirty="0" smtClean="0"/>
          </a:p>
          <a:p>
            <a:r>
              <a:rPr lang="pl-PL" b="1" dirty="0" smtClean="0"/>
              <a:t>&lt;/</a:t>
            </a:r>
            <a:r>
              <a:rPr lang="pl-PL" b="1" dirty="0" err="1" smtClean="0"/>
              <a:t>description</a:t>
            </a:r>
            <a:r>
              <a:rPr lang="pl-PL" b="1" dirty="0" smtClean="0"/>
              <a:t>&gt;</a:t>
            </a:r>
            <a:endParaRPr lang="pl-PL" dirty="0"/>
          </a:p>
        </p:txBody>
      </p:sp>
    </p:spTree>
    <p:extLst>
      <p:ext uri="{BB962C8B-B14F-4D97-AF65-F5344CB8AC3E}">
        <p14:creationId xmlns="" xmlns:p14="http://schemas.microsoft.com/office/powerpoint/2010/main" val="21534013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Props1.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3.xml><?xml version="1.0" encoding="utf-8"?>
<ds:datastoreItem xmlns:ds="http://schemas.openxmlformats.org/officeDocument/2006/customXml" ds:itemID="{A6F3EA8F-EBA0-438A-80BD-6A96E2E10054}">
  <ds:schemaRefs>
    <ds:schemaRef ds:uri="http://schemas.microsoft.com/sharepoint/events"/>
  </ds:schemaRefs>
</ds:datastoreItem>
</file>

<file path=customXml/itemProps4.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GFT_Master_Template</Template>
  <TotalTime>10620</TotalTime>
  <Words>1320</Words>
  <Application>Microsoft Office PowerPoint</Application>
  <PresentationFormat>Pokaz na ekranie (16:9)</PresentationFormat>
  <Paragraphs>257</Paragraphs>
  <Slides>20</Slides>
  <Notes>18</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20</vt:i4>
      </vt:variant>
    </vt:vector>
  </HeadingPairs>
  <TitlesOfParts>
    <vt:vector size="22" baseType="lpstr">
      <vt:lpstr>GFT_Master_Template</vt:lpstr>
      <vt:lpstr>think-cell Folie</vt:lpstr>
      <vt:lpstr>WdSR - ćwiczenie 3 (SOAP) Web Services - SOAP</vt:lpstr>
      <vt:lpstr>SOAP web services</vt:lpstr>
      <vt:lpstr>Protokół SOAP</vt:lpstr>
      <vt:lpstr>Język WSDL</vt:lpstr>
      <vt:lpstr>Język WSDL – przykładowy plik</vt:lpstr>
      <vt:lpstr>Język WSDL – przykładowy plik</vt:lpstr>
      <vt:lpstr>Język WSDL – przykładowy plik</vt:lpstr>
      <vt:lpstr>Język WSDL – przykładowy plik</vt:lpstr>
      <vt:lpstr>Język WSDL – przykładowy plik</vt:lpstr>
      <vt:lpstr>Ćwiczenie SOAP Client</vt:lpstr>
      <vt:lpstr>Ćwiczenie SOAP Client</vt:lpstr>
      <vt:lpstr>Ćwiczenie SOAP Client</vt:lpstr>
      <vt:lpstr>Ćwiczenie SOAP Client Ćwiczenia z używania usługi SOAP</vt:lpstr>
      <vt:lpstr>Ćwiczenie SOAP Client Ćwiczenia z używania SOAP</vt:lpstr>
      <vt:lpstr>Ćwiczenie SOAP Client Ćwiczenia z używania SOAP</vt:lpstr>
      <vt:lpstr>Ćwiczenie SOAP Client Ćwiczenia z używania SOAP</vt:lpstr>
      <vt:lpstr>Ćwiczenie SOAP Client Ćwiczenia z używania SOAP</vt:lpstr>
      <vt:lpstr>Ćwiczenie SOAPClient</vt:lpstr>
      <vt:lpstr>Ćwiczenie SOAP Client</vt:lpstr>
      <vt:lpstr>Slajd 20</vt:lpstr>
    </vt:vector>
  </TitlesOfParts>
  <Company>GFT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Mateusz</cp:lastModifiedBy>
  <cp:revision>260</cp:revision>
  <dcterms:created xsi:type="dcterms:W3CDTF">2015-12-01T16:23:26Z</dcterms:created>
  <dcterms:modified xsi:type="dcterms:W3CDTF">2017-04-06T05:07:23Z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