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4" r:id="rId3"/>
    <p:sldId id="263" r:id="rId4"/>
    <p:sldId id="300" r:id="rId5"/>
    <p:sldId id="301" r:id="rId6"/>
    <p:sldId id="273" r:id="rId7"/>
    <p:sldId id="277" r:id="rId8"/>
    <p:sldId id="278" r:id="rId9"/>
    <p:sldId id="279" r:id="rId10"/>
    <p:sldId id="284" r:id="rId11"/>
    <p:sldId id="285" r:id="rId12"/>
    <p:sldId id="289" r:id="rId13"/>
    <p:sldId id="281" r:id="rId14"/>
    <p:sldId id="280" r:id="rId15"/>
    <p:sldId id="282" r:id="rId16"/>
    <p:sldId id="283" r:id="rId17"/>
    <p:sldId id="286" r:id="rId18"/>
    <p:sldId id="294" r:id="rId19"/>
    <p:sldId id="295" r:id="rId20"/>
    <p:sldId id="293" r:id="rId21"/>
    <p:sldId id="292" r:id="rId22"/>
    <p:sldId id="287" r:id="rId23"/>
    <p:sldId id="288" r:id="rId24"/>
    <p:sldId id="303" r:id="rId25"/>
    <p:sldId id="290" r:id="rId26"/>
    <p:sldId id="297" r:id="rId27"/>
    <p:sldId id="274" r:id="rId28"/>
    <p:sldId id="270" r:id="rId29"/>
    <p:sldId id="302" r:id="rId30"/>
    <p:sldId id="271" r:id="rId31"/>
    <p:sldId id="298" r:id="rId3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 autoAdjust="0"/>
    <p:restoredTop sz="91429" autoAdjust="0"/>
  </p:normalViewPr>
  <p:slideViewPr>
    <p:cSldViewPr>
      <p:cViewPr varScale="1">
        <p:scale>
          <a:sx n="117" d="100"/>
          <a:sy n="117" d="100"/>
        </p:scale>
        <p:origin x="2552" y="16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30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8854FE2-3F23-0D28-B80A-44FBB86FC4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81DF595-8CC5-447A-CE75-9A8F143FD5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E359CB26-8C63-9DF4-61E1-091343416D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DDC805F4-9168-8CB2-68D4-580C2DB66F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947A45-3AEB-2E44-82D0-4E2CE4B76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31A58-8DBF-24CD-1F32-7F556D9419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53486-7ADB-190E-ADC9-AB33B8E337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280E84A0-653B-5B4A-ADD1-3CDD49EAF4B5}" type="datetimeFigureOut">
              <a:rPr lang="en-GB"/>
              <a:pPr>
                <a:defRPr/>
              </a:pPr>
              <a:t>25/10/2022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E59FE02-8FC3-7A0C-93E5-5E4F59035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3BD053F-C6F9-D246-A245-D234D0B53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55EC4-CE5C-CA64-45A5-2CF38371B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9F59-FDA6-1122-0A12-1B93464FB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0E2B62-316F-6742-8F2F-D5E7B6FA86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54" descr="UoA">
            <a:extLst>
              <a:ext uri="{FF2B5EF4-FFF2-40B4-BE49-F238E27FC236}">
                <a16:creationId xmlns:a16="http://schemas.microsoft.com/office/drawing/2014/main" id="{85B1E66D-2C0F-F756-8038-D0A42EAFD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"/>
            <a:ext cx="2286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056">
            <a:extLst>
              <a:ext uri="{FF2B5EF4-FFF2-40B4-BE49-F238E27FC236}">
                <a16:creationId xmlns:a16="http://schemas.microsoft.com/office/drawing/2014/main" id="{F774D5E3-EA9D-6513-693C-5D26B9312C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304800"/>
            <a:ext cx="8305800" cy="6248400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AutoShape 2057">
            <a:extLst>
              <a:ext uri="{FF2B5EF4-FFF2-40B4-BE49-F238E27FC236}">
                <a16:creationId xmlns:a16="http://schemas.microsoft.com/office/drawing/2014/main" id="{0183E505-A393-99AA-377B-980F1BACC9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457200"/>
            <a:ext cx="3962400" cy="1828800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127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7200" b="1">
                <a:solidFill>
                  <a:schemeClr val="bg1"/>
                </a:solidFill>
                <a:latin typeface="Tahoma" panose="020B0604030504040204" pitchFamily="34" charset="0"/>
              </a:rPr>
              <a:t>Level 4</a:t>
            </a:r>
          </a:p>
        </p:txBody>
      </p:sp>
      <p:sp>
        <p:nvSpPr>
          <p:cNvPr id="1433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762000" y="2514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33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9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0BAFAE33-EE9B-30B0-8982-E58CF47701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C9AA89D-C48E-6D33-F88A-EA68298C62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DE6F7-03C1-0449-B66A-DA548C0F47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738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0"/>
            <a:ext cx="215265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630555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269352C7-19B3-D7AA-81BB-0748A18C4B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AF9314F-D5D9-771E-1889-F3FBE7830A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22724-9794-7941-AA97-ECFBE6A133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03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Calibri" pitchFamily="34" charset="0"/>
              </a:defRPr>
            </a:lvl1pPr>
            <a:lvl2pPr>
              <a:defRPr sz="4000">
                <a:latin typeface="Calibri" pitchFamily="34" charset="0"/>
              </a:defRPr>
            </a:lvl2pPr>
            <a:lvl3pPr>
              <a:defRPr sz="4000">
                <a:latin typeface="Calibri" pitchFamily="34" charset="0"/>
              </a:defRPr>
            </a:lvl3pPr>
            <a:lvl4pPr>
              <a:defRPr sz="4000">
                <a:latin typeface="Calibri" pitchFamily="34" charset="0"/>
              </a:defRPr>
            </a:lvl4pPr>
            <a:lvl5pPr>
              <a:defRPr sz="40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24226FBF-D422-0F13-422E-D7F1E8AC1E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2F1E82B-DFD3-05B9-48E6-B20E403669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A98DF-18EA-9047-874A-59C7B1AA72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30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B006399-05CA-0256-37F8-21399DE3E0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EA53DE4-7BB9-26A1-96DC-91A577200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CBB6-BDED-AE46-81A4-ACADF87273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724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773D465-7BC1-8E76-4FD7-733525E54F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98C0996-49EA-233E-AAD8-15D1F49008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12E40-131E-1D45-910D-3F31D47222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332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1F6595A-D31E-C3DA-444E-75D41A427C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9E51E46-7885-F35B-506E-5EBE4D32D0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6A4AA-E8F4-AE43-8000-66A68E6FA6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132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A24329D-3B92-01BF-FDCE-43361B7943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7C1416-A77A-FF92-105F-CF4EF3F50D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A247B-7CE0-8F49-92E9-54EF8A3890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19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9839686-C97D-095A-CC6F-60B4696725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50101D30-61E4-D420-788C-200295353E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4BF54-C808-5F4F-8D9B-D23E781703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007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2284450-9A08-25FC-6EB6-4B12F48EC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6C3371F-A2AF-3053-3EF2-4C13C40121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DC690-845F-CE40-A683-97E208871C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203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3F5D7AD-8BAD-6857-5493-76CE10A780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519333B-88F5-F089-A15D-5411400655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703BD-A09C-EC45-8432-7B7EE2A979C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86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096C2CDA-0040-FC91-7D0D-62654CDD9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9036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14">
            <a:extLst>
              <a:ext uri="{FF2B5EF4-FFF2-40B4-BE49-F238E27FC236}">
                <a16:creationId xmlns:a16="http://schemas.microsoft.com/office/drawing/2014/main" id="{EF2B91D6-4ECC-85B5-992C-D915ACBC3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836613"/>
            <a:ext cx="8883650" cy="541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2A79AAAE-061E-D663-3A29-E4072208E7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6400800"/>
            <a:ext cx="655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663366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5336B592-6205-E88D-4061-1B5B21E23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660066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B21C0AB-187E-7E4A-9429-1FBFF76C17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0" name="Picture 17" descr="UoA">
            <a:extLst>
              <a:ext uri="{FF2B5EF4-FFF2-40B4-BE49-F238E27FC236}">
                <a16:creationId xmlns:a16="http://schemas.microsoft.com/office/drawing/2014/main" id="{C3BB2E71-6B7D-31B8-36C0-4C50E8C6F3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9">
            <a:extLst>
              <a:ext uri="{FF2B5EF4-FFF2-40B4-BE49-F238E27FC236}">
                <a16:creationId xmlns:a16="http://schemas.microsoft.com/office/drawing/2014/main" id="{FF72D80E-7480-DDC1-90B1-F3E066062F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4400" y="6324600"/>
            <a:ext cx="80772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0">
            <a:extLst>
              <a:ext uri="{FF2B5EF4-FFF2-40B4-BE49-F238E27FC236}">
                <a16:creationId xmlns:a16="http://schemas.microsoft.com/office/drawing/2014/main" id="{BE8F5212-7BC0-E579-D030-CA99AB82FB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762000"/>
            <a:ext cx="84582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0066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0066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0066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0066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0066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>
            <a:extLst>
              <a:ext uri="{FF2B5EF4-FFF2-40B4-BE49-F238E27FC236}">
                <a16:creationId xmlns:a16="http://schemas.microsoft.com/office/drawing/2014/main" id="{41FFAFA0-FCB4-E8BC-EA18-B63EC58994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743200"/>
            <a:ext cx="7010400" cy="2125663"/>
          </a:xfrm>
        </p:spPr>
        <p:txBody>
          <a:bodyPr/>
          <a:lstStyle/>
          <a:p>
            <a:pPr algn="ctr"/>
            <a:r>
              <a:rPr lang="en-GB" altLang="en-US" sz="6000"/>
              <a:t>Honours Computing Project Session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>
            <a:extLst>
              <a:ext uri="{FF2B5EF4-FFF2-40B4-BE49-F238E27FC236}">
                <a16:creationId xmlns:a16="http://schemas.microsoft.com/office/drawing/2014/main" id="{ABE9DEC3-AC9C-5B54-EBA0-5A33B9A6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836613"/>
            <a:ext cx="8928100" cy="2520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3960A6F-6C79-0DD4-4253-2B105EEBC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467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altLang="en-US" sz="2800" dirty="0"/>
              <a:t>Phase 1 of Allocation		</a:t>
            </a:r>
            <a:r>
              <a:rPr lang="nb-NO" altLang="en-US" sz="2800" b="1" dirty="0">
                <a:solidFill>
                  <a:srgbClr val="FF0000"/>
                </a:solidFill>
              </a:rPr>
              <a:t>Fri 18 Nov 2022, 5pm</a:t>
            </a:r>
            <a:endParaRPr lang="en-GB" altLang="en-US" sz="2800" b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GB" altLang="en-US" sz="2800" dirty="0"/>
              <a:t>Phase 2 of Allocation		</a:t>
            </a:r>
            <a:r>
              <a:rPr lang="en-GB" altLang="en-US" sz="2800" b="1" dirty="0">
                <a:solidFill>
                  <a:srgbClr val="FF9933"/>
                </a:solidFill>
              </a:rPr>
              <a:t>Mon 21 Nov to </a:t>
            </a:r>
            <a:r>
              <a:rPr lang="en-GB" altLang="en-US" sz="2800" b="1" u="sng" dirty="0">
                <a:solidFill>
                  <a:srgbClr val="FF0000"/>
                </a:solidFill>
              </a:rPr>
              <a:t>Thurs 24 Nov</a:t>
            </a:r>
          </a:p>
          <a:p>
            <a:r>
              <a:rPr lang="en-GB" altLang="en-US" sz="2800" dirty="0"/>
              <a:t>Allocation of Projects 		</a:t>
            </a:r>
            <a:r>
              <a:rPr lang="en-GB" altLang="en-US" sz="2800" b="1" dirty="0">
                <a:solidFill>
                  <a:srgbClr val="FF9933"/>
                </a:solidFill>
              </a:rPr>
              <a:t>Mon 28 Nov </a:t>
            </a:r>
          </a:p>
          <a:p>
            <a:r>
              <a:rPr lang="en-GB" altLang="en-US" sz="2800" dirty="0"/>
              <a:t>1st Meeting 			</a:t>
            </a:r>
            <a:r>
              <a:rPr lang="en-GB" altLang="en-US" sz="2800" b="1" dirty="0">
                <a:solidFill>
                  <a:srgbClr val="FF9933"/>
                </a:solidFill>
              </a:rPr>
              <a:t>w/c 29 Nov</a:t>
            </a:r>
          </a:p>
          <a:p>
            <a:r>
              <a:rPr lang="en-GB" altLang="en-US" sz="2800" dirty="0"/>
              <a:t>2nd Meeting 			</a:t>
            </a:r>
            <a:r>
              <a:rPr lang="en-GB" altLang="en-US" sz="2800" b="1" dirty="0">
                <a:solidFill>
                  <a:srgbClr val="FF9933"/>
                </a:solidFill>
              </a:rPr>
              <a:t>w/c 13 Dec</a:t>
            </a:r>
            <a:endParaRPr lang="en-GB" altLang="en-US" sz="2800" b="1" dirty="0">
              <a:solidFill>
                <a:srgbClr val="FF9933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A362F59-A01E-ADEC-0366-5A08E5490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Timeline (1</a:t>
            </a:r>
            <a:r>
              <a:rPr lang="en-GB" altLang="en-US" baseline="30000"/>
              <a:t>st</a:t>
            </a:r>
            <a:r>
              <a:rPr lang="en-GB" altLang="en-US"/>
              <a:t> Half-Session)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021C15C1-DC38-BF21-4EC7-EA73608DC4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A59775-06DE-3F49-8A73-AFF1C562FBE2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>
            <a:extLst>
              <a:ext uri="{FF2B5EF4-FFF2-40B4-BE49-F238E27FC236}">
                <a16:creationId xmlns:a16="http://schemas.microsoft.com/office/drawing/2014/main" id="{7D90A663-BC86-3DF1-3543-A91B4C7B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836613"/>
            <a:ext cx="8928100" cy="30972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EEFFBA1C-2917-095A-260D-D88934D91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54075"/>
            <a:ext cx="9144000" cy="5546725"/>
          </a:xfrm>
        </p:spPr>
        <p:txBody>
          <a:bodyPr/>
          <a:lstStyle/>
          <a:p>
            <a:r>
              <a:rPr lang="en-GB" altLang="en-US" sz="2400" dirty="0"/>
              <a:t>Formal Start of Project	</a:t>
            </a:r>
            <a:r>
              <a:rPr lang="en-GB" altLang="en-US" sz="2400" b="1" dirty="0">
                <a:solidFill>
                  <a:srgbClr val="FF9933"/>
                </a:solidFill>
              </a:rPr>
              <a:t>Mon 23 Jan 2023</a:t>
            </a:r>
          </a:p>
          <a:p>
            <a:r>
              <a:rPr lang="en-GB" altLang="en-US" sz="2400" dirty="0"/>
              <a:t>Project Plan 		</a:t>
            </a:r>
            <a:r>
              <a:rPr lang="en-GB" altLang="en-US" sz="2400" b="1" dirty="0">
                <a:solidFill>
                  <a:srgbClr val="FF9933"/>
                </a:solidFill>
              </a:rPr>
              <a:t>Fri 10 Feb 2023</a:t>
            </a:r>
          </a:p>
          <a:p>
            <a:r>
              <a:rPr lang="en-GB" altLang="en-US" sz="2400" dirty="0"/>
              <a:t>UG Conference (</a:t>
            </a:r>
            <a:r>
              <a:rPr lang="en-GB" altLang="en-US" sz="2400" dirty="0">
                <a:solidFill>
                  <a:srgbClr val="FF0000"/>
                </a:solidFill>
              </a:rPr>
              <a:t>TBC</a:t>
            </a:r>
            <a:r>
              <a:rPr lang="en-GB" altLang="en-US" sz="2400" dirty="0"/>
              <a:t>)</a:t>
            </a:r>
            <a:r>
              <a:rPr lang="en-GB" altLang="en-US" sz="2400" b="1" dirty="0">
                <a:solidFill>
                  <a:srgbClr val="FF9933"/>
                </a:solidFill>
              </a:rPr>
              <a:t>	w/c 24 April 2023 (Monitored)</a:t>
            </a:r>
            <a:endParaRPr lang="en-GB" altLang="en-US" sz="2400" dirty="0"/>
          </a:p>
          <a:p>
            <a:r>
              <a:rPr lang="en-GB" altLang="en-US" sz="2400" dirty="0"/>
              <a:t>Poster Submission		</a:t>
            </a:r>
            <a:r>
              <a:rPr lang="en-GB" altLang="en-US" sz="2400" b="1" dirty="0">
                <a:solidFill>
                  <a:srgbClr val="FF9933"/>
                </a:solidFill>
              </a:rPr>
              <a:t>Mon 15 May 2023 (hard deadline)</a:t>
            </a:r>
            <a:endParaRPr lang="en-GB" altLang="en-US" sz="2400" dirty="0"/>
          </a:p>
          <a:p>
            <a:r>
              <a:rPr lang="en-GB" altLang="en-US" sz="2400" dirty="0"/>
              <a:t>Software Submission 	</a:t>
            </a:r>
            <a:r>
              <a:rPr lang="en-GB" altLang="en-US" sz="2400" b="1" dirty="0">
                <a:solidFill>
                  <a:srgbClr val="FF9933"/>
                </a:solidFill>
              </a:rPr>
              <a:t>Mon 15 May 2023 (hard deadline)</a:t>
            </a:r>
            <a:endParaRPr lang="en-GB" altLang="en-US" sz="2400" dirty="0"/>
          </a:p>
          <a:p>
            <a:r>
              <a:rPr lang="en-GB" altLang="en-US" sz="2400" dirty="0"/>
              <a:t>Presentation/Demo	</a:t>
            </a:r>
            <a:r>
              <a:rPr lang="en-GB" altLang="en-US" sz="2400" b="1" dirty="0">
                <a:solidFill>
                  <a:srgbClr val="FF9933"/>
                </a:solidFill>
              </a:rPr>
              <a:t>w/c 8 May 2023</a:t>
            </a:r>
          </a:p>
          <a:p>
            <a:r>
              <a:rPr lang="en-GB" altLang="en-US" sz="2400" dirty="0"/>
              <a:t>Report Submission		</a:t>
            </a:r>
            <a:r>
              <a:rPr lang="en-GB" altLang="en-US" sz="2400" b="1" dirty="0">
                <a:solidFill>
                  <a:srgbClr val="FF9933"/>
                </a:solidFill>
              </a:rPr>
              <a:t>Mon 15 May 2023 (hard deadline)</a:t>
            </a:r>
            <a:endParaRPr lang="en-GB" altLang="en-US" sz="2400" dirty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7EAC10C-0F27-E98D-3FC6-7DBE303DD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Timeline (2</a:t>
            </a:r>
            <a:r>
              <a:rPr lang="en-GB" altLang="en-US" baseline="30000"/>
              <a:t>nd</a:t>
            </a:r>
            <a:r>
              <a:rPr lang="en-GB" altLang="en-US"/>
              <a:t> Half-Session)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4FF94F32-B21A-D100-CA1C-CE0AB654C8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E4B2ED-A420-E146-943F-E8088152FCD0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  <p:sp>
        <p:nvSpPr>
          <p:cNvPr id="25605" name="TextBox 1">
            <a:extLst>
              <a:ext uri="{FF2B5EF4-FFF2-40B4-BE49-F238E27FC236}">
                <a16:creationId xmlns:a16="http://schemas.microsoft.com/office/drawing/2014/main" id="{7F2CEB6C-2240-EAE7-14A9-2B68AB744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4221163"/>
            <a:ext cx="8351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cs typeface="Calibri" panose="020F0502020204030204" pitchFamily="34" charset="0"/>
              </a:rPr>
              <a:t>This timeline is indicative but tentative – it may change!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6B93417E-F5EB-6F2F-7C1D-1BAAB398D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do a project (in 4 steps)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73561F1-C5A5-4C1D-A430-1E8E826B7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>
            <a:normAutofit lnSpcReduction="10000"/>
          </a:bodyPr>
          <a:lstStyle/>
          <a:p>
            <a:pPr marL="609600" indent="-609600">
              <a:buFontTx/>
              <a:buAutoNum type="arabicPeriod"/>
              <a:defRPr/>
            </a:pPr>
            <a:r>
              <a:rPr lang="en-GB" sz="3200" dirty="0"/>
              <a:t>Find out what other people have done</a:t>
            </a:r>
          </a:p>
          <a:p>
            <a:pPr marL="990600" lvl="1" indent="-533400">
              <a:defRPr/>
            </a:pPr>
            <a:r>
              <a:rPr lang="en-GB" sz="3200" dirty="0"/>
              <a:t>What are the problems in their proposals?</a:t>
            </a:r>
          </a:p>
          <a:p>
            <a:pPr marL="990600" lvl="1" indent="-533400">
              <a:defRPr/>
            </a:pPr>
            <a:r>
              <a:rPr lang="en-GB" sz="3200" dirty="0"/>
              <a:t>Show that you know about the area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GB" sz="3200" dirty="0"/>
              <a:t>Propose new/improved/extended solution</a:t>
            </a:r>
          </a:p>
          <a:p>
            <a:pPr marL="990600" lvl="1" indent="-533400">
              <a:defRPr/>
            </a:pPr>
            <a:r>
              <a:rPr lang="en-GB" sz="3200" dirty="0"/>
              <a:t>Explain why we need it &amp; what’s new about it</a:t>
            </a:r>
          </a:p>
          <a:p>
            <a:pPr marL="990600" lvl="1" indent="-533400">
              <a:defRPr/>
            </a:pPr>
            <a:r>
              <a:rPr lang="en-GB" sz="3200" dirty="0"/>
              <a:t>Compare with other people’s work</a:t>
            </a:r>
          </a:p>
          <a:p>
            <a:pPr marL="990600" lvl="1" indent="-533400">
              <a:defRPr/>
            </a:pPr>
            <a:r>
              <a:rPr lang="en-GB" sz="3200" dirty="0"/>
              <a:t>(Ideally) Explain why/when yours is better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GB" sz="3200" dirty="0"/>
              <a:t>Implement, document, test and evaluate proposal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GB" sz="3200" dirty="0"/>
              <a:t>Write up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GB" sz="3200" dirty="0"/>
              <a:t>You are done; relax.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6644179E-D90F-FCDD-DB75-03E9151FE7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76BF3-DE51-CA48-A140-204AB53B2EEA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AF4C3399-E949-B60C-ACB7-F9E81783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What a typical project entails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4A6AF9F-F658-7838-0953-A5B07355C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/>
              <a:t>Meet supervisor at least once a week</a:t>
            </a:r>
          </a:p>
          <a:p>
            <a:pPr>
              <a:defRPr/>
            </a:pPr>
            <a:r>
              <a:rPr lang="en-GB" dirty="0"/>
              <a:t>Develop AND document a substantial and individual program/system/IT solution/scientific project</a:t>
            </a:r>
          </a:p>
          <a:p>
            <a:pPr lvl="1">
              <a:defRPr/>
            </a:pPr>
            <a:r>
              <a:rPr lang="en-GB" dirty="0"/>
              <a:t>This might involve trying alternatives</a:t>
            </a:r>
          </a:p>
          <a:p>
            <a:pPr lvl="1">
              <a:defRPr/>
            </a:pPr>
            <a:r>
              <a:rPr lang="en-GB" dirty="0"/>
              <a:t>Science also progresses with unsuccessful stories</a:t>
            </a:r>
          </a:p>
          <a:p>
            <a:pPr>
              <a:defRPr/>
            </a:pPr>
            <a:r>
              <a:rPr lang="en-GB" dirty="0"/>
              <a:t>Write a report about your project </a:t>
            </a:r>
          </a:p>
          <a:p>
            <a:pPr lvl="1">
              <a:defRPr/>
            </a:pPr>
            <a:r>
              <a:rPr lang="en-GB" dirty="0"/>
              <a:t>More on this later…</a:t>
            </a:r>
          </a:p>
          <a:p>
            <a:pPr>
              <a:defRPr/>
            </a:pPr>
            <a:r>
              <a:rPr lang="en-GB" dirty="0"/>
              <a:t>Meet deadlines</a:t>
            </a:r>
          </a:p>
          <a:p>
            <a:pPr lvl="1">
              <a:defRPr/>
            </a:pPr>
            <a:r>
              <a:rPr lang="en-GB" dirty="0"/>
              <a:t>Both formal and informal ones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0C11BC96-D1E2-1504-31BE-92E029ECF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696253-C411-C641-8EE9-B9E2BD19AA38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>
            <a:extLst>
              <a:ext uri="{FF2B5EF4-FFF2-40B4-BE49-F238E27FC236}">
                <a16:creationId xmlns:a16="http://schemas.microsoft.com/office/drawing/2014/main" id="{19F71EE3-5271-B57D-D571-9FBE20A20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76475"/>
            <a:ext cx="8928100" cy="2592388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8674" name="Rectangle 5">
            <a:extLst>
              <a:ext uri="{FF2B5EF4-FFF2-40B4-BE49-F238E27FC236}">
                <a16:creationId xmlns:a16="http://schemas.microsoft.com/office/drawing/2014/main" id="{FCFF69C7-EA39-BA43-F2BF-27A4CAC4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941888"/>
            <a:ext cx="8928100" cy="13668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6CC027B-EF86-4867-D7AA-E2068AD97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3200"/>
              <a:t>Attitude is </a:t>
            </a:r>
            <a:r>
              <a:rPr lang="en-GB" altLang="en-US" sz="3200" b="1">
                <a:solidFill>
                  <a:srgbClr val="FF9933"/>
                </a:solidFill>
              </a:rPr>
              <a:t>very</a:t>
            </a:r>
            <a:r>
              <a:rPr lang="en-GB" altLang="en-US" sz="3200"/>
              <a:t> important:</a:t>
            </a:r>
          </a:p>
          <a:p>
            <a:pPr lvl="1">
              <a:lnSpc>
                <a:spcPct val="90000"/>
              </a:lnSpc>
            </a:pPr>
            <a:r>
              <a:rPr lang="en-GB" altLang="en-US" sz="3200"/>
              <a:t>Not just another appointment, but a valuable opportunity to talk to someone about your ideas</a:t>
            </a:r>
          </a:p>
          <a:p>
            <a:pPr>
              <a:lnSpc>
                <a:spcPct val="90000"/>
              </a:lnSpc>
            </a:pPr>
            <a:r>
              <a:rPr lang="en-GB" altLang="en-US" sz="3200"/>
              <a:t>Keep notes (to avoid repeating things):</a:t>
            </a:r>
          </a:p>
          <a:p>
            <a:pPr lvl="1">
              <a:lnSpc>
                <a:spcPct val="90000"/>
              </a:lnSpc>
            </a:pPr>
            <a:r>
              <a:rPr lang="en-GB" altLang="en-US" sz="3200"/>
              <a:t>What you did since you last met</a:t>
            </a:r>
          </a:p>
          <a:p>
            <a:pPr lvl="1">
              <a:lnSpc>
                <a:spcPct val="90000"/>
              </a:lnSpc>
            </a:pPr>
            <a:r>
              <a:rPr lang="en-GB" altLang="en-US" sz="3200"/>
              <a:t>What problems you came across &amp; solutions you thought about</a:t>
            </a:r>
          </a:p>
          <a:p>
            <a:pPr lvl="1">
              <a:lnSpc>
                <a:spcPct val="90000"/>
              </a:lnSpc>
            </a:pPr>
            <a:r>
              <a:rPr lang="en-GB" altLang="en-US" sz="3200"/>
              <a:t>What you plan to do next week</a:t>
            </a:r>
          </a:p>
          <a:p>
            <a:pPr>
              <a:lnSpc>
                <a:spcPct val="90000"/>
              </a:lnSpc>
            </a:pPr>
            <a:r>
              <a:rPr lang="en-GB" altLang="en-US" sz="3200"/>
              <a:t>Warning:</a:t>
            </a:r>
          </a:p>
          <a:p>
            <a:pPr lvl="1">
              <a:lnSpc>
                <a:spcPct val="90000"/>
              </a:lnSpc>
            </a:pPr>
            <a:r>
              <a:rPr lang="en-GB" altLang="en-US" sz="3200"/>
              <a:t>When you least want to meet, that’s when a meeting is most important (see “pitfalls”)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154FD3F-29F3-9C09-2F93-B6AE0132C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attend a meeting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D98165F1-3B37-D840-7C3A-A92AFDD7D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34272E-B43F-8E40-A348-971A2E944504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349E32FB-459C-F227-915B-99EC7117A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program (1)</a:t>
            </a:r>
          </a:p>
        </p:txBody>
      </p:sp>
      <p:sp>
        <p:nvSpPr>
          <p:cNvPr id="29698" name="Rectangle 4">
            <a:extLst>
              <a:ext uri="{FF2B5EF4-FFF2-40B4-BE49-F238E27FC236}">
                <a16:creationId xmlns:a16="http://schemas.microsoft.com/office/drawing/2014/main" id="{8D379606-8F82-53A9-9CE4-6DB07FD9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GB" altLang="en-US" sz="3200"/>
              <a:t>Not just programming from scratch but also</a:t>
            </a:r>
          </a:p>
          <a:p>
            <a:pPr lvl="1"/>
            <a:r>
              <a:rPr lang="en-GB" altLang="en-US" sz="3200"/>
              <a:t>Integration of technologies</a:t>
            </a:r>
          </a:p>
          <a:p>
            <a:pPr lvl="1"/>
            <a:r>
              <a:rPr lang="en-GB" altLang="en-US" sz="3200"/>
              <a:t>Connecting existing solutions</a:t>
            </a:r>
          </a:p>
          <a:p>
            <a:pPr lvl="1"/>
            <a:r>
              <a:rPr lang="en-GB" altLang="en-US" sz="3200"/>
              <a:t>Extending functionalities</a:t>
            </a:r>
          </a:p>
          <a:p>
            <a:r>
              <a:rPr lang="en-GB" altLang="en-US" sz="3200"/>
              <a:t>Use software engineering techniques</a:t>
            </a:r>
          </a:p>
          <a:p>
            <a:pPr lvl="1"/>
            <a:r>
              <a:rPr lang="en-GB" altLang="en-US" sz="3200"/>
              <a:t>Report on </a:t>
            </a:r>
            <a:r>
              <a:rPr lang="en-GB" altLang="en-US" sz="3200" b="1">
                <a:solidFill>
                  <a:srgbClr val="FF9933"/>
                </a:solidFill>
              </a:rPr>
              <a:t>process</a:t>
            </a:r>
            <a:r>
              <a:rPr lang="en-GB" altLang="en-US" sz="3200"/>
              <a:t> and </a:t>
            </a:r>
            <a:r>
              <a:rPr lang="en-GB" altLang="en-US" sz="3200" b="1">
                <a:solidFill>
                  <a:srgbClr val="FF9933"/>
                </a:solidFill>
              </a:rPr>
              <a:t>product</a:t>
            </a:r>
          </a:p>
          <a:p>
            <a:pPr lvl="1"/>
            <a:r>
              <a:rPr lang="en-GB" altLang="en-US" sz="3200"/>
              <a:t>Even if your programming fails (you never got the product) you can still tell a story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23B3F611-689E-EEF3-49BF-3AF314539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45378E-C772-E642-831A-F462FA6EE4C0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A6F272B-6095-E7AF-D8F5-B2993FFA1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program (2)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B29A6B6E-01D3-6074-D6B0-60AAB9DE0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GB" altLang="en-US" sz="2800"/>
              <a:t>Classify functionalities as essential/desirable</a:t>
            </a:r>
          </a:p>
          <a:p>
            <a:pPr lvl="1"/>
            <a:r>
              <a:rPr lang="en-GB" altLang="en-US" sz="2400"/>
              <a:t>Work on the essential ones first!</a:t>
            </a:r>
          </a:p>
          <a:p>
            <a:pPr lvl="1"/>
            <a:r>
              <a:rPr lang="en-GB" altLang="en-US" sz="2400"/>
              <a:t>GUIs are not always that important…</a:t>
            </a:r>
          </a:p>
          <a:p>
            <a:r>
              <a:rPr lang="en-GB" altLang="en-US" sz="2800"/>
              <a:t>Have functionalities which are “easy to achieve”</a:t>
            </a:r>
          </a:p>
          <a:p>
            <a:pPr lvl="1"/>
            <a:r>
              <a:rPr lang="en-GB" altLang="en-US" sz="2400"/>
              <a:t>“Low-hanging fruit” – this is good for motivation</a:t>
            </a:r>
          </a:p>
          <a:p>
            <a:pPr>
              <a:buClr>
                <a:schemeClr val="tx1"/>
              </a:buClr>
            </a:pPr>
            <a:r>
              <a:rPr lang="en-GB" altLang="en-US" sz="2800" b="1">
                <a:solidFill>
                  <a:srgbClr val="FF9933"/>
                </a:solidFill>
              </a:rPr>
              <a:t>Avoid</a:t>
            </a:r>
            <a:r>
              <a:rPr lang="en-GB" altLang="en-US" sz="2800"/>
              <a:t> being in a situation where you will only find out if it works at the very end</a:t>
            </a:r>
          </a:p>
          <a:p>
            <a:r>
              <a:rPr lang="en-GB" altLang="en-US" sz="2800"/>
              <a:t>Document as you go along (see “marking” later on)</a:t>
            </a:r>
          </a:p>
          <a:p>
            <a:r>
              <a:rPr lang="en-GB" altLang="en-US" sz="2800"/>
              <a:t>Very important: </a:t>
            </a:r>
            <a:r>
              <a:rPr lang="en-GB" altLang="en-US" sz="2800" b="1">
                <a:solidFill>
                  <a:srgbClr val="FF9933"/>
                </a:solidFill>
              </a:rPr>
              <a:t>record</a:t>
            </a:r>
            <a:r>
              <a:rPr lang="en-GB" altLang="en-US" sz="2800"/>
              <a:t> your design decisions!</a:t>
            </a:r>
          </a:p>
          <a:p>
            <a:pPr lvl="1"/>
            <a:r>
              <a:rPr lang="en-GB" altLang="en-US" sz="2400"/>
              <a:t>What you decided, what the alternatives were, and why you chose what you chose as you program/develop</a:t>
            </a:r>
          </a:p>
          <a:p>
            <a:pPr lvl="1"/>
            <a:r>
              <a:rPr lang="en-GB" altLang="en-US" sz="2400"/>
              <a:t>It is very easy to forget these… (see “marking”)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9C25F57D-1115-53C6-F4A9-90B80DD0E4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181E8B-8AE9-B749-BEB5-F35E822CCD17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>
            <a:extLst>
              <a:ext uri="{FF2B5EF4-FFF2-40B4-BE49-F238E27FC236}">
                <a16:creationId xmlns:a16="http://schemas.microsoft.com/office/drawing/2014/main" id="{52C1AB0F-E5BD-73F7-A1AC-0153EC63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2708275"/>
            <a:ext cx="8785225" cy="13684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A9DAA044-2D32-C2CF-74D6-826FA8D74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GB" altLang="en-US" sz="2800"/>
              <a:t>Project marked on how much student knows</a:t>
            </a:r>
          </a:p>
          <a:p>
            <a:r>
              <a:rPr lang="en-GB" altLang="en-US" sz="2800"/>
              <a:t>To know, you need to read</a:t>
            </a:r>
          </a:p>
          <a:p>
            <a:pPr lvl="1"/>
            <a:r>
              <a:rPr lang="en-GB" altLang="en-US" sz="2400"/>
              <a:t>Books (real ones), articles, newspapers</a:t>
            </a:r>
          </a:p>
          <a:p>
            <a:pPr lvl="1"/>
            <a:r>
              <a:rPr lang="en-GB" altLang="en-US" sz="2400"/>
              <a:t>Web sites, on-line documentation, chat/forums</a:t>
            </a:r>
          </a:p>
          <a:p>
            <a:r>
              <a:rPr lang="en-GB" altLang="en-US" sz="2800"/>
              <a:t>Caution: </a:t>
            </a:r>
          </a:p>
          <a:p>
            <a:pPr lvl="1"/>
            <a:r>
              <a:rPr lang="en-GB" altLang="en-US" sz="2400"/>
              <a:t>Wikipedia is NOT enough!!</a:t>
            </a:r>
          </a:p>
          <a:p>
            <a:pPr lvl="1"/>
            <a:r>
              <a:rPr lang="en-GB" altLang="en-US" sz="2400"/>
              <a:t>The Web is an entry point, not the only source</a:t>
            </a:r>
          </a:p>
          <a:p>
            <a:r>
              <a:rPr lang="en-GB" altLang="en-US" sz="2800"/>
              <a:t>When reading a reference</a:t>
            </a:r>
          </a:p>
          <a:p>
            <a:pPr lvl="1"/>
            <a:r>
              <a:rPr lang="en-GB" altLang="en-US" sz="2400"/>
              <a:t>5 minutes to decide if it’s worth reading</a:t>
            </a:r>
          </a:p>
          <a:p>
            <a:pPr lvl="1"/>
            <a:r>
              <a:rPr lang="en-GB" altLang="en-US" sz="2400"/>
              <a:t>Read intro &amp; conclusions first</a:t>
            </a:r>
          </a:p>
          <a:p>
            <a:pPr lvl="1"/>
            <a:r>
              <a:rPr lang="en-GB" altLang="en-US" sz="2400"/>
              <a:t>If really important, read the middle part</a:t>
            </a:r>
          </a:p>
          <a:p>
            <a:pPr lvl="1"/>
            <a:r>
              <a:rPr lang="en-GB" altLang="en-US" sz="2400"/>
              <a:t>Read chapter/sections selectively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8725C93-79EB-950F-EF18-F9DC3E8CE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read (1)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FC7A7ED4-8EF4-39FE-55E4-BCFE1750C8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C2E335-979B-484F-B247-7391F0E3B2D7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A6444AE-908E-D5D2-8B7E-F01B1FB3D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read (2)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1600834-F257-CA69-A95D-91E72C5F9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3200"/>
              <a:t>Where can you find stuff to read?</a:t>
            </a:r>
          </a:p>
          <a:p>
            <a:r>
              <a:rPr lang="en-GB" altLang="en-US" sz="3200"/>
              <a:t>Google and Google Scholar</a:t>
            </a:r>
          </a:p>
          <a:p>
            <a:r>
              <a:rPr lang="en-GB" altLang="en-US" sz="3200"/>
              <a:t>Wikipedia</a:t>
            </a:r>
          </a:p>
          <a:p>
            <a:r>
              <a:rPr lang="en-GB" altLang="en-US" sz="3200"/>
              <a:t>Library (QML) online catalogue</a:t>
            </a:r>
          </a:p>
          <a:p>
            <a:r>
              <a:rPr lang="en-GB" altLang="en-US" sz="3200"/>
              <a:t>Digital libraries</a:t>
            </a:r>
          </a:p>
          <a:p>
            <a:pPr lvl="1"/>
            <a:r>
              <a:rPr lang="en-GB" altLang="en-US" sz="3200"/>
              <a:t>ACM (http://dl.acm.org/)</a:t>
            </a:r>
          </a:p>
          <a:p>
            <a:pPr lvl="1"/>
            <a:r>
              <a:rPr lang="en-GB" altLang="en-US" sz="3200"/>
              <a:t>IEEE (http://ieeexplore.ieee.org)</a:t>
            </a:r>
          </a:p>
          <a:p>
            <a:pPr lvl="1"/>
            <a:r>
              <a:rPr lang="en-GB" altLang="en-US" sz="3200"/>
              <a:t>Elsevier (http://www.sciencedirect.com/)</a:t>
            </a:r>
          </a:p>
          <a:p>
            <a:pPr lvl="1"/>
            <a:r>
              <a:rPr lang="en-GB" altLang="en-US" sz="3200"/>
              <a:t>CiteSeerX (http://citeseerx.ist.psu.edu/) 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81F23442-FFB7-B2A4-083A-E82394E63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6A633A-49DB-564A-949F-0A4B64819128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A56DB210-A072-86A1-8490-3AED8F567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read (3)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9A02EE6-B3EB-4C58-31D7-C1D55357E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GB" altLang="en-US" sz="3200"/>
              <a:t>Algorithm to read</a:t>
            </a:r>
          </a:p>
          <a:p>
            <a:pPr marL="609600" indent="-609600">
              <a:buFontTx/>
              <a:buNone/>
            </a:pPr>
            <a:r>
              <a:rPr lang="en-GB" altLang="en-US" sz="3200"/>
              <a:t>Input: one reference R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3200"/>
              <a:t>ListOfRs </a:t>
            </a:r>
            <a:r>
              <a:rPr lang="en-GB" altLang="en-US" sz="3200">
                <a:sym typeface="Symbol" pitchFamily="2" charset="2"/>
              </a:rPr>
              <a:t> R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3200">
                <a:sym typeface="Symbol" pitchFamily="2" charset="2"/>
              </a:rPr>
              <a:t>While true do</a:t>
            </a:r>
          </a:p>
          <a:p>
            <a:pPr marL="990600" lvl="1" indent="-533400">
              <a:buFontTx/>
              <a:buChar char="•"/>
            </a:pPr>
            <a:r>
              <a:rPr lang="en-GB" altLang="en-US" sz="3200">
                <a:sym typeface="Symbol" pitchFamily="2" charset="2"/>
              </a:rPr>
              <a:t>Read &amp; summarise first element of </a:t>
            </a:r>
            <a:r>
              <a:rPr lang="en-GB" altLang="en-US" sz="3200"/>
              <a:t>ListOfRs</a:t>
            </a:r>
            <a:endParaRPr lang="en-GB" altLang="en-US" sz="3200">
              <a:sym typeface="Symbol" pitchFamily="2" charset="2"/>
            </a:endParaRPr>
          </a:p>
          <a:p>
            <a:pPr marL="990600" lvl="1" indent="-533400">
              <a:buFontTx/>
              <a:buChar char="•"/>
            </a:pPr>
            <a:r>
              <a:rPr lang="en-GB" altLang="en-US" sz="3200">
                <a:sym typeface="Symbol" pitchFamily="2" charset="2"/>
              </a:rPr>
              <a:t>Get list of references NewRs from first element</a:t>
            </a:r>
          </a:p>
          <a:p>
            <a:pPr marL="990600" lvl="1" indent="-533400">
              <a:buFontTx/>
              <a:buChar char="•"/>
            </a:pPr>
            <a:r>
              <a:rPr lang="en-GB" altLang="en-US" sz="3200">
                <a:sym typeface="Symbol" pitchFamily="2" charset="2"/>
              </a:rPr>
              <a:t>Remove first element from </a:t>
            </a:r>
            <a:r>
              <a:rPr lang="en-GB" altLang="en-US" sz="3200"/>
              <a:t>ListOfRs</a:t>
            </a:r>
          </a:p>
          <a:p>
            <a:pPr marL="990600" lvl="1" indent="-533400">
              <a:buFontTx/>
              <a:buChar char="•"/>
            </a:pPr>
            <a:r>
              <a:rPr lang="en-GB" altLang="en-US" sz="3200">
                <a:sym typeface="Symbol" pitchFamily="2" charset="2"/>
              </a:rPr>
              <a:t>Add NewRs to ListOfRs 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730CED2D-4B41-1019-ED43-A9513C487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C105C-57BE-CC47-A2EC-F1A5C4DF3187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E97B512C-B769-38B2-D790-49A57EA19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GB" altLang="en-US"/>
              <a:t>What’s this session about?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8DB3AD0-BE84-6EB9-CE18-0EA6A65D0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9036050" cy="5543550"/>
          </a:xfrm>
        </p:spPr>
        <p:txBody>
          <a:bodyPr/>
          <a:lstStyle/>
          <a:p>
            <a:r>
              <a:rPr lang="en-GB" altLang="en-US"/>
              <a:t>An informal Q&amp;A</a:t>
            </a:r>
          </a:p>
          <a:p>
            <a:pPr lvl="1"/>
            <a:r>
              <a:rPr lang="en-GB" altLang="en-US" b="1"/>
              <a:t>Not</a:t>
            </a:r>
            <a:r>
              <a:rPr lang="en-GB" altLang="en-US"/>
              <a:t> a technical &amp; detailed “how-to” presentation</a:t>
            </a:r>
          </a:p>
          <a:p>
            <a:pPr lvl="1"/>
            <a:r>
              <a:rPr lang="en-GB" altLang="en-US"/>
              <a:t>Hints</a:t>
            </a:r>
          </a:p>
          <a:p>
            <a:pPr lvl="1"/>
            <a:r>
              <a:rPr lang="en-GB" altLang="en-US"/>
              <a:t>Tips</a:t>
            </a:r>
          </a:p>
          <a:p>
            <a:pPr lvl="1"/>
            <a:r>
              <a:rPr lang="en-GB" altLang="en-US"/>
              <a:t>Common pitfalls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D6FD5FA-9327-F8BF-466E-6A1FBEDFD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54A604-F6AF-0447-A84F-2565C630DBFD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AB7CE8F9-C7C4-6887-60D1-AC46F1C1A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read (4)</a:t>
            </a:r>
          </a:p>
        </p:txBody>
      </p:sp>
      <p:sp>
        <p:nvSpPr>
          <p:cNvPr id="34818" name="Rectangle 4">
            <a:extLst>
              <a:ext uri="{FF2B5EF4-FFF2-40B4-BE49-F238E27FC236}">
                <a16:creationId xmlns:a16="http://schemas.microsoft.com/office/drawing/2014/main" id="{1EE9A0A8-6D4A-67DD-44D5-7C0EDF24E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GB" altLang="en-US" sz="3200" dirty="0"/>
              <a:t>Read with a question in mind:</a:t>
            </a:r>
          </a:p>
          <a:p>
            <a:pPr lvl="1"/>
            <a:r>
              <a:rPr lang="en-GB" altLang="en-US" sz="3200" dirty="0"/>
              <a:t>What is this book/paper/web page saying?</a:t>
            </a:r>
          </a:p>
          <a:p>
            <a:pPr lvl="1"/>
            <a:r>
              <a:rPr lang="en-GB" altLang="en-US" sz="3200" dirty="0"/>
              <a:t>Is it any good for my project?</a:t>
            </a:r>
          </a:p>
          <a:p>
            <a:pPr lvl="1"/>
            <a:r>
              <a:rPr lang="en-GB" altLang="en-US" sz="3200" dirty="0"/>
              <a:t>Does it overlap with my ideas?</a:t>
            </a:r>
          </a:p>
          <a:p>
            <a:r>
              <a:rPr lang="en-GB" altLang="en-US" sz="3200" dirty="0"/>
              <a:t>Summarise what you read and keep notes</a:t>
            </a:r>
          </a:p>
          <a:p>
            <a:pPr lvl="1"/>
            <a:r>
              <a:rPr lang="en-GB" altLang="en-US" sz="3200" dirty="0"/>
              <a:t>This will save you having to re-read stuff</a:t>
            </a:r>
          </a:p>
          <a:p>
            <a:pPr lvl="1"/>
            <a:r>
              <a:rPr lang="en-GB" altLang="en-US" sz="3200" dirty="0"/>
              <a:t>This will help you write in our own words later</a:t>
            </a:r>
          </a:p>
          <a:p>
            <a:r>
              <a:rPr lang="en-GB" altLang="en-US" sz="3200" dirty="0"/>
              <a:t>Chapter 2 (Related Work) based on what you read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07157247-D2DB-5D7D-D312-9442D8FC9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0A3F7-EF6C-814B-B0BB-78F731F06578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E00157F0-18F1-167A-4C09-7D131B98F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write (1)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B4F3E7D0-F93A-0793-F27A-0DED8EAB3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GB" altLang="en-US" sz="3600"/>
              <a:t>One learns to write by writing</a:t>
            </a:r>
          </a:p>
          <a:p>
            <a:pPr lvl="1"/>
            <a:r>
              <a:rPr lang="en-GB" altLang="en-US" sz="3600"/>
              <a:t>So, write often!</a:t>
            </a:r>
          </a:p>
          <a:p>
            <a:r>
              <a:rPr lang="en-GB" altLang="en-US" sz="3600"/>
              <a:t>Keep records and notes</a:t>
            </a:r>
          </a:p>
          <a:p>
            <a:pPr lvl="1"/>
            <a:r>
              <a:rPr lang="en-GB" altLang="en-US" sz="3600"/>
              <a:t>Electronic (blog, Word document)</a:t>
            </a:r>
          </a:p>
          <a:p>
            <a:pPr lvl="1"/>
            <a:r>
              <a:rPr lang="en-GB" altLang="en-US" sz="3600"/>
              <a:t>Paper (notepad, loose sheets in folder)</a:t>
            </a:r>
          </a:p>
          <a:p>
            <a:r>
              <a:rPr lang="en-GB" altLang="en-US" sz="3600"/>
              <a:t>Notes and records help</a:t>
            </a:r>
          </a:p>
          <a:p>
            <a:pPr lvl="1"/>
            <a:r>
              <a:rPr lang="en-GB" altLang="en-US" sz="3600"/>
              <a:t>No need to remember (this adds stress)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30E43572-2078-6848-B04E-754067C5AE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9E2DD-7699-7D4B-BBED-EF54AFC9461A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002B3D3-1B4C-720B-308A-6791A17DF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write (2)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DB7A5A9-02F3-58EF-D845-5C181837A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GB" sz="3200" dirty="0"/>
              <a:t>Writing-up can be very stressful</a:t>
            </a:r>
          </a:p>
          <a:p>
            <a:pPr lvl="1">
              <a:lnSpc>
                <a:spcPct val="90000"/>
              </a:lnSpc>
              <a:defRPr/>
            </a:pPr>
            <a:r>
              <a:rPr lang="en-GB" sz="3200" dirty="0"/>
              <a:t>Common mistake: leave it to the very end</a:t>
            </a:r>
          </a:p>
          <a:p>
            <a:pPr>
              <a:lnSpc>
                <a:spcPct val="90000"/>
              </a:lnSpc>
              <a:defRPr/>
            </a:pPr>
            <a:r>
              <a:rPr lang="en-GB" sz="3200" dirty="0"/>
              <a:t>Pitfall: writer’s block!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3200" dirty="0"/>
              <a:t>Very difficult to start from a blank page…</a:t>
            </a:r>
          </a:p>
          <a:p>
            <a:pPr>
              <a:lnSpc>
                <a:spcPct val="90000"/>
              </a:lnSpc>
              <a:defRPr/>
            </a:pPr>
            <a:r>
              <a:rPr lang="en-GB" sz="3200" dirty="0"/>
              <a:t>Writing notes along the way helps a lot:</a:t>
            </a:r>
          </a:p>
          <a:p>
            <a:pPr lvl="1">
              <a:lnSpc>
                <a:spcPct val="90000"/>
              </a:lnSpc>
              <a:defRPr/>
            </a:pPr>
            <a:r>
              <a:rPr lang="en-GB" sz="3200" dirty="0"/>
              <a:t>Chapters can be “assembled” from notes</a:t>
            </a:r>
          </a:p>
          <a:p>
            <a:pPr lvl="1">
              <a:lnSpc>
                <a:spcPct val="90000"/>
              </a:lnSpc>
              <a:defRPr/>
            </a:pPr>
            <a:r>
              <a:rPr lang="en-GB" sz="3200" dirty="0"/>
              <a:t>Notes become chapters (with time to clean up)</a:t>
            </a:r>
          </a:p>
          <a:p>
            <a:pPr>
              <a:lnSpc>
                <a:spcPct val="90000"/>
              </a:lnSpc>
              <a:defRPr/>
            </a:pPr>
            <a:r>
              <a:rPr lang="en-GB" sz="3200" dirty="0"/>
              <a:t>Get friends and family to proofread drafts</a:t>
            </a:r>
          </a:p>
          <a:p>
            <a:pPr>
              <a:lnSpc>
                <a:spcPct val="90000"/>
              </a:lnSpc>
              <a:defRPr/>
            </a:pPr>
            <a:r>
              <a:rPr lang="en-GB" sz="3200" dirty="0"/>
              <a:t>Show </a:t>
            </a:r>
            <a:r>
              <a:rPr lang="en-GB" sz="3200" b="1" dirty="0">
                <a:solidFill>
                  <a:srgbClr val="FF9933"/>
                </a:solidFill>
              </a:rPr>
              <a:t>proofread</a:t>
            </a:r>
            <a:r>
              <a:rPr lang="en-GB" sz="3200" dirty="0"/>
              <a:t> versions to supervisor</a:t>
            </a:r>
          </a:p>
          <a:p>
            <a:pPr lvl="1">
              <a:lnSpc>
                <a:spcPct val="90000"/>
              </a:lnSpc>
              <a:defRPr/>
            </a:pPr>
            <a:r>
              <a:rPr lang="en-GB" sz="3200" dirty="0"/>
              <a:t>If writing-up too late, supervisor’s comments may be superficial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87045518-C63A-EC13-1051-D8075684F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FE22B3-B4E8-5D43-B046-B2E4FF86A485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823D364-C1C9-1DD8-FB33-98A39FFF8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to write (3)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D5E71C61-81D4-03CF-CF87-A4210CFCA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3600"/>
              <a:t>Typical project report structure (for a software project):</a:t>
            </a:r>
          </a:p>
          <a:p>
            <a:r>
              <a:rPr lang="en-GB" altLang="en-US" sz="3600"/>
              <a:t>Introduction (what, why, how)</a:t>
            </a:r>
          </a:p>
          <a:p>
            <a:r>
              <a:rPr lang="en-GB" altLang="en-US" sz="3600"/>
              <a:t>Related work (what others have done)</a:t>
            </a:r>
          </a:p>
          <a:p>
            <a:r>
              <a:rPr lang="en-GB" altLang="en-US" sz="3600"/>
              <a:t>Proposed approach/architecture (conceptual)</a:t>
            </a:r>
          </a:p>
          <a:p>
            <a:r>
              <a:rPr lang="en-GB" altLang="en-US" sz="3600"/>
              <a:t>Implementation (technologies)</a:t>
            </a:r>
          </a:p>
          <a:p>
            <a:r>
              <a:rPr lang="en-GB" altLang="en-US" sz="3600"/>
              <a:t>Testing and evaluation (scalability, faults)</a:t>
            </a:r>
          </a:p>
          <a:p>
            <a:r>
              <a:rPr lang="en-GB" altLang="en-US" sz="3600"/>
              <a:t>Conclusions, discussion and future work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8AFE295E-900C-2C7F-48EA-C53A2C2B3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37DFC-A63E-4C4A-9796-26A96BD2672C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823D364-C1C9-1DD8-FB33-98A39FFF8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 dirty="0"/>
              <a:t>How to write (4)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D5E71C61-81D4-03CF-CF87-A4210CFCA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3600" dirty="0"/>
              <a:t>Like good software engineering, design structure first, then add detail:</a:t>
            </a:r>
          </a:p>
          <a:p>
            <a:r>
              <a:rPr lang="en-GB" altLang="en-US" sz="3600" dirty="0"/>
              <a:t>For every chapter, think of </a:t>
            </a:r>
            <a:r>
              <a:rPr lang="en-GB" altLang="en-US" sz="3600"/>
              <a:t>the (sub)sections</a:t>
            </a:r>
            <a:endParaRPr lang="en-GB" altLang="en-US" sz="3600" dirty="0"/>
          </a:p>
          <a:p>
            <a:r>
              <a:rPr lang="en-GB" altLang="en-US" sz="3600" dirty="0"/>
              <a:t>For every subsection, draft bullet points: </a:t>
            </a:r>
          </a:p>
          <a:p>
            <a:pPr lvl="1"/>
            <a:r>
              <a:rPr lang="en-GB" altLang="en-US" sz="3600" dirty="0"/>
              <a:t>Plan what you need in each section</a:t>
            </a:r>
          </a:p>
          <a:p>
            <a:pPr lvl="1"/>
            <a:r>
              <a:rPr lang="en-GB" altLang="en-US" sz="3600" dirty="0"/>
              <a:t>Roughly one per paragraph</a:t>
            </a:r>
          </a:p>
          <a:p>
            <a:pPr lvl="1"/>
            <a:r>
              <a:rPr lang="en-GB" altLang="en-US" sz="3600" dirty="0"/>
              <a:t>Think of pre-requisites (in earlier sections)</a:t>
            </a:r>
          </a:p>
          <a:p>
            <a:r>
              <a:rPr lang="en-GB" altLang="en-US" sz="3600" dirty="0"/>
              <a:t>Once you nail the structure, fill in detail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8AFE295E-900C-2C7F-48EA-C53A2C2B3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37DFC-A63E-4C4A-9796-26A96BD2672C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3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C9A7432-8867-5BF1-70DF-2C88DA613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Common pitfalls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BA62F63D-4488-3BEA-BF66-1BE0EF276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sz="3200" dirty="0"/>
              <a:t>Paralysing ambition</a:t>
            </a:r>
          </a:p>
          <a:p>
            <a:pPr lvl="1">
              <a:defRPr/>
            </a:pPr>
            <a:r>
              <a:rPr lang="en-GB" sz="3200" dirty="0"/>
              <a:t>Your project will be so good, you don’t even know where to start it…</a:t>
            </a:r>
          </a:p>
          <a:p>
            <a:pPr>
              <a:defRPr/>
            </a:pPr>
            <a:r>
              <a:rPr lang="en-GB" sz="3200" dirty="0"/>
              <a:t>Paralysing jealousy</a:t>
            </a:r>
          </a:p>
          <a:p>
            <a:pPr lvl="1">
              <a:defRPr/>
            </a:pPr>
            <a:r>
              <a:rPr lang="en-GB" sz="3200" dirty="0"/>
              <a:t>Sees classmates progressing; feels “left behind”</a:t>
            </a:r>
          </a:p>
          <a:p>
            <a:pPr lvl="1">
              <a:defRPr/>
            </a:pPr>
            <a:r>
              <a:rPr lang="en-GB" sz="3200" dirty="0"/>
              <a:t>Sees other projects as “cool”; feels “</a:t>
            </a:r>
            <a:r>
              <a:rPr lang="en-GB" sz="3200" dirty="0" err="1"/>
              <a:t>uncool</a:t>
            </a:r>
            <a:r>
              <a:rPr lang="en-GB" sz="3200" dirty="0"/>
              <a:t>”</a:t>
            </a:r>
          </a:p>
          <a:p>
            <a:pPr>
              <a:defRPr/>
            </a:pPr>
            <a:r>
              <a:rPr lang="en-GB" sz="3200" dirty="0"/>
              <a:t>Paralysing inadequacy</a:t>
            </a:r>
          </a:p>
          <a:p>
            <a:pPr lvl="1">
              <a:defRPr/>
            </a:pPr>
            <a:r>
              <a:rPr lang="en-GB" sz="3200" dirty="0"/>
              <a:t>I am not good enough for this, why bother?</a:t>
            </a:r>
          </a:p>
          <a:p>
            <a:pPr>
              <a:defRPr/>
            </a:pPr>
            <a:r>
              <a:rPr lang="en-GB" sz="3200" dirty="0"/>
              <a:t>Downwards spiral</a:t>
            </a:r>
          </a:p>
          <a:p>
            <a:pPr lvl="1">
              <a:defRPr/>
            </a:pPr>
            <a:r>
              <a:rPr lang="en-GB" sz="3200" dirty="0"/>
              <a:t>Cannot solve a problem; everything stops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D88FD2B5-BC24-6A27-BF81-D9C8B3B74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E5CEBB-2EDF-174E-AF65-1203C7590CF4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72E31D44-31E0-B40E-DE83-12012B035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 will your project be marked?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033947-F8FD-04DE-1303-A6D74D154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/>
              <a:t>Not by your supervisor</a:t>
            </a:r>
          </a:p>
          <a:p>
            <a:pPr lvl="1">
              <a:defRPr/>
            </a:pPr>
            <a:r>
              <a:rPr lang="en-GB" dirty="0"/>
              <a:t>So, factor this in your report</a:t>
            </a:r>
          </a:p>
          <a:p>
            <a:pPr lvl="1">
              <a:defRPr/>
            </a:pPr>
            <a:r>
              <a:rPr lang="en-GB" dirty="0"/>
              <a:t>Do not assume readers will know what you are talking about</a:t>
            </a:r>
          </a:p>
          <a:p>
            <a:pPr>
              <a:defRPr/>
            </a:pPr>
            <a:r>
              <a:rPr lang="en-GB" dirty="0"/>
              <a:t>Independently, by two markers who</a:t>
            </a:r>
          </a:p>
          <a:p>
            <a:pPr lvl="1">
              <a:defRPr/>
            </a:pPr>
            <a:r>
              <a:rPr lang="en-GB" dirty="0"/>
              <a:t>Fill out report</a:t>
            </a:r>
          </a:p>
          <a:p>
            <a:pPr lvl="1">
              <a:defRPr/>
            </a:pPr>
            <a:r>
              <a:rPr lang="en-GB" dirty="0"/>
              <a:t>Deposit report with secretary</a:t>
            </a:r>
          </a:p>
          <a:p>
            <a:pPr lvl="1">
              <a:defRPr/>
            </a:pPr>
            <a:r>
              <a:rPr lang="en-GB" dirty="0"/>
              <a:t>Meet to agree on a mark</a:t>
            </a:r>
          </a:p>
          <a:p>
            <a:pPr lvl="1">
              <a:defRPr/>
            </a:pPr>
            <a:r>
              <a:rPr lang="en-GB" dirty="0"/>
              <a:t>If they do not agree, a mediator is called in</a:t>
            </a:r>
          </a:p>
          <a:p>
            <a:pPr>
              <a:defRPr/>
            </a:pPr>
            <a:r>
              <a:rPr lang="en-GB" dirty="0"/>
              <a:t>Check out form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D685EA5D-8261-F395-66F2-161FC221B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409F4-6978-254E-89B0-B683DE43D006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64238399-9A14-19D2-1B85-B30C3B6AD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GB" altLang="en-US" sz="4200"/>
              <a:t>More stuff</a:t>
            </a:r>
            <a:endParaRPr lang="en-GB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D69CA09-6B37-7CE4-2943-40D259F64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5435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/>
              <a:t>Please read on-line Manual:</a:t>
            </a:r>
          </a:p>
          <a:p>
            <a:pPr>
              <a:defRPr/>
            </a:pPr>
            <a:r>
              <a:rPr lang="en-GB" dirty="0"/>
              <a:t>A different experience:</a:t>
            </a:r>
          </a:p>
          <a:p>
            <a:pPr marL="623888" lvl="1" indent="-358775">
              <a:defRPr/>
            </a:pPr>
            <a:r>
              <a:rPr lang="en-GB" dirty="0"/>
              <a:t>Use your time wisely – you will need it!</a:t>
            </a:r>
          </a:p>
          <a:p>
            <a:pPr marL="623888" lvl="1" indent="-358775">
              <a:defRPr/>
            </a:pPr>
            <a:r>
              <a:rPr lang="en-GB" dirty="0"/>
              <a:t>You should be able to manage the deadlines you set for yourself, and exercise discipline.</a:t>
            </a:r>
          </a:p>
          <a:p>
            <a:pPr marL="623888" lvl="1" indent="-358775">
              <a:defRPr/>
            </a:pPr>
            <a:r>
              <a:rPr lang="en-GB" dirty="0"/>
              <a:t>Supervisors are there to help, but ultimately it is YOU who will do the work &amp; YOU who will be marked...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9537316B-E3A0-CC12-0BD4-B2FC750A2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2D3E50-DAFA-CD46-B07A-52976283246D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4CC336E6-C5FC-069D-DE09-3DB4A933E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562600"/>
          </a:xfrm>
        </p:spPr>
        <p:txBody>
          <a:bodyPr/>
          <a:lstStyle/>
          <a:p>
            <a:r>
              <a:rPr lang="en-GB" altLang="en-US" sz="3600"/>
              <a:t>Always acknowledge your sources:</a:t>
            </a:r>
          </a:p>
          <a:p>
            <a:pPr lvl="1"/>
            <a:r>
              <a:rPr lang="en-GB" altLang="en-US" sz="3600"/>
              <a:t>Acknowledge contributions of others</a:t>
            </a:r>
          </a:p>
          <a:p>
            <a:pPr lvl="1"/>
            <a:r>
              <a:rPr lang="en-GB" altLang="en-US" sz="3600"/>
              <a:t>Properly cite source - i.e. full URL or reference</a:t>
            </a:r>
          </a:p>
          <a:p>
            <a:pPr lvl="1"/>
            <a:r>
              <a:rPr lang="en-GB" altLang="en-US" sz="3600"/>
              <a:t>Writing “I got this from the Web” isn’t enough!</a:t>
            </a:r>
          </a:p>
          <a:p>
            <a:pPr lvl="1"/>
            <a:r>
              <a:rPr lang="en-GB" altLang="en-US" sz="3600"/>
              <a:t>If in doubt, ask your supervisor!</a:t>
            </a:r>
          </a:p>
          <a:p>
            <a:pPr lvl="1"/>
            <a:r>
              <a:rPr lang="en-GB" altLang="en-US" sz="3600"/>
              <a:t>Dissertations are to be submitted via TURNITIN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84FA3D0-D171-C976-9FC4-70BA38289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GB" altLang="en-US" sz="4200"/>
              <a:t>A word on plagiarism</a:t>
            </a:r>
            <a:endParaRPr lang="en-GB" altLang="en-US"/>
          </a:p>
        </p:txBody>
      </p:sp>
      <p:sp>
        <p:nvSpPr>
          <p:cNvPr id="41987" name="AutoShape 5" descr="view">
            <a:extLst>
              <a:ext uri="{FF2B5EF4-FFF2-40B4-BE49-F238E27FC236}">
                <a16:creationId xmlns:a16="http://schemas.microsoft.com/office/drawing/2014/main" id="{502984DB-0B80-FCDA-5C93-AA025240B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5875" y="1457325"/>
            <a:ext cx="65722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A49017EE-7473-D04C-C0FD-1896501E0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DDFB3-CB91-D943-A7C2-F09B456E420C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4A30C4AD-C674-6000-3631-17FD9BE03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TURNITIN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207870B5-0B31-69A9-A147-971B364D6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Can submit report to obtain similarity report</a:t>
            </a:r>
          </a:p>
          <a:p>
            <a:r>
              <a:rPr lang="en-GB" altLang="en-US"/>
              <a:t>Where above 20% must consider areas of similarity</a:t>
            </a:r>
          </a:p>
          <a:p>
            <a:r>
              <a:rPr lang="en-GB" altLang="en-US">
                <a:solidFill>
                  <a:srgbClr val="FF0000"/>
                </a:solidFill>
              </a:rPr>
              <a:t>Do not need to be perfect and do not continue to revise unless necessary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C4DB8985-A731-B2F2-67ED-FDC1741B4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B79664-0A88-B44E-BD62-B9BD49262C0E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FE21DD6-6FB8-5B92-85F2-4A7DF593C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What (is “Hons. Comp. Project”)?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FEF500B-8245-4490-6DA9-8099D9915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9036050" cy="554355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altLang="en-US" sz="3600" b="1">
                <a:solidFill>
                  <a:srgbClr val="FF9933"/>
                </a:solidFill>
              </a:rPr>
              <a:t>Individual</a:t>
            </a:r>
            <a:r>
              <a:rPr lang="en-GB" altLang="en-US" sz="3600"/>
              <a:t> piece of </a:t>
            </a:r>
            <a:r>
              <a:rPr lang="en-GB" altLang="en-US" sz="3600" b="1">
                <a:solidFill>
                  <a:srgbClr val="FF9933"/>
                </a:solidFill>
              </a:rPr>
              <a:t>substantial</a:t>
            </a:r>
            <a:r>
              <a:rPr lang="en-GB" altLang="en-US" sz="3600"/>
              <a:t> work</a:t>
            </a:r>
          </a:p>
          <a:p>
            <a:pPr lvl="1">
              <a:buClr>
                <a:schemeClr val="tx1"/>
              </a:buClr>
            </a:pPr>
            <a:r>
              <a:rPr lang="en-GB" altLang="en-US" sz="3600"/>
              <a:t>Individual BUT with supervision</a:t>
            </a:r>
          </a:p>
          <a:p>
            <a:pPr lvl="1">
              <a:buClr>
                <a:schemeClr val="tx1"/>
              </a:buClr>
            </a:pPr>
            <a:r>
              <a:rPr lang="en-GB" altLang="en-US" sz="3600"/>
              <a:t>Substantial is open to interpretation…</a:t>
            </a:r>
          </a:p>
          <a:p>
            <a:pPr lvl="1">
              <a:buClr>
                <a:schemeClr val="tx1"/>
              </a:buClr>
            </a:pPr>
            <a:endParaRPr lang="en-GB" altLang="en-US" sz="3600"/>
          </a:p>
          <a:p>
            <a:pPr>
              <a:buClr>
                <a:schemeClr val="tx1"/>
              </a:buClr>
            </a:pPr>
            <a:r>
              <a:rPr lang="en-GB" altLang="en-US" sz="3600"/>
              <a:t>Single Hons (60 credits)</a:t>
            </a:r>
          </a:p>
          <a:p>
            <a:pPr>
              <a:buClr>
                <a:schemeClr val="tx1"/>
              </a:buClr>
            </a:pPr>
            <a:r>
              <a:rPr lang="en-GB" altLang="en-US" sz="3600"/>
              <a:t>Joint Hons (30 credits)</a:t>
            </a:r>
          </a:p>
          <a:p>
            <a:pPr>
              <a:buClr>
                <a:schemeClr val="tx1"/>
              </a:buClr>
            </a:pPr>
            <a:r>
              <a:rPr lang="en-GB" altLang="en-US" sz="3600"/>
              <a:t>Joint CS-Physics (45 credits)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6B124C17-0E03-7872-8086-6806AE028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FB7FF-D498-E64C-9CF2-E9E6C4D8B1B4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>
            <a:extLst>
              <a:ext uri="{FF2B5EF4-FFF2-40B4-BE49-F238E27FC236}">
                <a16:creationId xmlns:a16="http://schemas.microsoft.com/office/drawing/2014/main" id="{CBE3DC2B-26D7-1FA4-85D2-77960C250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5435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altLang="en-US" sz="2800"/>
              <a:t>Keep backups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2400"/>
              <a:t>If you don’t, you only have yourself to blame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2400"/>
              <a:t>Daily, weekly and monthly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2400"/>
              <a:t>Especially if you are going to work from home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2400"/>
              <a:t>Bad things do happen (some horror stories)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altLang="en-US" sz="2800"/>
              <a:t>Write often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2400"/>
              <a:t>Summarise what you read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2400"/>
              <a:t>Record design decisions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2400"/>
              <a:t>Show early drafts to people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altLang="en-US" sz="2800"/>
              <a:t>Document as you go along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altLang="en-US" sz="2800"/>
              <a:t>Manage your time wisely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altLang="en-US" sz="2400"/>
              <a:t>Allow time to NOT work in your project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75C0B8B-A56F-DC9E-1A0F-79DC4FF3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Final Tips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EA76AD54-282A-266B-9B99-AD95AC2FB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35B40-12B1-654B-89D7-25586D44D886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32D7002-4034-D0FB-AFD0-51DBCA568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54355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en-GB" altLang="en-US" sz="2800" b="1" dirty="0"/>
          </a:p>
          <a:p>
            <a:pPr algn="ctr"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en-GB" altLang="en-US" sz="2800" b="1" dirty="0"/>
          </a:p>
          <a:p>
            <a:pPr algn="ctr"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en-GB" altLang="en-US" sz="2800" b="1" dirty="0"/>
          </a:p>
          <a:p>
            <a:pPr algn="ctr"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en-GB" altLang="en-US" sz="2800" b="1" dirty="0"/>
          </a:p>
          <a:p>
            <a:pPr algn="ctr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GB" altLang="en-US" sz="7200" b="1" dirty="0"/>
              <a:t>Good Studies!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063E9D85-41E9-B9E0-8FAC-1FC3AE6F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And finally…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A5B29221-F5E8-983F-5122-6AD649A9B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DB3ABE-F825-114E-809D-510CB08FB602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38621452-DD0E-AE0D-5409-D03A21D7A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Why?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651A933-3BAA-E9A8-750E-534B44D2C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9036050" cy="5543550"/>
          </a:xfrm>
        </p:spPr>
        <p:txBody>
          <a:bodyPr/>
          <a:lstStyle/>
          <a:p>
            <a:pPr>
              <a:defRPr/>
            </a:pPr>
            <a:r>
              <a:rPr lang="en-GB" altLang="en-US" sz="3600" dirty="0"/>
              <a:t>It is an opportunity to explore ideas in </a:t>
            </a:r>
            <a:r>
              <a:rPr lang="en-GB" altLang="en-US" sz="3600" b="1" dirty="0">
                <a:solidFill>
                  <a:srgbClr val="FF0000"/>
                </a:solidFill>
              </a:rPr>
              <a:t>depth</a:t>
            </a:r>
          </a:p>
          <a:p>
            <a:pPr>
              <a:defRPr/>
            </a:pPr>
            <a:r>
              <a:rPr lang="en-GB" altLang="en-US" sz="3600" dirty="0"/>
              <a:t>It is an opportunity to </a:t>
            </a:r>
            <a:r>
              <a:rPr lang="en-GB" altLang="en-US" sz="3600" b="1" dirty="0">
                <a:solidFill>
                  <a:srgbClr val="FF0000"/>
                </a:solidFill>
              </a:rPr>
              <a:t>bring together ideas </a:t>
            </a:r>
            <a:r>
              <a:rPr lang="en-GB" altLang="en-US" sz="3600" dirty="0"/>
              <a:t>from different topics</a:t>
            </a:r>
          </a:p>
          <a:p>
            <a:pPr>
              <a:defRPr/>
            </a:pPr>
            <a:r>
              <a:rPr lang="en-GB" altLang="en-US" sz="3600" dirty="0"/>
              <a:t>It is an opportunity to </a:t>
            </a:r>
            <a:r>
              <a:rPr lang="en-GB" altLang="en-US" sz="3600" b="1" dirty="0">
                <a:solidFill>
                  <a:srgbClr val="FF0000"/>
                </a:solidFill>
              </a:rPr>
              <a:t>apply</a:t>
            </a:r>
            <a:r>
              <a:rPr lang="en-GB" altLang="en-US" sz="3600" dirty="0"/>
              <a:t> what has been learned.</a:t>
            </a:r>
          </a:p>
          <a:p>
            <a:pPr marL="0" indent="0">
              <a:buFontTx/>
              <a:buNone/>
              <a:defRPr/>
            </a:pPr>
            <a:endParaRPr lang="en-GB" altLang="en-US" sz="3600" dirty="0"/>
          </a:p>
          <a:p>
            <a:pPr>
              <a:defRPr/>
            </a:pPr>
            <a:r>
              <a:rPr lang="en-GB" altLang="en-US" sz="3600" dirty="0"/>
              <a:t>It is a </a:t>
            </a:r>
            <a:r>
              <a:rPr lang="en-GB" altLang="en-US" sz="3600" b="1" dirty="0">
                <a:solidFill>
                  <a:srgbClr val="FF0000"/>
                </a:solidFill>
              </a:rPr>
              <a:t>challenge</a:t>
            </a:r>
            <a:r>
              <a:rPr lang="en-GB" altLang="en-US" sz="3600" dirty="0"/>
              <a:t> to produce the </a:t>
            </a:r>
            <a:r>
              <a:rPr lang="en-GB" altLang="en-US" sz="3600" b="1" dirty="0">
                <a:solidFill>
                  <a:srgbClr val="FF0000"/>
                </a:solidFill>
              </a:rPr>
              <a:t>best work </a:t>
            </a:r>
            <a:r>
              <a:rPr lang="en-GB" altLang="en-US" sz="3600" dirty="0"/>
              <a:t>possible. Show your skill!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A646446-BCDE-62D7-496B-BC4014C17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6EE0C-2D78-B94A-B373-78BA32CF6033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30DFA25-D810-F939-317D-621056961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How?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1CB3BF0-32B1-0930-4552-E8561AA00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9036050" cy="5543550"/>
          </a:xfrm>
        </p:spPr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GB" altLang="en-US" sz="3600" b="1" u="sng" dirty="0">
                <a:solidFill>
                  <a:srgbClr val="FF0000"/>
                </a:solidFill>
              </a:rPr>
              <a:t>Minimum</a:t>
            </a:r>
            <a:r>
              <a:rPr lang="en-GB" altLang="en-US" sz="3600" dirty="0"/>
              <a:t> expectations for work put in.</a:t>
            </a:r>
          </a:p>
          <a:p>
            <a:pPr marL="0" indent="0">
              <a:buClr>
                <a:schemeClr val="tx1"/>
              </a:buClr>
              <a:buFontTx/>
              <a:buNone/>
              <a:defRPr/>
            </a:pPr>
            <a:endParaRPr lang="en-GB" altLang="en-US" sz="3600" dirty="0"/>
          </a:p>
          <a:p>
            <a:pPr>
              <a:buClr>
                <a:schemeClr val="tx1"/>
              </a:buClr>
              <a:defRPr/>
            </a:pPr>
            <a:r>
              <a:rPr lang="en-GB" altLang="en-US" sz="3600" dirty="0"/>
              <a:t>Single Hons.: full-time (close to </a:t>
            </a:r>
            <a:r>
              <a:rPr lang="en-GB" altLang="en-US" sz="3600" b="1" dirty="0">
                <a:solidFill>
                  <a:srgbClr val="FF0000"/>
                </a:solidFill>
              </a:rPr>
              <a:t>40 hours</a:t>
            </a:r>
            <a:r>
              <a:rPr lang="en-GB" altLang="en-US" sz="3600" dirty="0"/>
              <a:t> a week) work exclusively on project</a:t>
            </a:r>
          </a:p>
          <a:p>
            <a:pPr>
              <a:buClr>
                <a:schemeClr val="tx1"/>
              </a:buClr>
              <a:defRPr/>
            </a:pPr>
            <a:r>
              <a:rPr lang="en-GB" altLang="en-US" sz="3600" dirty="0"/>
              <a:t>Joint Hons.: half of full-time (</a:t>
            </a:r>
            <a:r>
              <a:rPr lang="en-GB" altLang="en-US" sz="3600" b="1" dirty="0">
                <a:solidFill>
                  <a:srgbClr val="FF0000"/>
                </a:solidFill>
              </a:rPr>
              <a:t>20 hours</a:t>
            </a:r>
            <a:r>
              <a:rPr lang="en-GB" altLang="en-US" sz="3600" dirty="0">
                <a:solidFill>
                  <a:srgbClr val="FF0000"/>
                </a:solidFill>
              </a:rPr>
              <a:t> </a:t>
            </a:r>
            <a:r>
              <a:rPr lang="en-GB" altLang="en-US" sz="3600" dirty="0"/>
              <a:t>a week) </a:t>
            </a:r>
          </a:p>
          <a:p>
            <a:pPr>
              <a:buClr>
                <a:schemeClr val="tx1"/>
              </a:buClr>
              <a:defRPr/>
            </a:pPr>
            <a:r>
              <a:rPr lang="en-GB" altLang="en-US" sz="3600" dirty="0"/>
              <a:t>Joint CS-Physics expected to work three-quarters of full-time (</a:t>
            </a:r>
            <a:r>
              <a:rPr lang="en-GB" altLang="en-US" sz="3600" b="1" dirty="0">
                <a:solidFill>
                  <a:srgbClr val="FF0000"/>
                </a:solidFill>
              </a:rPr>
              <a:t>30 hours</a:t>
            </a:r>
            <a:r>
              <a:rPr lang="en-GB" altLang="en-US" sz="3600" dirty="0"/>
              <a:t>).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B9D5C09A-82B3-E7FF-A3AC-21663EB46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F310C4-471E-E14B-9463-FB7A4E25C2FD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>
            <a:extLst>
              <a:ext uri="{FF2B5EF4-FFF2-40B4-BE49-F238E27FC236}">
                <a16:creationId xmlns:a16="http://schemas.microsoft.com/office/drawing/2014/main" id="{5A3D528D-A353-3839-6FE6-90FB3C813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Am I “bovvered”?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CAE226B1-E353-2629-F5DF-1A9D4638F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62000"/>
            <a:ext cx="9036050" cy="5562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sz="3200" dirty="0"/>
              <a:t>You should: the project is </a:t>
            </a:r>
            <a:r>
              <a:rPr lang="en-GB" sz="3200" b="1" dirty="0">
                <a:solidFill>
                  <a:srgbClr val="FF9933"/>
                </a:solidFill>
              </a:rPr>
              <a:t>very important</a:t>
            </a:r>
            <a:r>
              <a:rPr lang="en-GB" sz="3200" dirty="0"/>
              <a:t> for your final degree classification!</a:t>
            </a:r>
          </a:p>
          <a:p>
            <a:pPr>
              <a:defRPr/>
            </a:pPr>
            <a:r>
              <a:rPr lang="en-GB" sz="3200" dirty="0"/>
              <a:t>For Single Honours:</a:t>
            </a:r>
          </a:p>
          <a:p>
            <a:pPr lvl="1">
              <a:defRPr/>
            </a:pPr>
            <a:r>
              <a:rPr lang="en-GB" sz="3200" dirty="0"/>
              <a:t>60 credits</a:t>
            </a:r>
          </a:p>
          <a:p>
            <a:pPr lvl="1">
              <a:defRPr/>
            </a:pPr>
            <a:r>
              <a:rPr lang="en-GB" sz="3200" dirty="0"/>
              <a:t>Worth </a:t>
            </a:r>
            <a:r>
              <a:rPr lang="en-GB" sz="3200" b="1" dirty="0">
                <a:solidFill>
                  <a:srgbClr val="FF9933"/>
                </a:solidFill>
              </a:rPr>
              <a:t>25%</a:t>
            </a:r>
            <a:r>
              <a:rPr lang="en-GB" sz="3200" dirty="0"/>
              <a:t> of the total for your degree classification</a:t>
            </a:r>
          </a:p>
          <a:p>
            <a:pPr>
              <a:defRPr/>
            </a:pPr>
            <a:r>
              <a:rPr lang="en-GB" sz="3200" dirty="0"/>
              <a:t>For Joint Honours:</a:t>
            </a:r>
          </a:p>
          <a:p>
            <a:pPr lvl="1">
              <a:defRPr/>
            </a:pPr>
            <a:r>
              <a:rPr lang="en-GB" sz="3200" dirty="0"/>
              <a:t>30 or 45 (Physics) credits</a:t>
            </a:r>
          </a:p>
          <a:p>
            <a:pPr lvl="1">
              <a:defRPr/>
            </a:pPr>
            <a:r>
              <a:rPr lang="en-GB" sz="3200" dirty="0"/>
              <a:t>Worth a significant proportion of the total for your degree classification</a:t>
            </a:r>
          </a:p>
          <a:p>
            <a:pPr>
              <a:defRPr/>
            </a:pPr>
            <a:r>
              <a:rPr lang="en-GB" sz="3200" dirty="0"/>
              <a:t>In either case:</a:t>
            </a:r>
          </a:p>
          <a:p>
            <a:pPr lvl="1">
              <a:defRPr/>
            </a:pPr>
            <a:r>
              <a:rPr lang="en-GB" sz="3200" dirty="0"/>
              <a:t>Your project deserves proper care &amp; attention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95E99C0-B4EE-2E17-E86E-A0AB332D3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3CAC9-126D-334A-A1E5-50618478323E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2C37A20-54ED-7DFA-B457-1BB89DFBC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More on Why this Project stuff?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912C13E9-45A1-945D-1907-16A2DD24F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GB" altLang="en-US" sz="3200"/>
              <a:t>to give you the opportunity to undertake a </a:t>
            </a:r>
            <a:r>
              <a:rPr lang="en-GB" altLang="en-US" sz="3200" b="1">
                <a:solidFill>
                  <a:srgbClr val="FF9933"/>
                </a:solidFill>
              </a:rPr>
              <a:t>substantial individual project</a:t>
            </a:r>
            <a:r>
              <a:rPr lang="en-GB" altLang="en-US" sz="3200"/>
              <a:t>, and to draw together the many skills you have acquired in the previous 3½ years; </a:t>
            </a:r>
          </a:p>
          <a:p>
            <a:r>
              <a:rPr lang="en-GB" altLang="en-US" sz="3200"/>
              <a:t>to give you practice in writing good technical English by </a:t>
            </a:r>
            <a:r>
              <a:rPr lang="en-GB" altLang="en-US" sz="3200" b="1">
                <a:solidFill>
                  <a:srgbClr val="FF9933"/>
                </a:solidFill>
              </a:rPr>
              <a:t>writing a report of the project</a:t>
            </a:r>
            <a:r>
              <a:rPr lang="en-GB" altLang="en-US" sz="3200"/>
              <a:t> undertaken; </a:t>
            </a:r>
          </a:p>
          <a:p>
            <a:r>
              <a:rPr lang="en-GB" altLang="en-US" sz="3200"/>
              <a:t>to give you instruction in a field not covered in modules (or only lightly/superficially covered); </a:t>
            </a:r>
          </a:p>
          <a:p>
            <a:r>
              <a:rPr lang="en-GB" altLang="en-US" sz="3200"/>
              <a:t>to act as one part of the assessment of your degree</a:t>
            </a:r>
            <a:endParaRPr lang="en-GB" altLang="en-US" sz="3200">
              <a:latin typeface="Arial" panose="020B0604020202020204" pitchFamily="34" charset="0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9524CDBE-090D-D9C9-8837-7C34795A3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9F5B9-9D6D-A34B-81E7-657BBF7C2FD5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0F35035-0611-F142-EDA5-F3A017C28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Who’s involved? (1)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2D8BB586-2901-CB46-9B01-71FFEC28F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GB" altLang="en-US" sz="3600"/>
              <a:t>Two parties </a:t>
            </a:r>
            <a:r>
              <a:rPr lang="en-GB" altLang="en-US" sz="3600" b="1">
                <a:solidFill>
                  <a:srgbClr val="FF9933"/>
                </a:solidFill>
              </a:rPr>
              <a:t>during</a:t>
            </a:r>
            <a:r>
              <a:rPr lang="en-GB" altLang="en-US" sz="3600"/>
              <a:t> the project</a:t>
            </a:r>
          </a:p>
          <a:p>
            <a:pPr lvl="1"/>
            <a:r>
              <a:rPr lang="en-GB" altLang="en-US" sz="3600"/>
              <a:t>Student</a:t>
            </a:r>
          </a:p>
          <a:p>
            <a:pPr lvl="1"/>
            <a:r>
              <a:rPr lang="en-GB" altLang="en-US" sz="3600"/>
              <a:t>Supervisor</a:t>
            </a:r>
          </a:p>
          <a:p>
            <a:r>
              <a:rPr lang="en-GB" altLang="en-US" sz="3600"/>
              <a:t>Two more parties </a:t>
            </a:r>
            <a:r>
              <a:rPr lang="en-GB" altLang="en-US" sz="3600" b="1">
                <a:solidFill>
                  <a:srgbClr val="FF9933"/>
                </a:solidFill>
              </a:rPr>
              <a:t>marking</a:t>
            </a:r>
            <a:r>
              <a:rPr lang="en-GB" altLang="en-US" sz="3600"/>
              <a:t> the project</a:t>
            </a:r>
          </a:p>
          <a:p>
            <a:pPr lvl="1"/>
            <a:r>
              <a:rPr lang="en-GB" altLang="en-US" sz="3600"/>
              <a:t>Your supervisor will NOT mark you!</a:t>
            </a:r>
          </a:p>
          <a:p>
            <a:pPr lvl="1"/>
            <a:r>
              <a:rPr lang="en-GB" altLang="en-US" sz="3600"/>
              <a:t>Two members of staff will independently mark you (more on this later)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E409F650-1A49-F809-5BA5-AE245CC31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1BD8D-A1B6-D146-A5F7-D1D9E9ABA7E1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3E2BCE58-E346-FF4D-3821-82B81D8CD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en-US"/>
              <a:t>Who’s involved? (2)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5503F3F0-8A59-F42A-0334-0D1DDAE64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GB" altLang="en-US"/>
              <a:t>It is your responsibility as a student</a:t>
            </a:r>
          </a:p>
          <a:p>
            <a:pPr lvl="1"/>
            <a:r>
              <a:rPr lang="en-GB" altLang="en-US"/>
              <a:t>Attend meetings (more on this later)</a:t>
            </a:r>
          </a:p>
          <a:p>
            <a:pPr lvl="1"/>
            <a:r>
              <a:rPr lang="en-GB" altLang="en-US"/>
              <a:t>Meet the various </a:t>
            </a:r>
            <a:r>
              <a:rPr lang="en-GB" altLang="en-US" b="1">
                <a:solidFill>
                  <a:srgbClr val="FF9933"/>
                </a:solidFill>
              </a:rPr>
              <a:t>deadlines</a:t>
            </a:r>
          </a:p>
          <a:p>
            <a:pPr lvl="1"/>
            <a:r>
              <a:rPr lang="en-GB" altLang="en-US"/>
              <a:t>Work on your own towards various </a:t>
            </a:r>
            <a:r>
              <a:rPr lang="en-GB" altLang="en-US" b="1">
                <a:solidFill>
                  <a:srgbClr val="FF9933"/>
                </a:solidFill>
              </a:rPr>
              <a:t>deliverables</a:t>
            </a:r>
            <a:r>
              <a:rPr lang="en-GB" altLang="en-US"/>
              <a:t> (more on this later)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4F69D34B-35BD-D828-83FC-0103A0BA8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8AD37E-BB98-874F-929D-117C4CAEE43F}" type="slidenum">
              <a:rPr lang="en-GB" altLang="en-US" sz="1400" smtClean="0">
                <a:solidFill>
                  <a:srgbClr val="660066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1833</Words>
  <Application>Microsoft Macintosh PowerPoint</Application>
  <PresentationFormat>On-screen Show (4:3)</PresentationFormat>
  <Paragraphs>279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Times</vt:lpstr>
      <vt:lpstr>Arial</vt:lpstr>
      <vt:lpstr>Calibri</vt:lpstr>
      <vt:lpstr>Tahoma</vt:lpstr>
      <vt:lpstr>Symbol</vt:lpstr>
      <vt:lpstr>Default Design</vt:lpstr>
      <vt:lpstr>Honours Computing Project Session</vt:lpstr>
      <vt:lpstr>What’s this session about?</vt:lpstr>
      <vt:lpstr>What (is “Hons. Comp. Project”)?</vt:lpstr>
      <vt:lpstr>Why?</vt:lpstr>
      <vt:lpstr>How? </vt:lpstr>
      <vt:lpstr>Am I “bovvered”?</vt:lpstr>
      <vt:lpstr>More on Why this Project stuff?</vt:lpstr>
      <vt:lpstr>Who’s involved? (1)</vt:lpstr>
      <vt:lpstr>Who’s involved? (2)</vt:lpstr>
      <vt:lpstr>Timeline (1st Half-Session)</vt:lpstr>
      <vt:lpstr>Timeline (2nd Half-Session)</vt:lpstr>
      <vt:lpstr>How to do a project (in 4 steps)</vt:lpstr>
      <vt:lpstr>What a typical project entails</vt:lpstr>
      <vt:lpstr>How to attend a meeting</vt:lpstr>
      <vt:lpstr>How to program (1)</vt:lpstr>
      <vt:lpstr>How to program (2)</vt:lpstr>
      <vt:lpstr>How to read (1)</vt:lpstr>
      <vt:lpstr>How to read (2)</vt:lpstr>
      <vt:lpstr>How to read (3)</vt:lpstr>
      <vt:lpstr>How to read (4)</vt:lpstr>
      <vt:lpstr>How to write (1)</vt:lpstr>
      <vt:lpstr>How to write (2)</vt:lpstr>
      <vt:lpstr>How to write (3)</vt:lpstr>
      <vt:lpstr>How to write (4)</vt:lpstr>
      <vt:lpstr>Common pitfalls</vt:lpstr>
      <vt:lpstr>How will your project be marked?</vt:lpstr>
      <vt:lpstr>More stuff</vt:lpstr>
      <vt:lpstr>A word on plagiarism</vt:lpstr>
      <vt:lpstr>TURNITIN</vt:lpstr>
      <vt:lpstr>Final Tips</vt:lpstr>
      <vt:lpstr>And finally…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Computing Project Session</dc:title>
  <dc:creator>Lin, Chenghua</dc:creator>
  <cp:lastModifiedBy>Felipe Meneguzzi</cp:lastModifiedBy>
  <cp:revision>44</cp:revision>
  <dcterms:created xsi:type="dcterms:W3CDTF">2015-10-13T06:57:47Z</dcterms:created>
  <dcterms:modified xsi:type="dcterms:W3CDTF">2022-10-25T12:37:33Z</dcterms:modified>
</cp:coreProperties>
</file>