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9" r:id="rId2"/>
    <p:sldId id="260" r:id="rId3"/>
    <p:sldId id="261" r:id="rId4"/>
  </p:sldIdLst>
  <p:sldSz cx="9144000" cy="5143500" type="screen16x9"/>
  <p:notesSz cx="6858000" cy="9144000"/>
  <p:embeddedFontLst>
    <p:embeddedFont>
      <p:font typeface="Nunito" panose="020B0604020202020204" charset="0"/>
      <p:regular r:id="rId6"/>
      <p:bold r:id="rId7"/>
      <p:italic r:id="rId8"/>
      <p:boldItalic r:id="rId9"/>
    </p:embeddedFont>
    <p:embeddedFont>
      <p:font typeface="Nunito ExtraLight" panose="020B0604020202020204" charset="0"/>
      <p:regular r:id="rId10"/>
      <p:bold r:id="rId11"/>
      <p:italic r:id="rId12"/>
      <p:boldItalic r:id="rId13"/>
    </p:embeddedFont>
    <p:embeddedFont>
      <p:font typeface="Nunito Light" panose="020B0604020202020204" charset="0"/>
      <p:regular r:id="rId14"/>
      <p:bold r:id="rId15"/>
      <p:italic r:id="rId16"/>
      <p:boldItalic r:id="rId17"/>
    </p:embeddedFont>
    <p:embeddedFont>
      <p:font typeface="Nunito SemiBold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dbd7e59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dbd7e59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title slide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dbd7e59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dbd7e59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text slide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bd7e594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bd7e594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Slide with text + image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orks.bepress.com/reza_rajabiun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0308596117301143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ceps.eu/system/files/IEForum42017_5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jpg"/><Relationship Id="rId9" Type="http://schemas.openxmlformats.org/officeDocument/2006/relationships/hyperlink" Target="http://www.nhmc.org/foia-releas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hyperlink" Target="http://www.amo-oma.ca/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B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l="13213" r="6413"/>
          <a:stretch/>
        </p:blipFill>
        <p:spPr>
          <a:xfrm>
            <a:off x="-52125" y="2986400"/>
            <a:ext cx="9196125" cy="284289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127917" y="350541"/>
            <a:ext cx="8527500" cy="17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Standardized performance measurements,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cognitive dissonance, and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minimum universal service standards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| </a:t>
            </a:r>
            <a:r>
              <a:rPr lang="en" sz="2500" dirty="0">
                <a:solidFill>
                  <a:schemeClr val="lt1"/>
                </a:solidFill>
                <a:latin typeface="Nunito ExtraLight"/>
                <a:ea typeface="Nunito SemiBold"/>
                <a:cs typeface="Nunito SemiBold"/>
                <a:sym typeface="Nunito ExtraLight"/>
                <a:hlinkClick r:id="rId4"/>
              </a:rPr>
              <a:t>Reza Rajabiun</a:t>
            </a:r>
            <a:r>
              <a:rPr lang="en" sz="3000" dirty="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Research Fellow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Ted Rogers </a:t>
            </a:r>
            <a:r>
              <a:rPr lang="en-CA" dirty="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School of IT Management</a:t>
            </a:r>
            <a:r>
              <a:rPr lang="en" dirty="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Ryerson University &amp; </a:t>
            </a:r>
            <a:r>
              <a:rPr lang="en-CA" dirty="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AMO, CEO </a:t>
            </a:r>
            <a:r>
              <a:rPr lang="en-CA" dirty="0" err="1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eFilters</a:t>
            </a:r>
            <a:r>
              <a:rPr lang="en-CA" dirty="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Inc.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Toronto, Canada</a:t>
            </a:r>
            <a:endParaRPr dirty="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9525" y="285206"/>
            <a:ext cx="1368877" cy="40519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7426875" y="690400"/>
            <a:ext cx="19347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10TH ANNIVERSARY</a:t>
            </a:r>
            <a:endParaRPr sz="12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AUGUST 7-8, 2018</a:t>
            </a:r>
            <a:endParaRPr sz="12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F84B60-9591-4435-9F2D-8CA948285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2293" y="3547100"/>
            <a:ext cx="4893789" cy="15254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4252C6-26B9-4BD5-A03F-94A2FDC4B4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2294" y="2006983"/>
            <a:ext cx="4893789" cy="1619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653337-9CC0-4687-8D8E-C67C177D1859}"/>
              </a:ext>
            </a:extLst>
          </p:cNvPr>
          <p:cNvSpPr txBox="1"/>
          <p:nvPr/>
        </p:nvSpPr>
        <p:spPr>
          <a:xfrm>
            <a:off x="6633148" y="2425700"/>
            <a:ext cx="15139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US: ~ 35% &lt; 10 Mbps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E570A-4CA7-4236-81CC-6A94E5A6A66F}"/>
              </a:ext>
            </a:extLst>
          </p:cNvPr>
          <p:cNvSpPr txBox="1"/>
          <p:nvPr/>
        </p:nvSpPr>
        <p:spPr>
          <a:xfrm>
            <a:off x="6569188" y="4164295"/>
            <a:ext cx="214759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Canada: ~40% &lt; 10 Mbps</a:t>
            </a:r>
          </a:p>
          <a:p>
            <a:endParaRPr lang="en-CA" sz="1000" dirty="0"/>
          </a:p>
          <a:p>
            <a:endParaRPr lang="en-CA" sz="1000" dirty="0"/>
          </a:p>
          <a:p>
            <a:r>
              <a:rPr lang="en-CA" sz="900" dirty="0"/>
              <a:t>(M-Lab NDT/</a:t>
            </a:r>
            <a:r>
              <a:rPr lang="en-CA" sz="900" dirty="0" err="1"/>
              <a:t>RIPEstat</a:t>
            </a:r>
            <a:r>
              <a:rPr lang="en-CA" sz="900" dirty="0"/>
              <a:t>, 2016)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0C7519-6DA3-4601-A29C-0E8B13272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6" y="1205740"/>
            <a:ext cx="4340630" cy="2851902"/>
          </a:xfrm>
          <a:prstGeom prst="rect">
            <a:avLst/>
          </a:prstGeom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l="13213" r="6413" b="60308"/>
          <a:stretch/>
        </p:blipFill>
        <p:spPr>
          <a:xfrm>
            <a:off x="-26050" y="4015100"/>
            <a:ext cx="9196100" cy="11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68796" y="136633"/>
            <a:ext cx="65817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dirty="0">
                <a:latin typeface="Nunito"/>
                <a:ea typeface="Nunito"/>
                <a:cs typeface="Nunito"/>
                <a:sym typeface="Nunito"/>
              </a:rPr>
              <a:t>Consumers’ problem: Less than expected “best effort” speeds/QoS &amp; </a:t>
            </a:r>
            <a:r>
              <a:rPr lang="en-CA" sz="2000" b="1" dirty="0">
                <a:latin typeface="Nunito"/>
                <a:ea typeface="Nunito"/>
                <a:cs typeface="Nunito"/>
                <a:sym typeface="Wingdings" panose="05000000000000000000" pitchFamily="2" charset="2"/>
              </a:rPr>
              <a:t>network provider incentives/strategies</a:t>
            </a:r>
            <a:endParaRPr sz="2000" b="1" dirty="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1" name="Google Shape;91;p17"/>
          <p:cNvCxnSpPr/>
          <p:nvPr/>
        </p:nvCxnSpPr>
        <p:spPr>
          <a:xfrm>
            <a:off x="381000" y="1085850"/>
            <a:ext cx="4657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5013" y="245225"/>
            <a:ext cx="1368961" cy="4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4896575-94C5-4506-82AB-E537AE95E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4515" y="1085850"/>
            <a:ext cx="5109485" cy="40409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140AAC-FF9A-40F2-A561-B90489B1D21B}"/>
              </a:ext>
            </a:extLst>
          </p:cNvPr>
          <p:cNvSpPr txBox="1"/>
          <p:nvPr/>
        </p:nvSpPr>
        <p:spPr>
          <a:xfrm>
            <a:off x="2435902" y="1144850"/>
            <a:ext cx="306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Technological </a:t>
            </a:r>
            <a:r>
              <a:rPr lang="en-CA" sz="1200" b="1" dirty="0"/>
              <a:t>endowments</a:t>
            </a:r>
            <a:r>
              <a:rPr lang="en-CA" sz="1200" dirty="0"/>
              <a:t> + </a:t>
            </a:r>
            <a:r>
              <a:rPr lang="en-CA" sz="1200"/>
              <a:t>strategic provisioning </a:t>
            </a:r>
            <a:r>
              <a:rPr lang="en-CA" sz="1200" b="1"/>
              <a:t>choices</a:t>
            </a:r>
            <a:r>
              <a:rPr lang="en-CA" sz="1200"/>
              <a:t> </a:t>
            </a:r>
            <a:r>
              <a:rPr lang="en-CA" sz="1200" dirty="0"/>
              <a:t>shaping user experience (</a:t>
            </a:r>
            <a:r>
              <a:rPr lang="en-CA" sz="1200" dirty="0" err="1">
                <a:hlinkClick r:id="rId7"/>
              </a:rPr>
              <a:t>Interecon</a:t>
            </a:r>
            <a:r>
              <a:rPr lang="en-CA" sz="1200" dirty="0">
                <a:hlinkClick r:id="rId7"/>
              </a:rPr>
              <a:t>, 2017</a:t>
            </a:r>
            <a:r>
              <a:rPr lang="en-CA" sz="1200" dirty="0"/>
              <a:t>; </a:t>
            </a:r>
            <a:r>
              <a:rPr lang="en-CA" sz="1200" dirty="0" err="1">
                <a:hlinkClick r:id="rId8"/>
              </a:rPr>
              <a:t>JTPO</a:t>
            </a:r>
            <a:r>
              <a:rPr lang="en-CA" sz="1200" dirty="0">
                <a:hlinkClick r:id="rId8"/>
              </a:rPr>
              <a:t>, 2018</a:t>
            </a:r>
            <a:r>
              <a:rPr lang="en-CA" sz="12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16345-9A56-47B2-BBC7-E83999116DA5}"/>
              </a:ext>
            </a:extLst>
          </p:cNvPr>
          <p:cNvSpPr txBox="1"/>
          <p:nvPr/>
        </p:nvSpPr>
        <p:spPr>
          <a:xfrm>
            <a:off x="6363325" y="708133"/>
            <a:ext cx="318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NLP analysis of FCC open Internet </a:t>
            </a:r>
            <a:r>
              <a:rPr lang="en-CA" sz="1200" b="1" dirty="0"/>
              <a:t>consumer complaints; </a:t>
            </a:r>
            <a:r>
              <a:rPr lang="en-CA" sz="1200" dirty="0" err="1">
                <a:hlinkClick r:id="rId9"/>
              </a:rPr>
              <a:t>NHMC</a:t>
            </a:r>
            <a:r>
              <a:rPr lang="en-CA" sz="1200" dirty="0">
                <a:hlinkClick r:id="rId9"/>
              </a:rPr>
              <a:t> FOIA</a:t>
            </a:r>
            <a:endParaRPr lang="en-CA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CA" sz="1200" dirty="0">
                <a:sym typeface="Wingdings" panose="05000000000000000000" pitchFamily="2" charset="2"/>
              </a:rPr>
              <a:t>FCC NN: Rules v. min. standards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CA" sz="1200" dirty="0" err="1">
                <a:sym typeface="Wingdings" panose="05000000000000000000" pitchFamily="2" charset="2"/>
              </a:rPr>
              <a:t>NTIA</a:t>
            </a:r>
            <a:r>
              <a:rPr lang="en-CA" sz="1200" dirty="0">
                <a:sym typeface="Wingdings" panose="05000000000000000000" pitchFamily="2" charset="2"/>
              </a:rPr>
              <a:t>: Map effective v. advertised</a:t>
            </a:r>
            <a:endParaRPr lang="en-CA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l="13213" r="6413" b="60308"/>
          <a:stretch/>
        </p:blipFill>
        <p:spPr>
          <a:xfrm>
            <a:off x="-26050" y="4015100"/>
            <a:ext cx="9196100" cy="11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10265" y="141801"/>
            <a:ext cx="65817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Nunito"/>
                <a:ea typeface="Nunito"/>
                <a:cs typeface="Nunito"/>
                <a:sym typeface="Nunito"/>
              </a:rPr>
              <a:t>Applications </a:t>
            </a:r>
            <a:r>
              <a:rPr lang="en-CA" sz="2000" b="1" dirty="0">
                <a:latin typeface="Nunito"/>
                <a:ea typeface="Nunito"/>
                <a:cs typeface="Nunito"/>
                <a:sym typeface="Nunito"/>
              </a:rPr>
              <a:t>to universal access policy </a:t>
            </a:r>
            <a:r>
              <a:rPr lang="en" sz="2000" b="1" dirty="0">
                <a:latin typeface="Nunito"/>
                <a:ea typeface="Nunito"/>
                <a:cs typeface="Nunito"/>
                <a:sym typeface="Nunito"/>
              </a:rPr>
              <a:t>in Canada</a:t>
            </a:r>
            <a:r>
              <a:rPr lang="en-CA" sz="2000" b="1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CA" sz="2000" b="1" dirty="0">
                <a:latin typeface="Nunito"/>
                <a:ea typeface="Nunito"/>
                <a:cs typeface="Nunito"/>
                <a:sym typeface="Wingdings" panose="05000000000000000000" pitchFamily="2" charset="2"/>
              </a:rPr>
              <a:t> </a:t>
            </a:r>
            <a:r>
              <a:rPr lang="en-CA" sz="2000" b="1" dirty="0">
                <a:latin typeface="Nunito"/>
                <a:ea typeface="Nunito"/>
                <a:cs typeface="Nunito"/>
                <a:sym typeface="Nunito"/>
              </a:rPr>
              <a:t>CRTC basic service minimum QoS standards</a:t>
            </a:r>
            <a:endParaRPr lang="en" sz="2000" b="1" dirty="0">
              <a:latin typeface="Nunito"/>
              <a:ea typeface="Nunito"/>
              <a:cs typeface="Nunito"/>
              <a:sym typeface="Nunito"/>
            </a:endParaRPr>
          </a:p>
          <a:p>
            <a:pPr lvl="0"/>
            <a:r>
              <a:rPr lang="en-CA" sz="1200" b="1" dirty="0">
                <a:latin typeface="Nunito"/>
                <a:ea typeface="Nunito"/>
                <a:cs typeface="Nunito"/>
                <a:sym typeface="Nunito"/>
              </a:rPr>
              <a:t>With Fenwick McKelvey, </a:t>
            </a:r>
            <a:r>
              <a:rPr lang="en-CA" sz="1200" b="1" dirty="0">
                <a:latin typeface="Nunito"/>
                <a:ea typeface="Nunito"/>
                <a:cs typeface="Nunito"/>
                <a:sym typeface="Nunito"/>
                <a:hlinkClick r:id="rId4"/>
              </a:rPr>
              <a:t>AMO</a:t>
            </a:r>
            <a:r>
              <a:rPr lang="en-CA" sz="1200" b="1" dirty="0">
                <a:latin typeface="Nunito"/>
                <a:ea typeface="Nunito"/>
                <a:cs typeface="Nunito"/>
                <a:sym typeface="Nunito"/>
              </a:rPr>
              <a:t>, Concordia </a:t>
            </a:r>
          </a:p>
          <a:p>
            <a:pPr lvl="0"/>
            <a:r>
              <a:rPr lang="en-CA" sz="1200" b="1" dirty="0">
                <a:latin typeface="Nunito"/>
                <a:ea typeface="Nunito"/>
                <a:cs typeface="Nunito"/>
                <a:sym typeface="Nunito"/>
              </a:rPr>
              <a:t>(forthcoming in </a:t>
            </a:r>
            <a:r>
              <a:rPr lang="en-CA" sz="1200" b="1" i="1" dirty="0">
                <a:latin typeface="Nunito"/>
                <a:ea typeface="Nunito"/>
                <a:cs typeface="Nunito"/>
                <a:sym typeface="Nunito"/>
              </a:rPr>
              <a:t>Information Society</a:t>
            </a:r>
            <a:r>
              <a:rPr lang="en-CA" sz="1200" b="1" dirty="0">
                <a:latin typeface="Nunito"/>
                <a:ea typeface="Nunito"/>
                <a:cs typeface="Nunito"/>
                <a:sym typeface="Nunito"/>
              </a:rPr>
              <a:t>)</a:t>
            </a:r>
          </a:p>
        </p:txBody>
      </p:sp>
      <p:cxnSp>
        <p:nvCxnSpPr>
          <p:cNvPr id="100" name="Google Shape;100;p18"/>
          <p:cNvCxnSpPr/>
          <p:nvPr/>
        </p:nvCxnSpPr>
        <p:spPr>
          <a:xfrm>
            <a:off x="390625" y="1210975"/>
            <a:ext cx="4657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8"/>
          <p:cNvSpPr txBox="1"/>
          <p:nvPr/>
        </p:nvSpPr>
        <p:spPr>
          <a:xfrm>
            <a:off x="5919865" y="2396702"/>
            <a:ext cx="1140502" cy="86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5013" y="245225"/>
            <a:ext cx="1368961" cy="4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FCDC68-DBBA-46C6-BF06-D10946D11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43" y="1291012"/>
            <a:ext cx="5834378" cy="33965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C9D7E2-C883-4B07-B19F-FE848EAD5E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9102" y="813959"/>
            <a:ext cx="3918055" cy="35060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60BFCA-50DC-4B0D-9C6A-484C48C06415}"/>
              </a:ext>
            </a:extLst>
          </p:cNvPr>
          <p:cNvSpPr txBox="1"/>
          <p:nvPr/>
        </p:nvSpPr>
        <p:spPr>
          <a:xfrm>
            <a:off x="1241659" y="1291012"/>
            <a:ext cx="44372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Magnitude of capacity gaps extensive:</a:t>
            </a:r>
            <a:r>
              <a:rPr lang="en-CA" dirty="0"/>
              <a:t> </a:t>
            </a:r>
          </a:p>
          <a:p>
            <a:r>
              <a:rPr lang="en-CA" b="1" dirty="0">
                <a:sym typeface="Wingdings" panose="05000000000000000000" pitchFamily="2" charset="2"/>
              </a:rPr>
              <a:t>a)</a:t>
            </a:r>
            <a:r>
              <a:rPr lang="en-CA" dirty="0">
                <a:sym typeface="Wingdings" panose="05000000000000000000" pitchFamily="2" charset="2"/>
              </a:rPr>
              <a:t> Economic Policy  Equality of 	opportunity/competitiveness</a:t>
            </a:r>
          </a:p>
          <a:p>
            <a:r>
              <a:rPr lang="en-CA" b="1" dirty="0">
                <a:sym typeface="Wingdings" panose="05000000000000000000" pitchFamily="2" charset="2"/>
              </a:rPr>
              <a:t>b) </a:t>
            </a:r>
            <a:r>
              <a:rPr lang="en-CA" dirty="0">
                <a:sym typeface="Wingdings" panose="05000000000000000000" pitchFamily="2" charset="2"/>
              </a:rPr>
              <a:t>Universal access  Negative externalities from 	prioritized/sponsored “fast lanes”?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endParaRPr lang="en-CA" dirty="0">
              <a:sym typeface="Wingdings" panose="05000000000000000000" pitchFamily="2" charset="2"/>
            </a:endParaRP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6D238-28B6-4654-9B6F-F5F97A5E9A72}"/>
              </a:ext>
            </a:extLst>
          </p:cNvPr>
          <p:cNvSpPr txBox="1"/>
          <p:nvPr/>
        </p:nvSpPr>
        <p:spPr>
          <a:xfrm>
            <a:off x="5129134" y="903720"/>
            <a:ext cx="1581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Not just a rural problem</a:t>
            </a:r>
            <a:r>
              <a:rPr lang="en-CA" dirty="0"/>
              <a:t>: ON-MOI (</a:t>
            </a:r>
            <a:r>
              <a:rPr lang="en-CA" dirty="0" err="1"/>
              <a:t>GTHA</a:t>
            </a:r>
            <a:r>
              <a:rPr lang="en-CA" dirty="0"/>
              <a:t>) </a:t>
            </a:r>
          </a:p>
          <a:p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 err="1">
                <a:sym typeface="Wingdings" panose="05000000000000000000" pitchFamily="2" charset="2"/>
              </a:rPr>
              <a:t>LTIP</a:t>
            </a:r>
            <a:r>
              <a:rPr lang="en-CA" dirty="0">
                <a:sym typeface="Wingdings" panose="05000000000000000000" pitchFamily="2" charset="2"/>
              </a:rPr>
              <a:t> (2017)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6444D-88C0-4B07-A0F2-9AECDA0AFFB7}"/>
              </a:ext>
            </a:extLst>
          </p:cNvPr>
          <p:cNvSpPr txBox="1"/>
          <p:nvPr/>
        </p:nvSpPr>
        <p:spPr>
          <a:xfrm>
            <a:off x="6632067" y="3160676"/>
            <a:ext cx="1306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c) </a:t>
            </a:r>
            <a:r>
              <a:rPr lang="en-CA" dirty="0"/>
              <a:t>Strategic   policy apps</a:t>
            </a:r>
          </a:p>
          <a:p>
            <a:r>
              <a:rPr lang="en-CA" b="1" dirty="0"/>
              <a:t>d) </a:t>
            </a:r>
            <a:r>
              <a:rPr lang="en-CA" dirty="0"/>
              <a:t>“Big data” &amp; validity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209</Words>
  <Application>Microsoft Office PowerPoint</Application>
  <PresentationFormat>On-screen Show (16:9)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Nunito ExtraLight</vt:lpstr>
      <vt:lpstr>Wingdings</vt:lpstr>
      <vt:lpstr>Nunito SemiBold</vt:lpstr>
      <vt:lpstr>Nunito</vt:lpstr>
      <vt:lpstr>Nunito Light</vt:lpstr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</dc:creator>
  <cp:lastModifiedBy>Reza</cp:lastModifiedBy>
  <cp:revision>93</cp:revision>
  <dcterms:modified xsi:type="dcterms:W3CDTF">2018-08-02T19:34:01Z</dcterms:modified>
</cp:coreProperties>
</file>