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notesSlides/notesSlide3.xml" ContentType="application/vnd.openxmlformats-officedocument.presentationml.notesSlide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77" r:id="rId4"/>
    <p:sldId id="281" r:id="rId5"/>
    <p:sldId id="290" r:id="rId6"/>
    <p:sldId id="291" r:id="rId7"/>
    <p:sldId id="295" r:id="rId8"/>
    <p:sldId id="273" r:id="rId9"/>
    <p:sldId id="292" r:id="rId10"/>
    <p:sldId id="293" r:id="rId11"/>
    <p:sldId id="294" r:id="rId12"/>
    <p:sldId id="278" r:id="rId13"/>
    <p:sldId id="276" r:id="rId14"/>
    <p:sldId id="279" r:id="rId15"/>
    <p:sldId id="288" r:id="rId16"/>
    <p:sldId id="280" r:id="rId17"/>
    <p:sldId id="289" r:id="rId18"/>
    <p:sldId id="285" r:id="rId19"/>
    <p:sldId id="264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052"/>
    <a:srgbClr val="B4B1BE"/>
    <a:srgbClr val="DC582A"/>
    <a:srgbClr val="514689"/>
    <a:srgbClr val="00685E"/>
    <a:srgbClr val="C8102E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 autoAdjust="0"/>
    <p:restoredTop sz="71270" autoAdjust="0"/>
  </p:normalViewPr>
  <p:slideViewPr>
    <p:cSldViewPr snapToGrid="0" snapToObjects="1">
      <p:cViewPr>
        <p:scale>
          <a:sx n="78" d="100"/>
          <a:sy n="78" d="100"/>
        </p:scale>
        <p:origin x="3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CDFE-1060-9644-B3F9-C4838E64F46E}" type="datetimeFigureOut">
              <a:rPr lang="en-US" smtClean="0"/>
              <a:t>12/1/20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3E634-D890-1041-AF39-141A2CE225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23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555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8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black migration to the west has also caused the increase in number of firsts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3E634-D890-1041-AF39-141A2CE225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6.jp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6A837B-F77B-44AA-9492-374B857C82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26991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37BB5B5-1375-4580-BC78-87C6382D72E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8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2B1FC95-0CE2-064A-986C-6BD9547F98FC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247648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irst Level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FC8532C-18ED-4149-AA09-6188AAC4CA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931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2FA2269-2C39-4C45-810D-3C6B9ADB516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>
            <a:lvl1pPr marL="0" indent="0">
              <a:buNone/>
              <a:defRPr/>
            </a:lvl1pPr>
            <a:lvl2pPr marL="361950" indent="-361950">
              <a:defRPr sz="2400"/>
            </a:lvl2pPr>
            <a:lvl3pPr marL="715963" indent="-354013">
              <a:defRPr sz="2000"/>
            </a:lvl3pPr>
            <a:lvl4pPr marL="1077913" indent="-361950">
              <a:defRPr sz="1800"/>
            </a:lvl4pPr>
            <a:lvl5pPr marL="1431925" indent="-354013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2AD241-80FB-4F49-960B-4B8A2045247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72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8E03980-52C1-4179-ABAF-BAE416140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8631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4530924-2963-4951-B00D-76520650E9E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52562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1376363"/>
            <a:ext cx="5294312" cy="4500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EA1F05E-8C53-403C-B292-C997E425E100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1564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68" userDrawn="1">
          <p15:clr>
            <a:srgbClr val="FBAE40"/>
          </p15:clr>
        </p15:guide>
        <p15:guide id="3" pos="381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D47822-8C7B-4F3D-A490-5F34337261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3054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E0A31A-CE81-4A68-8497-2D23DC00AFB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3790E-7B2E-4139-B746-00A5408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F2D597-F6C9-4EB0-AEA6-E658BCD249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2133656"/>
            <a:ext cx="5256212" cy="3743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9F5B960-FE60-4F56-8B58-D0C9BA775E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59488" y="2133656"/>
            <a:ext cx="5294312" cy="37432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C42845F-6E8A-42C9-8E9B-1AB81294485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07988" y="1376363"/>
            <a:ext cx="5256212" cy="757237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0DF36EE-8C1C-4947-B726-FC424BAF7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9487" y="1377578"/>
            <a:ext cx="5292725" cy="756078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6F783A9-F1C7-4D01-953C-7FE1F6982CD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49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4">
          <p15:clr>
            <a:srgbClr val="FBAE40"/>
          </p15:clr>
        </p15:guide>
        <p15:guide id="2" pos="3568">
          <p15:clr>
            <a:srgbClr val="FBAE40"/>
          </p15:clr>
        </p15:guide>
        <p15:guide id="3" pos="381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C7515A7-FCE3-49E3-9403-675A35FBA15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73929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29BC237D-C23C-4035-A816-355040B7292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C25BC92-FA8E-475F-B61F-78C0C9B36F1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953000" y="1376364"/>
            <a:ext cx="64023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1ADC267-6B83-4585-BB7D-2EF2E6816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988" y="1376364"/>
            <a:ext cx="4364037" cy="450056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DF3F112-5537-4D95-8E82-79E227F1DFC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868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0991631-1829-4252-B8C8-301327B62A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4606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D649B2D0-8A14-4493-BE40-90D0C480BDB5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023C8-6EB2-440D-BFE9-11A6675A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03D7746-1C17-4033-B26F-14FEA4F52C6E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45E6-3152-475D-B841-AAEE37671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3429000"/>
            <a:ext cx="5043487" cy="1944688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B0EBA36-90A0-4148-BC1C-5470CA1B4F2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78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7D6CB0-3E10-49EA-83AC-B6135A3C8C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31541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083F342-E541-45FD-AE1B-4BDC3046B66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3714-5E99-419F-BBE2-6F705451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E3D7CE2-D319-4797-9285-539C8074BE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7988" y="1376364"/>
            <a:ext cx="3629024" cy="4500562"/>
          </a:xfrm>
          <a:solidFill>
            <a:schemeClr val="bg2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18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6EBB418-9610-4401-B8DA-34CC59F4C6D8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038600" y="1376364"/>
            <a:ext cx="7316788" cy="45005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B9C107-E909-4345-82E5-4E48EDC703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70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223F12B-98BD-4F5D-84BA-D636F5A455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338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7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479D167-0DC9-4BA6-BD9E-DBE1A301155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AAD2F-0D26-44B0-9736-92939927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4F2CFE2-4F2E-4D04-A7A6-0EA3938DD048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07988" y="2060574"/>
            <a:ext cx="10947400" cy="410527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7CA5-44D3-45F4-99BD-0CE54BACD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9588" y="1376362"/>
            <a:ext cx="2743200" cy="4500563"/>
          </a:xfrm>
          <a:solidFill>
            <a:schemeClr val="tx1"/>
          </a:solidFill>
        </p:spPr>
        <p:txBody>
          <a:bodyPr lIns="180000" tIns="180000" rIns="216000" bIns="18000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  <a:lvl2pPr marL="266700" indent="-266700">
              <a:buFont typeface="Arial" panose="020B0604020202020204" pitchFamily="34" charset="0"/>
              <a:buChar char="•"/>
              <a:defRPr sz="2400" b="0">
                <a:solidFill>
                  <a:schemeClr val="bg1"/>
                </a:solidFill>
              </a:defRPr>
            </a:lvl2pPr>
            <a:lvl3pPr marL="914400" indent="0">
              <a:buNone/>
              <a:defRPr sz="1400" b="0">
                <a:solidFill>
                  <a:schemeClr val="bg1"/>
                </a:solidFill>
              </a:defRPr>
            </a:lvl3pPr>
            <a:lvl4pPr marL="1371600" indent="0">
              <a:buNone/>
              <a:defRPr sz="1400" b="0">
                <a:solidFill>
                  <a:schemeClr val="bg1"/>
                </a:solidFill>
              </a:defRPr>
            </a:lvl4pPr>
            <a:lvl5pPr marL="1828800" indent="0">
              <a:buNone/>
              <a:defRPr sz="1400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2E1CD6-03F1-42C4-A6D2-110E3A20761F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068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Title slide white"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8939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think-cell Slide" r:id="rId6" imgW="359" imgH="355" progId="TCLayout.ActiveDocument.1">
                  <p:embed/>
                </p:oleObj>
              </mc:Choice>
              <mc:Fallback>
                <p:oleObj name="think-cell Slide" r:id="rId6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A3187-68B4-DC4E-8270-F8C9982E2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2" y="2060575"/>
            <a:ext cx="8713787" cy="223729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93A6C-FEA1-1244-999B-550BF558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012" y="4450104"/>
            <a:ext cx="8713787" cy="930244"/>
          </a:xfrm>
        </p:spPr>
        <p:txBody>
          <a:bodyPr>
            <a:noAutofit/>
          </a:bodyPr>
          <a:lstStyle>
            <a:lvl1pPr marL="0" indent="0" algn="r">
              <a:buNone/>
              <a:defRPr sz="2800" b="0" i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E069CAA-4A85-044C-B26A-0430E8AFFD7F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</a:rPr>
              <a:t>london.edu</a:t>
            </a:r>
          </a:p>
        </p:txBody>
      </p:sp>
    </p:spTree>
    <p:extLst>
      <p:ext uri="{BB962C8B-B14F-4D97-AF65-F5344CB8AC3E}">
        <p14:creationId xmlns:p14="http://schemas.microsoft.com/office/powerpoint/2010/main" val="4168355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Section divider smal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39EBF3-A304-F04E-8342-F357FC8743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F027CF-36A4-7546-9746-B0EB00F2F8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1CB1-5799-2145-831E-14862F87939D}"/>
              </a:ext>
            </a:extLst>
          </p:cNvPr>
          <p:cNvSpPr txBox="1">
            <a:spLocks/>
          </p:cNvSpPr>
          <p:nvPr userDrawn="1"/>
        </p:nvSpPr>
        <p:spPr>
          <a:xfrm>
            <a:off x="435420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london.edu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A55CE-DFD3-45E3-B32B-77B207BE2E3F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761266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8EA3032-B2E3-44AC-8FED-E4D8578C4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51864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8EA3032-B2E3-44AC-8FED-E4D8578C4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EB88C0C-70ED-4B7C-9906-6A1641342A3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6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C3830340-4686-476E-9239-FF1C389938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1924" y="2060575"/>
            <a:ext cx="7380287" cy="1992951"/>
          </a:xfrm>
        </p:spPr>
        <p:txBody>
          <a:bodyPr>
            <a:noAutofit/>
          </a:bodyPr>
          <a:lstStyle>
            <a:lvl1pPr marL="0" indent="0" algn="r">
              <a:buNone/>
              <a:defRPr sz="4800" b="1">
                <a:latin typeface="+mj-lt"/>
              </a:defRPr>
            </a:lvl1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A15796C-8074-4196-A568-94DD107AF1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71924" y="4437063"/>
            <a:ext cx="7380288" cy="738187"/>
          </a:xfrm>
        </p:spPr>
        <p:txBody>
          <a:bodyPr>
            <a:noAutofit/>
          </a:bodyPr>
          <a:lstStyle>
            <a:lvl1pPr marL="0" indent="0" algn="r">
              <a:buNone/>
              <a:defRPr sz="2800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8F664B-D04E-4D72-B5B1-C0F595DE98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1148" y="283687"/>
            <a:ext cx="1364138" cy="136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07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-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29616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AB7E3E-E213-48CB-94F4-6C60A23E0C3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2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FCB8B-F596-4765-A09C-471EAF3A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126"/>
            <a:ext cx="8791575" cy="47148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98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2939BA-0151-438C-B2E7-1D87B127AA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80685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2939BA-0151-438C-B2E7-1D87B127AA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E79EA5-A9AA-495B-A959-C19B9225E1C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8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166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2865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5 wor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954CA60-4B9B-4455-BE07-FA29D12333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5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954CA60-4B9B-4455-BE07-FA29D12333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92350E6-4203-41A1-AFDA-00A28C2C080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85294-ADB8-4D93-BE0B-E025C35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65F7CB-3EC2-4633-9A7F-1E690CAA1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988" y="1376363"/>
            <a:ext cx="10944225" cy="4500562"/>
          </a:xfrm>
        </p:spPr>
        <p:txBody>
          <a:bodyPr anchor="ctr" anchorCtr="0"/>
          <a:lstStyle>
            <a:lvl1pPr marL="0" indent="0" algn="ctr">
              <a:buNone/>
              <a:defRPr sz="4000"/>
            </a:lvl1pPr>
            <a:lvl2pPr marL="361950" indent="0">
              <a:buNone/>
              <a:defRPr/>
            </a:lvl2pPr>
            <a:lvl3pPr marL="715963" indent="0">
              <a:buNone/>
              <a:defRPr/>
            </a:lvl3pPr>
            <a:lvl4pPr marL="1077912" indent="0">
              <a:buNone/>
              <a:defRPr/>
            </a:lvl4pPr>
            <a:lvl5pPr marL="143192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96B07F-DAA8-4D29-8544-03DFBEFCB48B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 tIns="0" anchor="t" anchorCtr="0">
            <a:noAutofit/>
          </a:bodyPr>
          <a:lstStyle>
            <a:lvl1pPr marL="0" indent="0" algn="r">
              <a:buNone/>
              <a:defRPr sz="2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1639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ADC7B8B-7FBC-4A8B-BF78-9F8FA03662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4381449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think-cell Slide" r:id="rId22" imgW="359" imgH="355" progId="TCLayout.ActiveDocument.1">
                  <p:embed/>
                </p:oleObj>
              </mc:Choice>
              <mc:Fallback>
                <p:oleObj name="think-cell Slide" r:id="rId22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E636C95-A2F8-4D89-8FF8-8C014F39D5F2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43397-C7B5-4428-8513-2450FC985389}"/>
              </a:ext>
            </a:extLst>
          </p:cNvPr>
          <p:cNvSpPr txBox="1"/>
          <p:nvPr userDrawn="1"/>
        </p:nvSpPr>
        <p:spPr>
          <a:xfrm>
            <a:off x="10884213" y="6357670"/>
            <a:ext cx="468000" cy="235818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 b="1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fld id="{7E972FC3-BBA0-45DD-BA6A-CA75EEE08A55}" type="slidenum">
              <a:rPr lang="en-GB" sz="1100" noProof="0" smtClean="0"/>
              <a:pPr lvl="0"/>
              <a:t>‹#›</a:t>
            </a:fld>
            <a:endParaRPr lang="en-GB" sz="1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1AF07-C2D7-B04F-9930-63B44BDE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1" y="1376362"/>
            <a:ext cx="10945812" cy="4500563"/>
          </a:xfrm>
          <a:prstGeom prst="rect">
            <a:avLst/>
          </a:prstGeom>
        </p:spPr>
        <p:txBody>
          <a:bodyPr vert="horz" lIns="0" tIns="72000" rIns="0" bIns="72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7AFB064-0CE3-4542-96E0-1B4C54BB2C07}"/>
              </a:ext>
            </a:extLst>
          </p:cNvPr>
          <p:cNvSpPr txBox="1">
            <a:spLocks/>
          </p:cNvSpPr>
          <p:nvPr userDrawn="1"/>
        </p:nvSpPr>
        <p:spPr>
          <a:xfrm>
            <a:off x="433833" y="6165850"/>
            <a:ext cx="2232025" cy="421530"/>
          </a:xfrm>
          <a:prstGeom prst="rect">
            <a:avLst/>
          </a:prstGeom>
        </p:spPr>
        <p:txBody>
          <a:bodyPr lIns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london.edu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08670A8D-D1C4-4298-A320-2E0CB121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4" y="365126"/>
            <a:ext cx="8791575" cy="470202"/>
          </a:xfrm>
          <a:prstGeom prst="rect">
            <a:avLst/>
          </a:prstGeom>
        </p:spPr>
        <p:txBody>
          <a:bodyPr vert="horz" lIns="91440" tIns="45720" rIns="0" bIns="4572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788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2" r:id="rId3"/>
    <p:sldLayoutId id="2147483681" r:id="rId4"/>
    <p:sldLayoutId id="2147483669" r:id="rId5"/>
    <p:sldLayoutId id="2147483682" r:id="rId6"/>
    <p:sldLayoutId id="2147483678" r:id="rId7"/>
    <p:sldLayoutId id="2147483670" r:id="rId8"/>
    <p:sldLayoutId id="2147483683" r:id="rId9"/>
    <p:sldLayoutId id="2147483677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354013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151" userDrawn="1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orient="horz" pos="867" userDrawn="1">
          <p15:clr>
            <a:srgbClr val="F26B43"/>
          </p15:clr>
        </p15:guide>
        <p15:guide id="10" orient="horz" pos="3702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pos="37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2" Type="http://schemas.openxmlformats.org/officeDocument/2006/relationships/tags" Target="../tags/tag4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2" Type="http://schemas.openxmlformats.org/officeDocument/2006/relationships/tags" Target="../tags/tag4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vmlDrawing" Target="../drawings/vmlDrawing3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7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2" Type="http://schemas.openxmlformats.org/officeDocument/2006/relationships/tags" Target="../tags/tag4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2" Type="http://schemas.openxmlformats.org/officeDocument/2006/relationships/tags" Target="../tags/tag4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7DD-1299-154C-937C-2D57F373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African American Firsts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2CBE6-1B72-6846-AC47-BE55EA5069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10</a:t>
            </a:r>
          </a:p>
          <a:p>
            <a:r>
              <a:rPr lang="en-US" i="1" dirty="0"/>
              <a:t>Brigita, </a:t>
            </a:r>
            <a:r>
              <a:rPr lang="en-US" i="1" dirty="0" err="1"/>
              <a:t>Deniz</a:t>
            </a:r>
            <a:r>
              <a:rPr lang="en-US" i="1" dirty="0"/>
              <a:t>, </a:t>
            </a:r>
            <a:r>
              <a:rPr lang="en-US" i="1" dirty="0" err="1"/>
              <a:t>Lujia</a:t>
            </a:r>
            <a:r>
              <a:rPr lang="en-US" i="1" dirty="0"/>
              <a:t>, Marco, Martino, Noor</a:t>
            </a:r>
          </a:p>
        </p:txBody>
      </p:sp>
    </p:spTree>
    <p:extLst>
      <p:ext uri="{BB962C8B-B14F-4D97-AF65-F5344CB8AC3E}">
        <p14:creationId xmlns:p14="http://schemas.microsoft.com/office/powerpoint/2010/main" val="348455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High Growth in Number of Firsts in High Density Areas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/>
          <a:lstStyle/>
          <a:p>
            <a:r>
              <a:rPr lang="en-US" dirty="0"/>
              <a:t>Migration of African American Firsts Follows Migration of Population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27CD-C378-9844-929C-674D30203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236" y="1213064"/>
            <a:ext cx="3958465" cy="282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0AD4-CB20-1C46-BC47-2ED423AEA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823" y="3817798"/>
            <a:ext cx="3958465" cy="282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91837-AA04-3B45-94DF-D1EB7E72E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9468" y="1213064"/>
            <a:ext cx="3958465" cy="28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9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High Growth in Number of Firsts in High Density Areas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/>
          <a:lstStyle/>
          <a:p>
            <a:r>
              <a:rPr lang="en-US" dirty="0"/>
              <a:t>Migration of African American Firsts Follows Migration of Population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27CD-C378-9844-929C-674D30203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236" y="1213064"/>
            <a:ext cx="3958465" cy="282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0AD4-CB20-1C46-BC47-2ED423AEA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7823" y="3817798"/>
            <a:ext cx="3958465" cy="282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91837-AA04-3B45-94DF-D1EB7E72E2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9468" y="1213064"/>
            <a:ext cx="3958465" cy="2827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9BBB04-3B2E-AE46-A459-995C31E55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9468" y="3817798"/>
            <a:ext cx="3958465" cy="28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8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Dispersion of Firsts have Stabilized over the Decade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/>
          <a:lstStyle/>
          <a:p>
            <a:r>
              <a:rPr lang="en-US" dirty="0"/>
              <a:t>Unequal Number of Female and Male Firsts Still Persists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F1CDF6-45FE-C242-B5F5-5A03741F5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588" y="1213063"/>
            <a:ext cx="7530037" cy="53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8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562224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Gender Disparity Greatest for 1975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Number of Male Firsts have Exceeded Number of Women Firsts in Most Years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81747-4C8C-5F4A-9BEE-08BB4774AB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224" y="1305529"/>
            <a:ext cx="7059083" cy="50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85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562224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Decision Roles Has Largest Number of Male Firsts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Number of Male First Surpass Number of Female First Most for Politics and Military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978F9-8104-4B49-B236-4CD89D872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056" y="1305529"/>
            <a:ext cx="10972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77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772419-C75D-E54A-B4A5-DDBF4796FD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13125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562224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Stark Difference in Ages Between Categories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Politics have Eldest Firsts Amongst Other Categories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FA29-1146-4E48-8BFA-778CDBF67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2224" y="1264361"/>
            <a:ext cx="7303689" cy="52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008414" y="365125"/>
            <a:ext cx="934538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Differences in Age Distribution in Sports and Politics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Highest Spike of Sports First Occur at 20 and at 45 for Politics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DFA29-1146-4E48-8BFA-778CDBF67C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956" y="1305529"/>
            <a:ext cx="7163673" cy="51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35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0AB63BB-D588-4E18-A892-A14BDC33D2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8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0AB63BB-D588-4E18-A892-A14BDC33D2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 txBox="1">
            <a:spLocks/>
          </p:cNvSpPr>
          <p:nvPr/>
        </p:nvSpPr>
        <p:spPr>
          <a:xfrm>
            <a:off x="2562224" y="365125"/>
            <a:ext cx="8791575" cy="470202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New York has Highest Number of Firsts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 txBox="1">
            <a:spLocks/>
          </p:cNvSpPr>
          <p:nvPr/>
        </p:nvSpPr>
        <p:spPr>
          <a:xfrm>
            <a:off x="689113" y="835327"/>
            <a:ext cx="10664686" cy="377736"/>
          </a:xfrm>
          <a:prstGeom prst="rect">
            <a:avLst/>
          </a:prstGeom>
        </p:spPr>
        <p:txBody>
          <a:bodyPr vert="horz" lIns="0" tIns="0" rIns="0" bIns="72000" rtlCol="0" anchor="t" anchorCtr="0">
            <a:noAutofit/>
          </a:bodyPr>
          <a:lstStyle>
            <a:lvl1pPr indent="0" algn="r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i="0">
                <a:solidFill>
                  <a:schemeClr val="accent3"/>
                </a:solidFill>
                <a:latin typeface="+mj-lt"/>
              </a:defRPr>
            </a:lvl1pPr>
            <a:lvl2pPr indent="0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2000" b="1" i="0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 i="0"/>
            </a:lvl3pPr>
            <a:lvl4pPr inden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600" b="1" i="0"/>
            </a:lvl4pPr>
            <a:lvl5pPr indent="0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600" b="1" i="0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GB" dirty="0"/>
              <a:t>8.1% of the Firsts Occur in the State of New York</a:t>
            </a:r>
          </a:p>
        </p:txBody>
      </p:sp>
      <p:sp>
        <p:nvSpPr>
          <p:cNvPr id="6" name="AutoShape 4" descr="data:image/png;base64,iVBORw0KGgoAAAANSUhEUgAABRAAAAUQCAIAAACz/uvTAAAACXBIWXMAAB2HAAAdhwGP5fFlAAAgAElEQVR4nOzdb4wb6Z3g919vvMCtfYcM4p43J4/XLZANuKF9sZeR+8yGk+g0fQCpYNxBhF71LtDzYi4kBjZA6hTZG6iBIEELuLGiqBuwMSBx80IdrKUVJjh5AJFAOEIvsOja69PsbQA3ZKBJqJ0bKzjsaIPJJvYekBfMi+KfIllVfOr/U6zv55VEFqseVrGfen71PM/vWej1egIAAAAAAMb9VtIFAAAAAABARwTMAAAAAADYIGAGAAAAAMAGATMAAAAAADYImAEAAAAAsEHADAAAAACADQJmAAAAAABsEDADAAAAAGCDgBkAAAAAABsEzAAAAAAA2CBgBgAAAADABgEzAAAAAAA2CJgBAAAAALBBwAwAAAAAgA0CZgAAAAAAbBAwi3T31xbUrK2tVSr7rW436SKLtCqDMu17KY3Pj4VMj1LEafiNlVVa0x/W/XSlpqAANGe5L6vVJ6MPWCrP7Air9u229vcra2tjjaK1tbXK/n4rulo9kYMCgAcEzF4YhtFo1Er5/FqFiAA66Lb2K2uOLST3dwFAf0btHSqxyHW7rcrawkK+VKs1DMOwvmUYRqNWK+UXFtYq4UawiRwUALwjYPbFaNTyxCFIVnd/bSFfqjUMH+8CQFoQMkesu7+Wz5dm3y2MRim/sBZSF34iBwUAXwiYLQp7nZ6LTqe5Vy4MtzZqdxKswIv1fqmOqrnkSgGvZvzGRurF4WecrnXnuVtLw/1dAEgPQubotCoL+drodlEolPeaHcuNymz6WNo+jVLwYe+JHBQA/CJgVpfLFav1o06zPHihscsdHACAqBEyR6K7v1ZqDP5TKDc7vaOjerWYszycNZs+R72OpcegUQoyxi6RgwJAAATMXuWKN/cG9bfx6Am1NwAA0SgMuxkJmUPX3X9n2M1b2Osc1YsuI9Zy1frRqMPA/9VI5KAAEAgBs3e5K5uF2VsBAIBgNu8PAybipXC17gwj13JTaXpXsd4Z9Rj4m5aWyEEBIBgC5miY6YmtKyRUZq2PYH5kbXJZBYdFrNzXkOiOH39tZpbJmUtSzFyyo78uxPiyEH7W4PJ2Hpx3o7bGiOMXD6kYYZgqY/+7Dce0GbW8ZQP3dyf4+KF6/3UBgH/Feighc7fbGq/U3aq74R2k0hKRbmtU5a2tDZbJGFTNw5p5smac2PtEdbu2VnG/oYR2V3XQejy4SxT2bhZdNx3JVXdG09Ieew9eEzkoAASlloForg2fXSomZBo967T9RKdZduyALpSbdodw+4jDx4bth6kiOO6ssNdx/Jjz7qa+dLnpsfiFqU84Hc3HeXAxPMp0id1LEm4xXL+xvw9bfoETJdvrzHp3xMcP1eevCwC8mbwvj4blOtQvbvcol2rRqbobfqDctB7btkyFvY7jAYa1tlvVaVPesO6qLkZfy2ONbfmuLndXjQ4KAEHRw+zV2PSbzSu5yXfX3JZJMBql/FSHZ6sya2UF2485lM75+EYtX3msshNvZhbfUMzUEeZ5EBEpbvTvzM4PpIfPui1XMuxi6MnPDzWJXxcASLBe5omMzJOMRsllmciTXUuCKtP0nf9JxekARi1faXVdbit23ya0u6qb7ulJ/1/T38edZVqa1+7eRA4KAIERMCvrD0S13BbLOxPTb8aC6bJljYSO5XHxxI2uu7/bsPuI+anRM1WVlNzW44/tbbAgVqPRcPm4H61KyaH41kW4FLKjhXke+mZGzMN4eXQlIyhG+HLVo17PrkvhqJqb9a6I+PuhJvHrAoC+sZDZw0RWy01KCuW9YW+ytbZzCcINwxCRwvBznU7n/sSd36jVGpM7H7tbvFMy3x+rNS3HHv82od1V3Y1WHryw7HFxytzyhcE/T049lSKRgwJAcLM7oeee21gtZ9NDoixjjexHDNm97z6MzHkDu/FXY0OWXIaYTXzMaXeeijHrK4/t1+ZVv+fBnfvXshmzHU0xetND+lwoj7VT/HbT7/r5oQb5dQGAN/ZTpSw16WTl5VA3z55CZb9Ha43mVKFZ63Wbbcaqfdf3Hb5jwLuqu0BDnP0OrE7koAAQHD3MfhTKe52j+kS6ilHfZLk5+Z5p9IDcrsvzxL4btN9f2Ov17Hc6Mso9WW7ardOQq9739WjA7ZDDIc0O2TuGnbzqAp8H6+EHS4DZPIy3XK8Nmz2GWQy9+PuhJvDrAoAxll7mRkllYsyo4irsTXYMi4jkrHt0GIqkMnh4aryZjN3+bA9uf3uM4q7qrrCSD3eH2h4UAPwiYPaiUCjv7TU7vaO6zY13ONTINv4yDe90wxFFo1FGRqO0sLBWqey3/OXAHM0NciyANdNkKIr1fvQ4c20I43nH9f3wzsP4bgfTnqYi5u6TRzbXK6JiaMXXDzWJXxcATPAWMlsqLpuItr/HDfeIWSledq5MRcRp/HF+pf+Q0Xp/DO+uqiqs/eh/UADwi4DZwmaYj3WiUaG8uXOzWrXpXROx3pgbpQVHg6lJo5vFsBPUfL3RqJVK+fxg/YiZS/yMDOMgtye3wxt0lLrdbrfV2t+vVNYWJrOlOArtPIxzipiH8fLEU/yIijGkMJQs4q5rfz9UfX5dADLNS8isVHGNImbbubEKk21ndZcG7071dVd1ZZkSHMTw7IxWcrTTv05hHxQAYkLA7C5XrB71+plBjEbNLZemN6Mbc656ZD+L2jAatVopv7CwoLA2roXbvSSk29Wk7tiqxfl8Pl8q1WoN92TTk0UL+zwMdtvv9xyLmEfx8mTnQUTFSK3JFmQCvy4AsPA8MDuNwrirKvKcQ8uS69r3o4BEDgoAPhEwKyjWjyzZOUOLmUdy1aPx/JcTQg3VQ9ZtVdYW8vlSrWEmEw0imvMw6D6wRMzO8XJ0xQAAhGK+Q+Yw76rORh3rXhNujyY0ee7rTeSgABAYAbOaYn3U7WjU3FfhVUr+OD09KVes1o96PXP5or1yoTARrimvPen24Hb0jDYcNstFFgqFQrlc3ttrNjsdT+mhTaGdh6GpiHmYB8Z5WlsExdCOrx9qnL8uALAXYsg8qri0iMQiuKvaUwpeu9M5PCyhq2Xu9ighputMo3APCgAxIWBWNZYF2OYGPRqOGnSJwFyuWK3Wj47McM26WqPrE1nb/CGTRosgemT7QdtFi4+Ojo7q9Xq1WizmAjU+fJ4HGxMR82j5ZZX7bnjF0IO/H2q0vy4A8EglZE5fxRXtXXWcJXh1egDcupPPj09D6u6/M0o8bp/HW7+DAkBABMzqZoTMozuzy3PTQVqMwYDeUZ4Mh/t9rlg9UnuePExvJY1dp77PYajoyKFZYd93OEqosne/bnsjn33A/v7DOw92Bqm8jEdPum7xcsTF0IOvH2o4vy4ACM1YyPzOI5stvFVcOnRdhndXVWBJcmkfvfaPZTRqpfzC2n6326oMI1e3EVraHRQAgiFg9sI1ZB7dmZ2em44ekg6nzqrczlUHus4qQLdVccyuOcpvbLewhuXprpeCdffXVNN5hnke3PZvPHqy329t2D2njroYWvD1Qw306wKAKFhCZvvpvl4qLh3i5RDvqiqsbRqjll+rTOSzLNYt2TyMWn40WLyw1/G7oEMiBwWAYBRmMc674exkhSV/LFuLTM0CHet7HA2n6k2mkLJ+zLq/QnnP8pler9fpNB0+NjzUWKGtBSiU95od2/3YfdeJTw5LMZ37ylIKy4fGvq3N8WYW3ud5UDaZ+trhYkdUDPvLFfDDo7La7dXtXT8/1CC/LgDwRP2+PDXmx+W+7FJxOVavzjX9rHp91vt2xwjzrqpoYr+FyTtfxzoVadY50fqgAOAXAbPXgNk9ZLZfkci91lf5zFTpZgdRtvsol52+64xSlPcG7ztF+x6Kb194X+fBg/Eo0XEvkRQj4oB5yHJxPL87Zbp54vvXBQBeeLkvT4TMUzWXwjQalztivAFzuHdVVR4O2j+K5cmDX4kcFAB8YUi2d24Ds3PVo47jckRiPjKeHFI06zP9j03n1bYvnMMywiKFcvPo5orLB6eeX48+2Ktfsf/QfbdbXqHcHD4kdsu5MixBeOfBxijXiHt67IiLEZ7hEtMjljxes971/kMN8OsCgKhYBmY7vD/ZoTlGkwq9L9S7qvpBj3rTPdguzMUVLWm50nJQAPCFgNkP97nM1fpRp9PcK48tRGQOOOod1Yt2t2XLZ2yHKTl8zKl0R+boLcvg4kK52TmaNfmnWD8yPzf8oHl8tw+at7zxL1uwFLs4mhVsMzl6em8hnocpo4h5xly1aIsRomJ9/DqLSEf1XV8/1AC/LgCIyKyQWYr1wZ3KWnPNqO0SEu5dVf2wxfpRr2e3jKK5qlV/yLQlxDUD2EDrKyZyUADwbKHX6yVdBgAAAKRBt7V/Z7fWMEQKe7H1zidyUAAQEQJmAAAAeNRttaQYd/d8IgcFkHUEzAAAAAAA2GAOMwAAAAAANgiYAQAAAACwQcAMAAAAAIANAmYAAAAAAGwQMAMAAAAAYIOAGQAAAAAAGwTMAAAAAADYIGAGAAAAAMAGATMAAAAAADYImAEAAAAAsEHADAAAAACADQJmAAAAAABsEDADAAAAAGCDgBkAAAAAABsEzAAAAAAA2CBgBgAAAADABgEzAAAAAAA2CJgBAAAAALDxpaQLkKRXr14lXQRvFhcXU1dm0+LioqTwhFul9+QL5z9RnPxkaXL+zWJgJsUrpcllDSjVf1nCVdADV0EHXAUdeL0Knu7L9DADAAAAAGCDgBkAAAAAABsEzAAAAAAA2CBgBgAAAADABgEzAAAAAAA2CJgBAAAAALBBwAwAAAAAgA0CZgAAAAAAbBAwAwAAAABgg4AZAAAAAAAbBMwAAAAAANggYAYAAAAAwAYBM5A9T2+87qxUf6G2ocWNp1PHePG0fqNUGu60dKP+9MXURr43BwAAgKZib2ourK1V9lvqTc21tYr6tyFgBjLnRfcXER/g6Y3XV6/tHDx7Nnjl2bODnWurr9+wjYJfPL1Rst28ZFM7AgAAQGcJNDUNo1ErqTc1DaOhfjQCZiBzzk6fzd7Ivxf17187sH/r4Nr365P12NMbq9cO7Av07OBaaWp7AAAAaCw1TU01BMxA1gye+m0//NxOs3J+uOnlu7abmB5umxtd3D2+e3m09/r3d8w66eL27vGxuenxw92L5tvPdsbrsac3hjXexe2H/c0/P364u33RdnsAAADoLIGmZqe5VzDfVmtqdpp76t/nS15PAICU6z/12y5dnrWlm0H1c3H3x5VbW1uDl3/zX/zfZh22/bA5qtvOX640P8/deP3agcizn7VfVAY15dNmvw67uHtsqT7PX67cvZwTc/udnzyt3P2DIGUFAABATBJoauaK1aPe8jsLJcWmZq5YVS8JPcxAxvQrjovLS0F2MqrD/uzW1uj137z6n56Zr39vqo68/D2zm/nZz9qDB3+DJ5AXd39sedg42P5u/8HiQZOpzAAAAKmQWFOz6LGpqYqAGciWQcXxzZzvasNSh/32n90ae+fvfv2FiMhr31232fv59e9OVGP9J5AXbTcXWVo2x2X/osuobAAAgBRIU1NTDQEzkC2DimN5SV48ta7kpLyQ07AOW/7tP/vy+Fu/+fWvRUTkK/+r9Vng0PncN32V+dnpma/PAQAAIFZpbGq6I2AGMmWY5/9n33999Zp1JSdzIaeZGbZe1O+ac0G2b3z9y5Nv9p/6zTIZADsFxBHnWAQAAECoUtXUVEPADGTKIAZ99sw2Fn22s+pekT39yY7jzJGh177yO/ZvDMZYD1wu9WcpX7Nbj35QXwIAACAVUtTUVEXADGTJ8Knfxe3dh4NM/GPrOMmznZ841yiDVIPbN/xnTrAaVGNycM06UOfFi6c3Sqs79C8DAACkSEqamt1uS30fBMxAlpyvNPtL4N2tXD4/qojOX67cbQ5Wu3PMSj0aI1O6LCIPHjxwOs4957fGDVJnDwbqmFb7C8xfvHjR9dMAAADQR0qamvl8Se3jIgTMAIZmreP0ov2zyTEy9hXZF//YYaKIzaTk85Xm8a5tWHxx9/jH351ZaAAAAKSBZk1NVQTMAIYmJ36MGVZi45n5rRXZ73zlNZXDTCzMd77SPD5+uD3qTb54cfvh8efNynlLnkUAAACkmy5NzUK5qVZgEZEvqW8KIMscKjERa0X29Mbr1w7MhZMvT888cV6Y7/z5y3ebl+8qbw8AAIB5EmdTc3FxUb1g9DADGfL0hjlxwyFR4LCisuvRVVr5vf/ccLRevPLuXYpjTmMBAACA1tLV1FREwAxkyGAczMFdm4T+L+rf33GuqAZJC917e8+vf9esxmzyHw6XCbDs/kXdXM7eZoGBYXGIlwEAANIg0aZmy1tTUxkBM5Ah5ys3zFwLz3ZWSzeevrBdxsm2EhsMcZn1yG5QjcnBtddLw+T9L57WS69fO5je/fncN/vl+b5TcYiXAQAAUiGppma3tb+2UFJvanZbFfUvtdDr9dS3njOvXr1KugjeLC4upq7MJnOeQEoLb0rvyZfx8/+i7r7A8cXd46bNwnf9GSOy/fDzuzMC2MGmarufUZ7B8dJ7/vnxJ0uT8+9prlSWKV4pTS5rQKn+yxKugh64CjrgKkxIS1NTPQqmhxnIFtfc+g5VmPpTPxGRy3cdD7D98MeTuz9faT7ctt/84vbD41lVJgA9vDy+V62+PVCt3jt+mXSRAAAJSFFTUxEBM5A55yvNz48f7lqS68vFi9u75kpO7h9Vy1c9fYD+/u/a5DMUuXy3OV2ch8fHTfvNAWjm5fG9t9+7fXg2WhXz7Ozw9nvVe8cJFgoAkJQEmpqFQnmvqd7ULBTKCofpY0h2mqR3yMocDFZJ78kXzn+iOPnJ0uT8z/WQ7JcfVd87OBNZunTrB9dXz4nIy+OPfnT74ExkafuD/avnPOyLIdkpwlXQAVdBB1wFHXi9CiwrBQAAYnH86OBMRC7d2jejZRE5t3p1/4PtJZGzg0d0MgMA0u1LSRcAgBfe0hxEvz2ATHv50U8PReTSreur42+cu7r/8dVEigQAiF6WWqT0MANpMsiIoMv2ALLtV5+dicilwurMLQEA8yNTLVJ6mIE0OTt1SdOfwPaIzYun9Z/c/dnBs/4Funhx+7s3vlexTW0R9kPcf3NrUWFDC4UVITAnXn72SxFZeuNrIi+P7/3op4PEX0uXtv9w8+qq4/TlN9980/b1Tz/9VP3gczAznK+gA76CDvgKOvji2Z/c2X3UMAzzv4VCeXPnZrWYs9m0VXndbeEo+e2//5+MnRDl7VuVhVJjdlGfNX++eOtb069HdBUImIEUGTxuUw1IBtuXm716USERgtf9Ix42Kwg+e3bw7NrBz7YfNqeuVKof4iKl/uJe9eBwlCRbzg4Pbh/+udeUXwCAZHT31/I1Y+wlw2gYpcajcvOoXpzc2rV/pbDXOaqOhdlet5/twj/0tn0wBMxAivQ7gLdLitFsf/vyRnF9fX346oMHD0LaP2JgEy0PPTu4Vlqe7DFmWAHiY47IPjs4OLMkyZaXx/d+dPvw7OzgRx992z5kdupJJkt2inAVdMBV0EH6r4JbS8NolL719cmWxl/+279y2d3/9//+XxNnQ337v/0PKgUW+Q9/O3GISLNkEzAD6fG0eSCitqT72PZ/trv+9S+PXt7a2rKPmb3uH9F7Uf/+4B52cfvhjwfLC754Wv/J3Z2DZyLPdn7ytGLtZfY7DEFh+8t3P//8rtObg/HaF3ePGZ6QPePrR51bvb5/S96+fXh28Oj46mQ6MACARvy0NP61+Y/l3eMjhdxbo+2XC1+3tkhlqhen39LotykmppEl1tLIdMCcxskGaSzzUKoLLxqUv/vvuyIi8vv/6FtKRRls/39+5cv/8cRbW1tb7XY74P5jlvj5D8Jv4bt/0jRvYuVmp26ZRrT4B7e+9Z/+/W6+Zoh0//0Xi4ujt579O3NYwbU/cDqmdbhBu/3PZ26vUv5WxZzdXNj76a1v6XehUv3j0drX3lgSOZOl73x7sh95dXN76fDg7JefvRTnqcwAgIS9aP+s39J4eHzbkhrl/OXK3SX5xerOM5FfdF+I5a2zvzw1//GPcw7R8tbW1vDfDx78s8H2v/7Kl222nO7FGTzL/6Z1/09vmC2Ni7s/jnvJlkwHzKkbO5HeISvpH6yixcn/y39riIhc/PpXX/2bP73x/buDBFAXt3dt0z/1t3/tK78jv/mbXzw/e/nFFyIi8tq55aXf/fr6+vpEDeV1/3HS4fz7E+jH/+JP/8QQEdl+ePvia5P7eO2Pfvb5H5n/tLz19GFDxLyKtse03sNEZP0f/TefuG4vKif/6Q0zRcfF3Xt/NFXOZGlS+cx7xP6NN5xi4rPPfiVCwAwAmhrEy+Vm/fL5yXvl+Urz88rUR542/5X5j99bXpIXT6dajP/y1lhLY+uf3vjE/Nc/sG+RTsfM/cliFyf3LyLL12MPl1lWCkiPYW6mn33/9dVrlrrj2cHOtdXXS/UXDtv/9fNPjL8a1E0i8sXL078yPvn03/0m2P4RucFdzMOkctuHskMT0bKI/ObXv3bZXk2Cz3yRtHPf/s6SiPzys5dTb5nTm5fe+FrshQIAKBq2NDYmE3s5f6Q7mJD89+xbjBMtzN/8+m/7//qPgrZIReT03mr8LVICZiAtBrmZnj2zzcvwbGeiBhls/8WoYrL64tSw3151/4ic5QmryIsXT2+USq/3lUo3nr6wuRzjD2Ut29+o/9PvTkbLIvJ3v/5CROS1fz29/VO1q024nG3n3viGiJwdPDqeeOPYOBSxG6sNANDGsNmQF/WWxs/7/3JoMX5xalhj4L/79f8zeCOtLVICZiAlho/bLm7vPjw+/nzg+OHu9kXznWc7P3k6vf1r55Z/v1B4a6Dw+8vnXnPbXnH/iJylt/jpjdLq+EPcZwfXVqdvGG7DBOwe4g46mOWvfQ4reFG/a67MvH2DcDmbVje3l0Tk8Hb13kfH/X7ml8f3qreJlwFAd6OWRq5VUW1puGW87vvi9P/4m/4/Rx3MLtxapMe7/Wbof/XHSbVICZiBlDhfaZoRbPNu5fL58aQMzYfb5n8Omk8nt3/rzW9+/atfHiVZ+PJXv/7NN3//nOP2qvtHbH5xt3TtwNuwArWHvsMOZvniC38PcZ/+xMyseXH3e2TGzqpzV/dvXVoyl15+7+2333777bffu314JrJ06RbLMANAGvzi7lqpodrS+LnddpNe/nU/Yh51MLtybJGeDVsaf3wjqRYpATMwDy7f7Vcg0/WH7QpS/9v/7ri91/0jcmb0e3F71PE/c1iB8zABy0NfSwfza+dchhW0HEvWX4iM7uWsW72+/8Gt7UtLwwXplpYu3fpgn/WkACAdnj0zJLSWhqkfMY+3NGwHPJocWpiTLY1EWqSZzpINzJGl5YsiDovOt9tt60pCDx48EHnhsr3X/SNyEysRnr9cuXt5fbm0uvNM5KD59O5ls3/XPp1lf/ucmMsXvvzrv/nmV78qIiJf/vqbb31dpp+qjG1/8Lh1/+LFqX1ah2OrJyXDvDq3evX66tXrSRcDAOBPYe/4Z38UUkvDYrylUbn8oJ9/9Mtf/fo3v/o/Xv5kcvtxdi2NBFqk9DADmdButx8MJF0WeGbbg3u+csPfMIHhMCmT009iuH3jsW0f8yCzJsOxAQBIufJONcSWxgRrS+OBhdP2A7q0NAiYgXR4esPMWXjDvsYaVinLS/Fsjxg59eAuLdt1/Dqz2d71AYrr/oc/ie+uMxwbAIA0c1pWyqYl4NpiXFr+vf6/XvvK75j/+Gf/8BOV7W1apLYtjSRapATMQDoMaqyDuzZJmF7Uv78zUaVEvT2idz73TfMfv+iGu3rC5R8GH25AvAwAQMqNWhqnXdXPuLYYf2X80vzH8n/7v/zMbGkobj/dIr39P/zpVEsjmRYpATOQDsNRMc92Vq0L47148fSGOcFExmoP6/ZrlVa362F7lf0jBpdL/Wtyemb3dlzDCgor+ek3Bys38pMAACCthi2N5x27t+1aDoNGoV2L8Z/8100zJ/bv/pdm88Dr9mJpkf68+XMRkd/rtzQSbJGS9AtIi8vf2714sPNMRJ4dXFu1yZFwcffH1pmuo+2NRinf8LC92v4RvUFii4NrN0qf350Ylz1Y0km+mTs/sfnd+vcuT14rp2EFs7ffvJITeTVx8H7WyuGxAQBA6gyaAo1S5Z98flu5pdHn0GL8B6X/+b8772t7EbG2SEVEfr6z+vrO+PZxt0jpYQZS43ylOVy8fcpEGuU4tkfkhk9Z5eDa66X60+FT2af1G6V+YklLJowgwxBctr+SmyrYYFUJ5rQDAJBio5ZGw1NLw83v/fC//898bj/4VPP4n/+uw9YJtEgJmIE0OV9pmivdjeLaixe3dx8ef25fd5jb75ULBS/bq+8fUbMkkHy2c23VHEL9+uq1nYP+k9fxBNqXvzd45PHs4NrqcPPVa4PNbYYVzNx+Ol4eDMimgxkAgHTz3dJwcHH3XwbZvu/8t/5z8x+vjzZMrEXKkGxAF/2F6UTEPXfx+cuVu5crd5X3e/5ytf4H1bq8evVq9sY+9o9oXb57/FC+P4xgrS5uP/zxxEDt85XmsQx7hye3tx9W4GV7Ex3MAADMi8t3jx/+vevXGsb0W15bGq+F3tKoajDCkR5mQAvWaHn6v8i085fvNm37/Zt3L9vcQ/wNQ/A1rIAOZgAA0u/85fpRJ1BL47XXzi3/fuGtN//slk0LNu0tjYVer5d0GRKj2uGmjcXFxdSV2bS4uCgpPOFWkZ58p/A4yKo/Vpz/BHHyk6XJ+TeLgZkUr5QmlzWgVP9lCVdBD1wFHWT5KkTdglXn9Sp4ui/TwwwkzKUzmX5mAAAAaCg7LVjmMANhUp2HDAAAAKTQnMXDM9HDDISGecgAAACYYxls3xIwA+GwrT4yWKcAAABgLmWzZUvADIQgyCwOl5HbDOoGAGEBiJEAACAASURBVACADtSj5TlrwRIwA8mzrVbmrK4BAADA3Ju/FiwBM6CFicpl/uoaAAAAzLe5bMGSJRvQxVxWMQAAAJh7c9yOpYcZCAHzkAEAADDHMtvcJWAGwsE8ZAAAAMyxbDZ3CZiB0DAPGQAAAHMsg81d5jADYcpCrQEAAIDMylpzlx5mAAAAAABsEDADAAAAAGCDgBkAAAAAABsEzAAAAAAA2CBgBgAAAADABgEzAAAAAAA2CJgBAAAAALBBwAwAAAAAgA0CZgAAAAAAbHwp6QIAydja2hr++8GDBwmWBAAAANBcZhvP9DAji6x/8NP/BQAAADCU5cYzATMyx/YvPFN/9gAAAICijDeeCZiRLS5/29n5swcAAABU0HgmYAYAAAAAwAYBMwAAAAAANgiYAQAAAACwQcCMbHFJgp+p/PgAAADATDSeCZiRObZ/2xn5gwcAAADUOWX2yk7j+UtJFwCI3PQy6w8ePMjs2usAAACACqJlIWDG3JteZn0YMydUImiKZygAAAAmlyWjstZMYkg25lnGl1mHuukHK0mVBAAAIFnuDaGsNZMImDG3WGYdiniwAgAAYKIJNIGAGUCm8WAFAADARONnGgEzAAAAAAA2CJgBAAAAAEqylvSLLNmYWxNrR028FXNhAAAzLS4uRrSxnvgKOuAr6ICvoAPFr9But6MuiW8RXQUCZswz25g50miZpYlShwcrgD5evXqlspnZJFLcWFuLi4up/gpcBR1wFXSQqavw4MEDPb+p16vgKbRmSDbm3ETME1u0PP1faMv2V0G0DAAAMsV97eXMNo3oYcb8i+fP22lposxWLj4k2D8/0c/MVQMAAJniHi3HWRLdEDADIXBfmijjtYyi6f75+GPmOA8HAACgifX19aSLoC+GZANInlP/fPwlAQAAyBRaXO7oYQbiwHBfF/TPAwAAJIJoeSYCZiByTsnACAUBxKvbbXU6IiL5YjGXdGEAAEgBhmQDIfAX+vJID0CEuq39yn539P9WZS2fL5nyC2tj7wEAMkilLUoHDwEzEA5iZgD66O6vLeRLtcbzzuCVVqXUMCxbGI1avtJKoGgAAC0QLSsiYAZm29raWl9f39racq9Z/K35PHO3c8/lRFFNA360KvmaMfZKd3+3ISIihb1Or9frNMsiIo1depkBIHsUG580w0wEzMAMTjOQbT2wCHKUrLE9XVTTgD+txw0RMzauF82XOs8N86X71ZyI5Ir1ZllEjEdPiJgBIFMU25w0w4YImJFRWxbumym+GEqRothtWvjrnwcwpXt6IqPYWERGIfTmleFLxY2yiBijMdsAgLmX8damP6nMkv3y+KNHP/3zw7MzERFZWrr0nT/cvLp6LuFSIUWmO41tw7Pgyx09ePDAU8WU8VWUIv3urOwVG0510sze5AvLozTY/Xh57DUAQJZ4apFy+7ZKXw/z8b3qe7cPBtGyiJydHR7cfq/60cskS4UUibPTWKhx9OBpXD2C4FTryOxyFilvFBMuCQAgCUTLQaQtYD6+d/vwTGTp0q0PPjZ9cGt7SUTODt67d5x06aA/907jiA5KvZOsmB+RZBmnWg/5lYKInJwOZid3nzwyJzCv5C1bmb3O468BAOYP0XJA6QqYX37000MRuXRr//pwBPa51av7ty6JiBwaRMzQlb9MYAgukUck2cSp1kZu+YKIGLU7ra6IdFt3zIzZ1gnM3Val1Jh4DQAwf7gFB5eugPlXn52JyKXC6sTrq4VLIiK//Ixh2QhTFMsduYfNRNQAgjPzeUmjlF9YWMiXzPnL5R0zB1h3v7I2eJF4GQAwQkPUVroC5tXrH3/88cfXJ+NlIDIRLXfEKkoAIlSsd/YKY6+Um6MFphrmEs2FcvOoSrwMABARGqLOUpkle8qxcSgiS9/5tn2m7DfffNP29U8//TTCQkVjcXEx6SL4p0Ph2+32+vq601sqH3HaLGBJwtqtCx3OfxBRlD+2c8LJT/YMpP38+5CrHvWutPbvPH4uKysbV6pFa2RcKJQ3d26OvwYAyLB2u/3q1aukS6GphV6vl3QZgnr5UfW9gzO5dMup73meAmaEYjpmjiFeRVK8PiKBb5xqBKTYXDOfgKS9bbe4uJjqr8BV0AFXQQf6XwX3acxmx3LWroKnJ+np72E+vvfewZnI0vam40htp8A4dT+L9P6UdatKJpZHfvDgwcyypffki37n34cg5992NWyVix6KTJ38ZE+1LU3Ofwa7uAEAmrC9Ow/firkwaZTygPn4XvX2ocjSpVv7V+2HYwP23CuIiXA6+uIgWtOPSBIsjCYiOiGc6th19yt3nvv/+MrNOhOZAWCeES0HlOKAuT8SW5a2PyBaRpgmqpWtrS0qlDnARbSK9EfOqY5X53mj0fD/8fJGXQiYAWBe2UbL3Kk9SWvAfHyvevuQaBnhs61Wtra2dJ6ESYeeIk6UyelHnuVzAgDAnHGZusxN35N0LStlenl87+3bh2eydOnWx0TLCJNLzeKUzShx012FSZVEc5wok/vtM86SICTFei+IwWpTAIA5MvOezk1fXfoC5uN7790+NLuWWZAZWefUVRh/STTHiQIAABlBCydcKQuYX35UHUTLdC0j6+gqVMSJAgAAGUHbxt2HH37o9SPpmsN8/OjgTETk7OC9tw9s3ndeihkAgEzqdrsO73Se3NmVjaMqo7IBYD4QLbswQ+V3333X6wdTFTAfG4dJFwHzzWWduna7nfhSrkBwLMaYFd3W/p3dWsOYtV15I47SAAD0krWb/ocffugjVDalKmBevf7xx9eTLgRSw19KZNtwImt1CuYbP/IMaFXyJaW1pgorURcFAKCbDN70fUfLkro5zICiICmRJyqRDNYpc8blCmb24vIjn2/d/d1BtFwolMvlcqEw+W8RKZSbnR7jsQEgYzJy0/cxV9lJqnqYATXBl5lNRVXC2Fp19KlOy/jXn2vdJ48MEZHCXueomhMR6e6f5A3DuLBxVC+K1KW7v5avGY3dJzeL5gYAgEzIwt3f91xlJ/QwY95kKiWyba2XharQB/pUkRmd54aIFPbuD4Ph3JXNgoicnPbTf+WqR82yiFG700qojACAsM1s6Gah8WPOVQ4xWhZ6mIG0m+g7zUJV6Jvvk8MZRgpdWLb0HeeWL4gYxvOOSP/V4kZZGo3G41a9yKBsAJh/GWnAhBsqm+hhBlLvgUXSZZlDQebDA3oZdjGLGTGPvwIAQNqEOFfZCT3M8Ey33rY4y6Pbd0fUgs+HB2KXXymIGCenXSnmxl+zdjGbpl8BAKRQBh/ohz5X2Qk9zPDGd2/b+vr61kCk5YkuJTI9jVmTqfnwmCO55QsiYjx60p18zdqh3D09ib1kAIAoZHD2chRzlZ0QMMMDp962mR9cX1/3+pEg5YkiFdbEV3ApQKptWSRdFgA+FW/uFUSMWn6tst/qR8j5lYJYo+jWnZohIoWVfFKlBADAr3hCZRMBM1T57m3zHWYHKU+4KZEz0tOoeRc6wTygKlfdKYuIGI1aKV9pWV4yavmFhbW1hYVSQ0SksHmF8dgAkGq0i6LGHGZEy1NYGy7NB5/oNh1a88m604MUNCkYoKdivddZqbxTaxijl242y41SQ0SM/ovWlacAACmkEi3PQZMptunKtgiYgQR4mnodcP8qe07wuYaKUIJ5H08oJpbsmnhL/dBAInLV+lG13m0NZy3nivVOZ+POO7snInJhc+dmtUi4DADplZ1oOalQ2cSQbCBuEY1Rd9qVPgN1/I2pDmU8vO9zEsV8eCBOuWLOuh5zrlg/Ojo6OjqqEy0DQJrp08CLVOLRshAwQ1102af9ibM8IR4r6unQtjuxzVgWswTD+IBPKMKdDw8AABCQYjNmDhotiUfLwpBsRC3SQa22O4+oami329Nhp27VkEvtub6+nmBpE5wgHcpoc90uNDBDt9udvZEpl6OjGQBSZb6jZR26lCcQMEOV78DDX1irOON0Yudh7TaUY2nIqfyRPtfQfII0MHdalbyZA1tFudmrF6MsDQAgFJ5G56WxfZVsZi8XBMyIw0T3rKewVhQCcsViBE+1lcbaZ8jH19fh+5J5CwAAZNzcz1jWsGN5iIAZ2olo+K4myyZpFf4Nv77mtXCcY++B9MvfbDY3HN47PX38/FGjYYhIYa+5syz5fJxFAwB457WdlsY2krbRspD0C/GYXkTXacuIcmJFnWrLk+gSL/vYiXvOan0C6Xa7bf2v+jfVLVkdEL1cruioWq3Xj3q9zl5BjNruab7IFGYA0Nq8RsvmAOxUoIcZqnx3jWrStauV6KZDu1ym6Lh/l7A61X2fJU06qEO84mmfS4/k5ar39x7la7V39q8cVQmZAUBTcxktaztX2Qk9zPDAR9doKnovEynJA4vQ9xzi3maeHJX1ohJfzTjxpaFCXFVL23W2kS65K5sFEePRE+V82m5eHn90r/r2QPXeR8cvw9gtAGTZvEbL7777boqiZSFghleJBx4RmbOoI9w43OtTD5WYOf5fjvXxxNZAPIe2XQfb39EDrikNjOSWL4iI8bwTeE8vP6q+d/vg8Gz4wtnhwe33qveOA+8ZADJrXm/u6QqVTQTM8Cy6rlGJZsapYo0TSsW0ZRF8b/FQObFe4zSnmDm6X46i+LtnbaNlf0dPxXgNpEb39CSU/bz86EcHZyJLl2598LHpg1uXlkTODm8TMgOALz5u69p2YqVorrITAmZox334rs4RaXrHyvqOmdMlRd2zOv/OMRe6rTs1Q0QKKwGzZB8/OjgTWdr+wfXVc/2Xzq1e/8H2kogcGkTMAODV3ETLH374oc6LRakj6RdCEHoKIqecWMEXUo5O2nObJZItLE7u3bNaXSadf+dIg+5+5c5ztw1OThqGISIihc0rAVN+rV7/+OPrU6+ee+MbImfTWwMAXM1TtDwHobKJgBlBuTfufWdInn5X54hUz2DMawysbcycqaTQOv/OkRKd541GQ2XDwt79iFJkv/zslyKy9MbXItk7AMwnr8226EoS3NxEy0LAjIBUGvehLOoTQ0SqQ70TdV99uMJaL8pdqrtb3U++4lOh4VvuVzNdZwYJKxTKmzs3q8UowuWXx/d+dPvwTOTSH14957DNm2++afv6p59+qn6gxcVF76XTC19BB3wFHfAVxDXpybR2ux3wcNO4Ck6Ywwz/1FMQTfxVa9is16FIEU2B9tSTPzPp2sTc2qjXi0rRrONpXqNlFb5XcUOWFOu9WY6O6hFEy8f33n777bffu314Jkvbtz64vhr2AQBgTiUeLQf3/vvvJ12EqNDDjJi02+1Xr14lXQp7GkbLwxfdOyGDl3z6EC4jAmLu7A23NzWe/vAY0M8MXb387JdLS0siZ2dncnZw+0efbf/gukMfs1NPsuJtwuxD0PaeomhxcTHVX4GroAOugg6CXwWvI7GjOF1BroKZB/vdd99N8Dp6vQqe+qIJmDGHPIWUUY98DpiAeiL+iSdktU26pt7ZG7BUnm4bXq/1fPTBEjNDS+eu7u9fFRGRl8cf/ej2weHBe/LGx/QzA4CLtM9bnqfkXk4ImJEO6hGpbUgZdXQRT/QSZzoo97M6k0qpVBKhq+9B8aBO+9HkDjQ33eCIVbfb9f/hXC6CecznVq/u3/rs7duHhz/9aHPVcSYzAGRc2qNlma/kXk6Ywwz/Zs53jeFwKnHdzHAoFb2O6jPGU8F2wnaQaNnlRZV3oziH/v5Aop4WjrnTquSDqLQiKtfX3liKaM8AkD36tATMAdiZQsCMQGJu3LtnqArSzTvMYjWXXJJDJFL/RprKS6vr6O8PRD0TG5C0lx9V33777bfvHSddEABIG/UWiyYtgQ8//DALA7CnMSQbjvRc/DZISWZOYU1qaO7MQePBD9Fut6cTMOoTLXuSrqnIE2de8ZwHmY+tz18rYpG/2WxuTL98uluqGSIiUiiXN1c2lpfNl08fP3rUMAwRKZT3djaW8/lARz/3xjdEzuTQOL6+OjZZ+fjRwZmIfOMNxmMDwLQ0RssZDJVNBMywpzg7NM5Zte5C7J/0Ufjg0UsMQaBtKi9/n1XZ3kPJvNDktuFJuCnio1itCmmWyxWnpyG3KiVDRAp7naPq2JvFYrFarXdblXyp0ag93ujVA05hXt3cXjo8ODu8XZVbP7i+ek5ksBKziCxtb5LyCwD80+e2ntloWQiYYUsxDI4005Wn0C7cUHNib7FVVb5j5nhKqF68xCt3px9PPL2ykQ7NIFqGilal1LCLlodyxXpn7yRfa5QqG716MdDBzvXze50d3n7v0PrG0qVb++T7AoBpqWhQZblLeQJzmDFJh+RSthmhhv8eUi9V1KschXXSHjx44GN5YcUtXc5qiMeKOr+auQd/3zrmaNnliKHsfOjBQIjHQpp1T09EpLB5xa3zOHdlsyAiJ6cBMmwPrF7/+INbl5aGSb6Wli5t3/pgnwWlAGCa/tFyZucqOyFghnZcMkJNRyNRR8suRdKB+lebnsAsYcfMM2O2mYfzOkpccUv3FNzRRcsm2zMf1s5nvoVM6jw3ROTCsvtg69zyBRExnndCOea51ev7+x/37e9fv7pK3zIATElFtPzuu+8SLVsRMEMvoUcFYdU4YYU9wT2wUPyIS+HDipmDD5s39xBpzBxkD74PITr9eJAls/qOzX5oAEBc9I+WJdtzlZ0QMGOeMUg1ItMn1vcCyNM79BozBxmQTN8s5lFxoywiRu2O2xLLrTs1Q0TKG8FmMAMAlNDkSC8CZkxyH3Prb8u5l+ypmJ7XHcMRnYrhY2/Tpyhrvx8gXGbELI3SWqVl183cbVXWSg0R4mUA0Ez8TaAPP/ww5iOmDgEzbKiPuVV/cX19Peagzt/IYRf+hotH/X0jzTKlckRP77p/0PoLcblS2XxGy/MpeFCsN8siIkajlF9YWFurDK2tLSws5EsNcyHmZsAM2QAAFXoOxia5lyICZthT70xWMTGH06XWCKumsO5HJRJTPK5uoZpLgjSrdrvttIcoqmYfZ8lr2L81zt9Bw+VyJl3Of/BDEC3DVrHeaZYL5r8NozFkGP0NCnudI8JlAIiettEyyb0UETDDkdPs0OlYZYJK8BNieDNdwoloeeK4AQ+deGA25Klb2zZmi65qniiAe+9o8F+I+8ax9c3a7i2saNn2EETLcJYr1o96nU5zr1woWF4uFMp7zU6n57REMwAgRHpGy0JyLy++lHQBkDKKf/ZbW1vmX757UOc1d9S04R5sKxr1vekTBodl2J3uL0G09VO+K3GVsxr1mR8m354+UBQ3p4kDRXSI0PeJuZXLFav1YrWedDkAIIu0al4y+to3AmZ4kPifvadoJPHZvKbp/nmnt6LgNUp06uydyGKtQySswqXYw7dCvyLB83XPX0g8398OAIAJnlpBUd8ZzbReRMu+ETBDlZ7xZ7gUQ0GTp852lUDU03GD9Po6fVZ9OICnE5WgiTht5ogGf1fER0miK4aGoWlsJzmruvuVO89FRFZu1s1h1sNXVAw/BQAIh27RMqFyQATMSJOAsWIoZg41n+Z1XLpKOOoSh6uUx8dg+ETinBAj8+nyz3yKEVbwOZ30zmWavVNpVWgYmob47eCg87zR6C8RVZfc2Csqhp8CAIRAq2hZ6FgOA0m/EK0o8i1F17c5c88+omV/B1U5OWH1QzqVIR4zfyEh3kusX3NmyjTbdHEuue6cTETLE0f3lLnNXdTZ9XwI8dsBAKA5ry2EiKJl1lUOHQEzIhfFWjiJDN6O+ingRDwWW8yceLTsMkR8eCra7bZtznav1AfSR72fGB67RHEg6KdY75mGi0QNX1HB0lIAEAKvd9soWpWsqxwRAmao8vSHPbHxxMo6TrvydIiYY+ZwFweaZtvlqxgf+g4jvT4KnTiovw9OFGDm3rzmLYtN8ECUUBYAgDlgO5rMRUTRMusqR4Q5zJgtlGdm7Xb71atXKp8NN4pIRXqqUOZ5Rv1N/c21nmn4NV2Gu29tbbXb7YkZxTpcVubihkLDRGUAACjSIVoW5ipHiR5mzOAjLNEhkolUbG16TSbDuOw53CO6fFnbvFlBjh5WyaP7tc9B6KiSwkCf6fTZ0O22TN2kSwIAWTQHN/cMImCGG6fG68xYxXerV8/msm3nakR79vpxHzOffRzF/d2As4v9jQz3930nFsfyelCXksjULPSAhwjrWYkOWeWdXtQwUdlc6bb2K/uWyLhVWcvnS6b8wtrYewAAH5Lq2DCnK4e1N7gjYIajENMIra+vr6+vB5kxO21mpeMjobHLrqbH2wSv9UKJlq2vWGc+h1I8r/uJLT60fkT9oNE9+BDnntIgs9+D34Z1eJI9UQb3aHnmW1DU3V9byJdqjeedwSutSqlhWLYwGrV8pZVA0QBgTiQYLTNdOU4EzPBJvY6IYsilSrQc/CjT+5zYbYLRiNMk3rByX/v+aomcE8XUaL4/O5P7tYg6Y9yQU2iauODDEOBNq5KvGWOvdPd3zaWZC3udXq/XaZZFRBq79DIDgC/qDa1wb3/kwY4fSb8QrVDSWU2INFqe2f01UfiYs0+F3jtnW/5wu75Vyhycy1Fmfp3oLqKZrmxYhlCmKswcIe/vECEiiVfiWo8bIiKFvc5RNWe+1HlumC/dr+ZEJFesN8uNUsN49KRbHWwDAFDjKVoO99BEy/GjhxmRmBke+IscVB7RRRot276b6pBg+uGF+lh3l2cKtnvT50RNfIVII/nhfATxewaiTos184J63ZvLfxGL7umJjGJjERmF0JtXhi8VN8oiYozGbAMAVCje2sLqWGaucuIImLNIsX2crkG5wXkq9pyFAdbv7ulhgUu+K9vtVW4e6gH89FsqSaTCjejUfzb+YmaVbxREuGfDU2m1TVSWfmZv8oXlUcdxP14eew0A4F2cLUAzsxddyokjYJ5/7p1pof/ZR9rS3RoX+s7D3aEiHWIDxV+FUzjkKcZWMTHlVTGdlcqIBq+FcY/e/UW/0c2aDmUnoYwbV3xL20Rl88bschYpbxQTLgkApFmcI7HJ7KUP5jDPOZVAaHpQrj/xN3PnZmi0+hza4cVy+YjX6bIqv4rgHY+KE7+dLmK73bYmKvdxrX1/hZlBsqcp0FtTK0gn9aTGPb6N7a/JacY7AsivFESMk9OuFHMiIt0nj8wJzCt5y1Zmr/P4awAAW55u1qHcywiV9RFpD3O32zKRhDMZAUOm4HwMuYx5XSInKsUIt6Pb68hep488GKzMHLxIvntl1ffs6S19Mi1PD3NIpEhzMy9Anys7L3LLF0TEqN1pdUWk27pjZsy2TmDutiqlxsRrAABb8UTLzFXWVngBc7e1X7EuT9GqrOXzJVN+Ya3C0hUxi7kxHWRm5kT4kXjM7DXgDDFmVvzuTnGa12zPis8F1HcYCs3jwKgnNQDBmfm8pFHKLyws5Evm/OXyjpkDrLtfWRu8SLwMADPEEC0zV1lz4QTM3f21hXyp1hgl22xVSg3rGpBGo5avtEI5GLTkYzKk05zqBCOQOI8eSh971MGbhqOFXUTRP6k4qSH046YRSbw0Uqx39gpjr5Sb9f785c7z/u25UG4esaIUADjx2iz0HS0zV1lzYQTMrUq+Zoy90t3fNR9oF/Y6vV6v0zSfde/Sy4xxmY00nKpUT1Vz8LMX5/mPboC3VUQx88zh9+qTfvUJHaOIb0nipY9c9ajXae6Vy+Xy3l6z06tb030VCuW9ZueoTgowAHAQMEuoOkJl/YUQMA9Wd9wb3ZDNJS2Gi0DmivVmWUSMR0+ImPVk+0futaZItnM4XYJ3VKbxVMdT5gTDs9RFhlHEtwETiSNMuWK1Xq/Xq9WitR+5WO8dHdXHXwMAWHhtsbTbbfWNmaucOsGzZJurVQxiYxEZhdCWuVHFjbI0Gsbzjog+9+jFxcWki+CZepknsgq7bxmgRJO2trbC3eG8mjhRihfLpH5xdaP+A57e0tOPXzye0uDM4s28NNN/IEGuZvBKbOLoTn+8ng6kYQ2Qxto+bN1uN5fT5wYMALqKLlo2Q2W6lFMneMBs9iZfWB7dhvvx8thrWnr16lXSRfBmcXFRvcwuy/ZMLOIS+nlIaSwXv/X1da9LQEk0lyw26iWf2NLTj9/kNQVaQMPizTzu9Bex/cjM30ZYvwRrJ7DtDn2cfH2YoXLi5U8qYu+29u/sPmoY5rSpcrNXL0qrsrArezs36WMGgCnRjcQmrVd6RbCslNnlLFLeYHZUYlyiZWERF53ENkNGH14zgcdwrHAPFErGsuF/nf5Ow/1qKvO0kTbdVmUtX6oNomUro1Er5dfIxAkAYyJtlREtp1fwgDm/UhCRk9PB7OTuk0fmBOaVvGUrs9d5/DVExN8it9PmIDZLBX0yQsfA08phXkM426gvhhMVPFoe7sfpSVakE4NjWCiLgDx+rUq+v1hFoVzeK1tSZudXCgUREaNRWiMVJwCI+ErEk9KWGHxY6PV6AXfRqiyUGiLlZqdezHVbFXN1x8JeZ7hcxeBF62s6SHyQnleKAyPDjYpp4Gpl4npl5+q02233H7/TkGaVLYPwGi1Hen/18aRApcwzT77XQ8TZyMjokOz+jbl/Zx783xySLSLSbVXeKTUMsbykB8UrpcllDSjVkx2Eq6AHrkJwPloFE3cxp6uQrjHYWftb8HRfDmFIdnHDXDSqlF9YWDCjZZHyjhkZd/cra4MXrUnAoIuZ1QTPz/Qxs+Nxjs3MpGX7YtR9ztpGy9P/VfmIkyBZCYInhIcP/UFde2a0bCNXrN/fK4hI4zHjsgFklL9xTyq38g8//DBd0TLchTGHuVjv7BXGXik3RwtMmUPCpFBuatW7jBH3yoKmrSayExs7cfopKv5EIx2nrVu07PKi4rtBNlb5FBVLlPqrV7g/pM5d2SRiBpBZ0U2IM0NlouV5EjxLtohIrnrUu9Lav/P4uaysbFwZT71ZKJQ3SccZJx/JgZ1i1ii3bQAAIABJREFUCRq1msvaBZr4vl5D0K2trSi6l/WMlodvhbLKusuuoJ/p1Svs5JYviEwnBAOA+RZ17hhC5fkTTsAsIpIrVm0mQhXrPZ1mR2VGkAV1aBanRdai5Wk+fqvmR4KfOk/RcliCd5LzmwEAZFkU0fL777//wx/+0G+JkALhBczQDDHznBleTS6Nlb+e0oAH9frHFTBplml6irKPhwUBy6CyZ36fGsivFESMxuNWvejyyJrVKwBkie+boMt97cMPPxQRouW55zVg7u5X7jz3f7iVm3UmMscnyOBqYmZF5lmKuZsxlD5S+BPpyZ+OPH0Mt56553C5RPIu54rqJUq5K5uFmuEeMXf3dxsiswduA8AciChaZvR1RngNmDvPG42G/8OVN+rCvTkR/lr5BGbukmr0c1GSElu0PP1fp4+Y6za7x6WhlFl9LvTMmJloOWqDiLm0Js3705myh4tKSWHvJtOmAMy5KKJlYa5yloSRJRt6m15WxxOatk4SmcWKBMUZLXtl+3fq44/XDL8Vd6WYBHvis+ZpDFgvYYZc1Vw1ymiU8gsLa2u7JyIiJ7uVytrawkLejJalsHefQV8A5luIDWBzADYyyGsPc7He69UjKUlaaT55L3h7lBatLaLlrEkqzbW6iXjeX7Rsu6vgc7Bdpocw+yMiuepRRyrv1BqGiGGYybANozHKil3Y67DYI4D5FlaKLzNUpks5s0j6FYjmLT+iZSC4gH/U7XbbfYMQ/8qCFHW6HzhwcWzMHMKtCc2fhCrKVetHV262ntzZfXQyiJlFCoXCBdZ6BDDnQsyGzVxlEDD7p3nLL/gIT6JlQIJlWYu6NlDcvyZ/zmElMJOIA1rNn4R6k8sVq/ViNeliAECM/GXtcXqLaBmhz2HuOmrtV9b2W2EfLymKk/f05zRfMV3fIn7m+eEsZYSeF9pTFOe+sb+A0OVTcY5gD/fqOD0JDfEQMWhVFtYq+61u0uUAgHj5y46R4qeiiEVIPczd1v6d3ZplcpSD8kY4x0NQ1qoh+NTHbAo983DqGuWYaWtra+aQbH/8TVG2/Y0FHMgdcxLsSIf2hNgHnqjW44YYUnu8wbhrABkSVqjMGGxMCCVgblXyJaW1pgorYRwOIRjWKWZNMVFfELnFZtgK55zPt5lZoxX34x6zzXzyNf1jCx4ExvnEbV4C2niUN1gxCkBmhBItk9wLthZ6vV7AXXT31/I1s2+5UChfuCAnJw3DGPu3iBTKdotBJitI3lf3P8uI2m2Li4u2ZXZqrSrWHQzARvyy85ig3W6vr69PvDhdRTj106rHotH19DrVPD64rxc9vY2nZ3m233dxcVGUa/voKnazGHExb8ukwQaQFdP3WXe2g7/ef//9H/7whyGVCHMleMA8iJdHt+b+K+Vmr160/F+/e3fAJqBKy09C7cyxbba6t5KzEJAgdbITLbtwj5m91hWK1ZE/IQbM4r3KUq/QCJiHhrfd5v2UjcpWvFKeLqu2wv3Lih9XQQdcBfHenAi9W4uroAOvV8HTfTl4wNyqLJQa49Hw9MNtc6NhCK2J4D+LmV064fb5TP+UvXbXAIljCeuhsAYzRz3gxVrzhF5glcpK8TcTPGBWKYM/MQfM0u22nrxTMgd/FQqFCxcuOG66crOu0bNsAuYU4SroIONXIeAw7LDmKmf8KmgiFQHzeCw8/ZqWEXMoPwsfowd9N7wmfspe247EJ0hciNHyXE4l8Fc5RBcwT9Rvkeb3UvwWXutVH+2YKL5mvAGzecdVpNeNmYA5RbgKOsjsVQi41mO4c5UzexW0EmnAHPqyUhYnp6MlLYob5YlX5sUDC+vrc7PuFBCigMtxOf25zY0oKgff+1RZvSn+2swlmVlEh5jXHxsApJS/jmVrtPzuu++S2QvqgmfJzq8URIyT066MJkqZrxnPOyJjA72mX4F3aYm357IDEMEF+VWE/ovS8FdqzfYcVgYEHxmk1U9L/OmpY8jLnfIguVjv9epJFwIAQhewY9lEqAyvgvcw55YviIjx6El38jVrh3L39CTwkSDpiZaBTIkivlLp4FU/uqeqQ/96Zu7HGgAAJviOls0B2IBvIQzJLt7cK4gYtfxaZb/Vj5DzKwWxRtGtOzVDRAor+eDHy5gtC/Wk+To0IvVvcyNTbP8owvqVhv5r9zr+WYc/eQAAIuJvGPZbb70VVmYvZFnwIdkiuepOuVZqiNGolRrPm716cfCSUcsv1AoFMfrLNG9eyc54bJehnupN21BGnqgUCYA+3DMgOK3P7PUPfGZCL9+78r0fAAAmBOlYJlRGKMJJ+lWs9zp75cLYSzebZfNf/WhZCnv3NVq6Ig4Bk9OEGy2HUiQgvebpaZH6aO3o9qC4ZwAAfAvSGCZaRlhCy5Kdq9aPer1O8+Zg0HWuWO90muVCoVAoFMp7Tcs6zRniO9uqj0XYFafzTReJBi6QIi6jtV1qgDjXZqdKAQAEZM5G9PFB+oEQujCGZFvkitagOJcr1o/0Wd4xIZr/3dK0BRRp/nTJHK09c7XkIF9B/Qz4SJ0dyjQWAEDa+btPvfXWW0KvMqIR5TrMiIun1qTOLX5AZ1GsnxTuDm37mcM6xHCmdHTpqZkzAgAZ5ztaZmllRCeMHuZutzt7I1Mul8Fh2REjWgZiE0827IA7TPViSzGssQwA0FOQaDn0wgBDwQPmViVfaqhuXG726pkfo61Ecegj0TIybuJPgB95dKLoYLdFkAwAGcSMZWgr5DnMCNHMuYhANrmntiJmFtd1noKcoomYmVnHAIDg1tfXPW3/1ltvffLJJ9xoEJuFXq8XbA/dbqvTcXjv9PTx80eNhiEihb3mzrLk80WNBmW/evUq6SLMZm2Ptttt32UmisDccLlHpuh3HmdsP33GAqb+ct+VVo2YxcVF0aC2N4sRFQ8To6bpNVVK8UppclkDWlxcTPVX4CroYA6ugqf7kZnZS7doeQ6ugmTvb8HTfTl4wKygu7+WrxmFPd1Wlkrdz8L3TzlFUQTgSZyrJYXILHacBXaPmT1F7552lXibRpN2TJQBc6uyoD4xappeU6UImFOEq6CDVF8FrzdBs2NZNLizTEj1VRjK2t+CfgGzriFz6n4W/n7KKYoigPkWbk9v8KM7cS+V+358dDhHGmBr0o4hYFZEwJwiXAUdpPcqzNOM5fReBaus/S14ui/HNIc5d2WzUDOMR0+6VZ0i5gwgWgY04bRm0jz9kdp+F/dsYRMfiS212BzJ32w2N6ZfPt0t1QwRESmUy5srG8vL5sunjx89ahiGiBTKezsby/l8jGUFAPW73rBL2cTdAUmJK+lXbvmCiGE874gQMAPQX3Sh7ESHqoYxs79sXi7fwikM9hFgY0ouZ5McpFUpmelDJgd2FYvFarXebVXypUaj9nijV+emDCAenkJlERlGy9wUkKzfiuk43dOTmI4EAEFFcW/eGph4UX0PsbUY4sl97R5gh3igDGpVSg27aHkoV6x39goijVKlFXPZAGST147l4XRlomUkLp4e5m7rTs0QkcIKQ7+stEqNAyARZodqKCFiKOs8ue8htlqLfuYAzEfUhc0rbp3H/alSJ6ddKdLJDCA6Xm9wdCxDN8ED5u5+5c5ztw1OTszZUjPv3hnDzD0AJk8ZqmeOfA6yzpOnXl/ftZbi96VW9Kvz3BCRC8vud1ymSgGInkqFPzFX2UT9D30ED5g7zxsNpfychb37JPwaiGfmHsMaAd9S+uczHTMr1ir+vq+11lLs307piU2hWX3HTJUCECXFUFksXcpDRMvQSixDsguF8ubOzSqDvvp8pMYJ9ygA3On55xNkqeSw9mz7WfdlpROMlrM67aW4UZZGw6jdaVWdV4zqT5Uqb+izphSA+aBY1dOxjLQInvSrWO/NcnRUJ1oGAC2FEsRqHi3Hf/RkFTfKIiKN0lql1bV5v9uqrJlrNxMvAwiXemVLtIy0iGtZKQCAfiKNliXYqJkgLaesL1hVrDfLjVJDjEYp35BCoXzhQv+dUVoRkUK56dwDDQDeBLmhZKVyRjoRMAPA/NCwzeGvCRV6tDx8S8NTFIVivdOUd0oNQ0QMYxQkD7ksOgUAngQZgy0i7Xb71atXYRcKCI33gLnbtRvfpSiX4+4c0tIvALLA04pTiVQgYa2JNbHPcHeYSbli/ah3s9t6cmf3kSVgNrOKXClyOwYQnHqoLIzBRmp5DZhblXxJKSe2vXKzx/gvEYcmJrUGACtPdYK/5NgBRXEUasIw5XLFar1YrSddDgBziOReyAiGZCfGd+s2q3lfgWxR/Osebhb/0u4qC0rp7/XXF53e+vzzeRoi2O12GeQFIDQk90J2eA2Y8zebzY3pl093SzVzvFehXN5c2VheNl8+ffyoPxKsUN7b2VjO54MVd874qC8U28TpbbwCGTf9F60yiSO2HFepqHAmztgnn7St777+euwFSk63tW8ZkG0O8mpVFnZlj7UeAfg0s853mqsshMpIp4Verxd4J63KQqnhnEGk2x/Hrd147NQlGFCc+axb4xWAV9NNCpc/f/c/effWyczPzhzSEucEZpfeYN/i6UZeXAy/5LN0W5V+0q+BYcBcaohIodw80uumLMr3ZfN8pu4mPmFxcTHVX4GroIOYr4JKqCx2XcriWrdzFXSQtavg6b4cwpDsVsUtWhaRXLHe2TvJ1xqlyoZmIXOakPcVmFfTQe/wj3pm68RHvDoRA7s/iXvw4IHLTdR3GO/kk0/aofcAv/XWuvW/GaktRxlHCuXyppzUhqFzfqVQEMMQo1FaWyFTNgBFdCwjs4IHzN3TExEpbF5xu+fmrmwWaoZxctoVxoABgIjCgOooDmobmfvLQTjzKZ57KO6ju1ixN5hRNv0n2SLlZqdezIm0KqOAOVc9Orpi9j4btTutKs+xAbhTrFS9diwDaRE8YO48N0TkwrJ7HJxbviBiGM87IgTMADAUZ3TnMtU5xGyC5pzh118XkbbtBu59yPOVaisZrccNESnsmdGyjVyxfn/vJF8zGo9b9SIRMwB77ncoly5lE9Ey5kNYWbJn9R2b/dCIRaoz1gLJUhwIHdaB4jyKj2kd7j3PE8m0vJoYKW09SJDdwtvILyJmAA5c7houc5VNhMqYJ8ED5uJGWRqNGeO6WndqhoiUN7grz+TUz6OSKVdlYwDu4oyWwzpW8KXdp2Pmra2t6ZBYcYLxW2+tuxw96jPsqbacR15GfsVTIgDpEWSusmSlmkW2hNDDbEbM0iitSfO+zfAvM1GnCPGyAvdVo9rt9vr6ZJ+MU8VEzAz4kNJoWfwu7W4NiaeC4dkdyM69xP1vl1TLKfgTBADIIJUbE5m9kDVhDMku1pvlRqkhRqOUb0ihUL5wof/Oyclg9UeRQrlJZhF3KiupurSJp18nZgY0ob5MlA/DWmLWgkx+RlA7hcSK1UuCOfzDnZidKvmVgsjMwdb9ic4r+djKBUBjAe9KWapjkTnhzGEu1jtN6a/3aBijIHnIZdEpmNSnF6pMNWShKUAf7XY76rUNrX/yXrNPu/QSh2K6OoptyLS5Jpakf3lMj1SmJ3f3dxsiswduA5h7MzN7iet0ZSFaxrwLK+lXrlg/6t3stp7c2X1kCZgLhfLmzs0rxdy835CnW6hxJnpV6ZoGkIh2e6xfN3jHslOqrZmzi6MOjF0oxsxUWWEZRMwOU6XMmVKGiBT2bjL0C8g08mADM4UVMIuISC5XrNaL1XqY+0ytiRA6uvjZvWs6ooMCUDSdd2CmgNmnZVDhaF4DZHjIdPRy1ft7j/I1YzBVqiAiIie7lcqudarU3n3GfgGZRXIvQFGoAXOGTcfDEwGzyyBJFh0FMihIVOwyr3j470ij5bCyJNDeik6uetSRyju1hiFi9ENkw2iMZkwxVQrILMWqm2gZMHkNmLv7lTvPRURWbtbNO+3wFRXDT82/iTDYJWAevDXWerY2iKmVgJTyHRUnOHx6JsXl7pC4XLV+dOVm68md3UcnxqhbuVC4sLlzszq9pgWAuRdwALbQKEUmeQ2YO88bjf4SUXXJjb2iYvipzHHpRraNpZ3XelmcuUMAcZrLqNiJv1XfaWAlpj9VKuliAEgamb0A3xiSnbzPP381XYvNbIJbwmzHrmkAoYhi+LQ69V7cqFP9uaz6bi2DyqeYvQwAsaFjGQhiodfrJV2GxGiy0IiPAY0PHjzwunKMiXAamBY8yVZ0f1lepyWrbO97HLVig2lmMBxnfmxNlpUyixGfbrcruVnrU5gzqvSaKqV4pTS5rAEtLi6m+itwFXQw8yqkItPE3F+FVMjaVfB0X6aHOWH+KrKtra3PP5+swsxduTf9p98lhEZGBIyKE/9L8fdkzWnNORk0g9R3q95sct9ScRk8uqADaFXypYZIodw8qrusGmXOqMruVClgvrlU7ypdykLdCwykNGB++dG9H/354dmZiIgsXdr+w82rq+cSLlPiBvXa5JMVa405HTOoRBGJhwqAokxNJ1bh0pnsafx2WM0m92XwhkeZ2IxV5f0xGqWFk9hyYXNfBnThHirLrLnKQqgMjIs0YO52W52OiEi+GGY6zuN7b98+tPz/7PDg9uFntz6+vhreMeaJtQ06HRWoBBhO28xrjAH9+QuMU/eL9dpksd3epSdZsXu53W7HOUxLsQsaSoxafu1583494pzY3JcBLTBXGYhCeAFzt7V/5/TKaCpUq7JWGq34WCjv3Q9nmtTxvduHIrK0fesHV1fPibw8/uhHtw/ODm9X3/hg/yqPs72aGUK4RCbuQUvqghPoyWtsPDc/vFCiZVOQOWwxN54Uu6ChoLy3d1KrGWI0SvloO5q5LwM6mFnVEy0D/oQTMHf31/I1Q6S8PJgK1apYomURMRq1vCz33GZTKXn50U8PReTSrf2r/efW51av7t/67O3bh2d//hcvr6buzuwv+06cNZpL+OF1vvTMHQLq4XGqf0gqf/gT8aH7R0KvEzztMKz5xizpHK7l6lFnufJOqWGIUcsvPG92Iulonrv7MpA6wStPQmXARRgBc6uSrxljr3T3d82lmQt7naNqrmsmIGns7t8sBnvE/fIv/vxMRC4Vxkd5rW5uLx0epPXO7DVm9lqpRdcG9RdLu7yV6hAIPiiGx3P2w5j4k3cfMq0YM09sGTCC9R0tT5dkes9ExXHKFetHnRXzkXajlD+ZkQbMj7m8LwNpsb7ueH9kujIQlhAC5tbjhsggNjZf6jw3zJfuV3MikivWm+VGqWE8etKtBoqYf/WZ3X1Z5Nwb3xA5O/vsVyKpvDE7NSKnW9L6RMvuiKUxLZvh8bTpCNN9Y68xs6f9B+RjvjExc9xylo7mCNKAzet9GdAc05WB2AQPmLunJzKKjUVkFEJvXhm+VNwoS6NhPO9IkOUrXn72SxFZeuNrU+987Y0lkbNffvZSbLJyvvnmm7a7+/TTT/2XJWztdlvGnxQ6vaLO5bljgoilM4LwOCwTSwW2222nP+2wAtHpxQltlyt0qWG2trZc6iuXr+DCawVoFfcyyLqxdjSHnAYsyfvyHFxWvoIOUvcVZtafM6PlINVpRFJ3FabxFXQQ0VcIHjCbvckXlke33n68PPaalt5///3hv3/4wx/q8Lo5fmb4ulknDl98//33Pe1/osYc7kfGh+jo87oZO9lu/8kn7X/xL0bf94//ePR9rdtbX7dur+f3nb/Xnc7/8PW33lrXoZxpfN36924VxXGtVOor2/2411fDmFmxnMPmnYb1tqfXk5OrHvWWzWyc/TRgO0kXCYA3io8aUxctA5pb6PV6wfbQqiyUGlJuDhN6DTOANa05vqY28+PlR9X3Ds6WtqfTbprvyCVPi1jEuVCKD06dRYpDaLIz6NH30rsmeji9ykheLn04TU6O+lhDi4uL07XlzJLMrKnUv0uQcYPmw+bEa/t4H9u73XAHt+ihVN6XNbmsAdn+ZaUIVyFOwQdgi8ZjsNNyFZzwt6ADr1fB0305eA9zfqUgYpycdsUc39V98sicwLySt2xl9jqPvxY+u0FhKcXaKurco7KZ0d3MDbIc9REbJ07PP/YYnsfp+cXnQK561LsyGTRHaI7uy0AiZobKQmYvIGLBA+bc8gURw6jdaV2pF3Pd1h3zLmydwNxtVUqNideAeARZaHrmBnMTJWZ2rWPNpbeJo1Jyl+xf6f3iesivlMtlcX5CbaYBy5cacRYKgEczH02S2QuIRwhZss18XtIo5S333vKOmQOsu195p9ZfkTl4vOycdNNM0/mNN8jFOUQqWkVBImr3OFOrqNL3wHWtvsUcC54SPxRmAQIeWv3jttUUzbvActV6fdYmxXqvs1K589wlrlbCfRkIn2L7zT1api4FwhLGOszFemfvZGx4V7k5mBHVeT6IlsvNEBaycEq66ZymM9OImUPhL633zHf9HTGU/Qc5KPxR/GOc2b6J5486znkftqtSIxYKcbUC7stAiEKZqyzUpUCowgiY+3OiWvt3Hj+XlZWNK9Wx1SoKhfLmzs1qKCtYnPv2d5YOzs4OHh1ftSYROX50cCay9J1vz8+D7LAGKxIzRyrg9OnQP+iOkFhb03/ULjGk1z9qf5WA77WUfbTSaNgF092v3HkuIrJysz4c22W+omL4KZ+yc18GIhXKXGWhRgUiEDxLdsz6aTdl6dKtH1xfPSfy8vijH90+OBOxS9LpTv9ccGENViRmThdSbWXNxN+1yh+++x+1U0XhtSow9+OUOTMVo6k1SV4aZZZsMye2WPJdD19RETBLtiRyX9bksgaUtZy0etLhKoQyV1m0rIEV6XAVguBvQQeaZ8m21e12c7lIEnydu/qDW5+9d/vw7PD2e4eW1y/d8nhXTgX6h7OJMDhrrN25tn/y0/29LtszmhrxytZ9GQiXSjOPzF5Asn4rxH11W/uVtbWFhYWFhXw+X2mJiLQqC2uV/VY3xMOcW73+wa3tS0vDF5YubX/gZZnHVCN+BuaY+3pytq87BdIqGwf3wCLcPUNZsd4zDTuKh6+oCNi9LCJZvy8D/mxtbTlV7OYAbBXtdrvdjmQaF4ChsHqYu63KO6WG7bKORqNWajwqN4/CuCubzq1evb569XpYu9OXYl8TgGRZ/yQnOl1ZshiZkJn7MhAQc5WB1AknYG4N13MslMubclIbhs75lUJBDEOMRmltpRNCnuwMce9rIvUXoCen4Dl+tuOlPdUGwy3dKxwGZgPATMxVBlIqjIC5VRnkG+nUizmRVmUUMOeqR0dXzN5no3anVQ2vlxneEDMD0bF9hqVPtCyDEvoukstDOtsDed358N80BP3odgPMe4oo4QiAMcxVBtIrhIC59bghIoU9M1q2kSvW7++d5GtG43GrXiRijgQtTiBZE4Giv9A0rOWanGZz+Diu9eOKDwU8xczB4+3MG43x8iV4lmwAbkJ5eErFCCQoeNKv7umJiBQ2r7g9o85d2SyISONxK/DxMG26xZlUSYAsC/Kn5z74OXi07GSYr0sld5d6VaNYBq+BPQCkiEtaL5NKci+yKgKJC97D3HluiMiFZfcxXbnlCyK2OcHgRLGvicRggD7C6kmIbcyIv7oilK8ZYpqGbMvfbDY3pl8+3S3VzLtuoVzeXNlYXjZfPn386FHDMESkUN7b2VjO52MsK5ARKtOVZdYYbKpBQBMRrcOMcNjGzIrDPmlxAuml7R8v3b/6yeWK09OQW5WSISKFvclsm8VisVqtd1uVfKnRqD3e6NX/f/buJ8StLE/0/E9DvcV7vSmYKHjg8qMikQzPePVeZsfkFQkTk+mFZMj2wnjS9SC8KJAwXYxkElcvwsuIRaenCAm6MRLjhQMmXRgPZAdYWkQn0VDoFkEm722MH6RERvIyY1Ve9Cy6Z6lZXOnq6urc//+l72eRpBX3z7l/z/nd848uzECM/LwkPQf3ym0WAGym6AFz5bom4tk9edbR+TpfsoNKs64JwMbKWyRspIc3XjjGWJyr0bKpXOuNO28q7X69eZsuzEAs/L9FXaJlXnpADkXvw+yne/Kke9AX8W64DSWzb2G4uenvzcWeMABxibGQlFUT6yTkNmH5FmRskTffRRhhG4BITH2VhWgZyKvoAbMZMderzaEi350Mm9VK22ga9ojP2GmjuAnkh9PYLbEXkvxvMMMJ53wmkpdYcAHGFhH97TiVNAHrx0+FxCeffOJndmVG9gLyLI4+zOXW887LSlvX+/VKXzRNExGRNwfN5sEbY2QRERGt89yhaRjCcx8YjIImEDujTBPl4Uqhn4Vy7AOfP+aQLZEUK/15891EHGZ7FJF5PTSAUOirDGyO0nQ6jWVDk27zfrvvNA62S0+qDL179y7rJASztbWlTHNxy8FA4Zjlm9AzLceaHAWfCYse+fvZvrvQe/d/Gre2tiQHb3sjGakZNkv1vscUy36WSZ/PK5WTyxqRU55eFJt5FeJ6Z8aVF2zmVcgbrkIeBL0KgfLlGJpkG8qt3mg8HnQa8xpmERHRNK3RGYynOYyW14nttRvuLexnFlYA7hMmp5kMZWtAz8Kc9UnP/LNa6HOYecpzrna7IeLcVUomw2a13hcRadzOUbQM5Jmf4WDoqwyspVinlSqXa61erRXnJuFTxJcv727Av6zmbHMqqwVKTzqJT6ETNTPnuan1Bo1+vS/zrlKNGzdmf3lj7SrVGOSpdhnIKZ+tr8VrXmWhuAUUU6rzME+GE1FMF4kcod4G8CN0tBZlxbg2GyXU9FM1HXTjdCFJQq03Hsj9el8XEV1fBMmmfHaVAnLF56vJ57BecaQIQAZSC5gnw+b9ev/GYNojf05HiDIoZVYgBSHiVT/PZqI1ru79PqKPYZaTJuLrpVzrjaaPJsPXTw5eWgJmTWvcffzoFl+vATeBXkeM7AWst/B9mCfDbrNqanaV/aRmi3ab1UrdcUQwJIV3NJCcKNFdoHUDLRzoqfe5sDEDvM9e0xHHDw+9LtTK5Vp2N5Z4AAAgAElEQVSrNxpNF0ajXotoGXDkp6+yTwwNA6yHUDXMRm3xUvyr6/V+W9HAS7Eo0kRbRyCfkqsQDvTU+1n45s2btl/MxCvXjd7k27Y1n0vCNGyWDqTz+FHLbVopABb+X5t+uivzggLWSYhppWZTUahZY2ZbsKw1Os97ueowVbjB0yMO+O5Z7iS0BjLkVMAKV8Psspb/oDSKGMuLypnzfK6bk9k+0p1WKp8zRvnCtFIFsjZXYfWboIu8Ta28Nleh0IfAVciDfE0rNekemNFyYzA2WniNO/OppPT2k+FsOWsrbK0xGI/yFS1vIM/iOB9EgQzFErVaH2flE+3/x/yIZea8zcOMUYCHe/fuxRUtMzcnsMaCBsyT1y9nQbDWGffmjb3KrdGgMVui/9VQJt1qpT1frtEZT0c92oXlAjEzkJBYikqr/YEjRtFrE2q+sMg6LflXua6JyJvvnIcWATZcuLerS7QcOUUA8iv0KNna3VtLIXDtUUfrt3URefNV8/6sallrDJ4TKueMU5dFa8xM22wgqLieGqMDcIzPoM+SHA/+Ginfuqu1db19v3vtOd2YgSWBXnTuDbCJk4ENETRgHr+dVRzfuGbLg8vXbojoIqL3+yIEy7nlmVW4D+cDIGkRH73QY27FGDNTjsxW+dbzgdyvt9v1Sls0Tbtx44bjstcf0V8KGyDoy819ZC9eccBGSWgeZsV42SgQo8BNjRNQUHHFzO7fzpz+SlEya8NmxTI2p67ruu48WUXjdk/IrrHGQpRk3PsqR04RgIJJJGDWOs+JlvPJf7ZBzAxsptXi4Onp6eq4OOZiyhgbAPIgXBlGGS3zcgM2VhIBc+Mx4XIuBc02zJg53OrAhlun703uUTHlyJyp9abTXtaJALJFX2UAcUmoSTbWBKNnAxvCvZZ4dfhu/+8E6p8BpCloqCz0VQbgKvA8zNhMa1NRBuRWjCWzoJtajYet/1TOU+rzneC+ZQCIUdDJooyK5dVomUnsAFhRwwwAifBTbltt2+yyls/h6wMV8py25me0fM96ZqcZ7CiGpmsycZqQefz6yYHcHrVqqaYHiF9cfZV5OwFYRcAMAH6lMEOy0y6cBtnys00n7scSMbKNEmkjBpNh98lBu+88PPZM43YaqQGSwmR4AJIWOmDu10v94H9qDKY9vmRngpaQQCbch5hW8hx3OpaBqf28E3hvFNbyzFIutOtJJwVISFxTKxMqA3BHDTNE1ms4X8DgswFzCmwxs5/CmecyEUt4eTgtSM6kezCPljWtceOGvHnT1/Wl/xcRrTF43qsxqwWKJ66plV+8eLG1tfXu3buY0gVgPQUNmCvXG41G+N1dr4RfF8li+iispdg/BoXb4FrWYKzlQa2FyeuXRkTcGY+MaR4n3TcVXddv3B71aiI9mXSrlbbeP3j9qMY8kCiY6NEy7y4AgQQNmMutHpM7AsieewXy6l+VvwQqePnsRaxcZf34qQN3vzpIzPitLiJa57kZDJdv3dXauv7mu4nUyiJSbo0Gb0v1fvvJsEVHKRRF6K+fZrTMywdACDTJ3hQUXrFO3GNXZSxt/DOuu321F7FTMtaS7dACfYZY49OSMzeuWeqOy9duiOj627HI7Nfa7Yb0+/2vhr0aETPyLkR3ZfoqA4gLAfMG2bQyPdaYe4Tmf3zmKA22resam40+EFdqQhy40xEFmmk556dl/ZlVzDKPmK2/APkTy8hevHkAREHAvFmKVaYH/AhanIorZl4NFIv1QMXSu5um6blUua6J6MuhsPGbtYrZsPoLkBvRK5Z5+QCI7n/KOgFI2wsLpwVSThKQMlshLMQ9ryzGFW7APNuBu5wH5Z/8H2/hzkzBla/dEBH95euJ/Td585352+S7N6mnDPDp3r17Id4btpG9KM8AiAUBMxTIY7D2VmNm/7e9e5PvSMlK2D0L4xfbFzTlSTg9PU01lYis9qijiejtSrXZHc4i5Mp1TaxR9PBJWxcRjdkrkC+BQmWjAbYNoTKAeBEwQ81/1RNQUAkFt7mNmX12Ns7Ps78a3sOvcutxQ0RE77frlebQ8pPerpRK1WqpVO+LiGh3b9EeG/kRKFRWNsCmuAIgdvRhBrC5Eup4bK2/DbdiiHX9b9n6o3IveShxFr2LeOZqven4evN+u68vfno0aPTrfRHRZz9aZ54CMhXouxh9lQGkiYAZaoFGvgWgdO/ePaM9s59IOKEQ0f3hNfcSIlZPbj7qQOE9nJRbvVGrNxmavZbLtd54fPvJ/YM3InLj7uNHLcbHRvai91WONTkAYEfAXDwpDHNNeAy4CDS+9M2bN22/KAO/eEPEECOHh9hvmtGy+ScKx0GVl4LicrnWGzHvMvIhUAPs1XmVhWgZQCrow1wwKVT8Ei0jBemUcoL2Z/M/THTE9AeaODrixsMtH1fnYYqzAFb5f70o+yoL3ZUBpIga5iJZraoSqlxQTGl+l3GvELb1N1Yu7NTRN8pR+H9yAz3jsZ9Ys1V50B3xXkrPZDLxXshJuUyzbKQoYl9l4d0CIHUEzIVBM0UgqEAlM/M5Wo2EjX+uPmURY+YQaVv9PYXE3Lx507Z32qHkybBZMUa8DqcxmPZoo40UROyrLITKADJCk2wAmLHNTuz0V6vUCnCre4/eQSO5iusop8V/w3gAhUD/DgCFRg0zgA2yOiK0jXLU6NW/xp4qP6VJ697zXPqMvmX/DeMhUnk0GNxe/fm7g3rbmD1KazTuXr997Zrx83dfvXzZ13UR0Rqdx7evVSopphWbJuibijbYAHKoNJ1Os05DZt69e5d1EgJwz3VizE5obImi8Ix+ndbyfJr8P26hnxefNdjKtSI+pOHaV/s/6rheR7HMCLC1tSU5eNsbyUjRsFmq90W0znikmml5MmvHTXtsJEU56oqLTz75RFbaYCsHUACAlFHDXBguhXg+vmIzmV2Lc/uV58WLF1tbW6sFxyRGEfOfpEz2a+MnGObNFtqw6RYtizEjc+dNpd2vN2/nKmT2+WkjJ99BItra2ir0IThdhRDvE6eK5RTOz7pehWLhKuTBpl2FQB+y6cNcJMpPrZQpseHyP+id7cnNsI9u6NA03oSlMD3eZpt890ZEtLu33Ma/Lt+6q4nIm+8ijLANLAndV9kaLb+Yiy9dABAJNcwFY6sLyrA7JZAftpjZz4xHUdprhAjR/S/vmbagR+dz1y69o09PT2P86pxm5/BNNX6ri8iNa+7zRZWv3RDR9bdjESaWQnTR54sS6gAA5BIBc/GkkJ3EEjMTeCNN1ojLPeZ0uS39bMG2uyT6SkQZ8spMVbhdr+49aOtx9117TojtmfKkvxiukTffTaTmEgob9dBAZEFDZVnpqyw8zgByjCbZULNlXeFyMvI/ZCVEJ+Gg97x1DiqfCfAvlgcwyt49W0UmcdTiVfKmLbc/tdsNEdHbT4YuCw2ftHURadzOUQ9mFFCIiuXV2ZUpLQDIMwJmOPJTaPazkRiTBPi3GnO6VIqGC/+cYuZYbvtYHsBEJRTVO10mp7bcsex0zRgRs/Tr1eZQ1UV5MmxW630R4mVEE3QobEJlAEVEk2wkwpoF0jYbVj474sa4L/EaiiaWDrSpFfuSaAQeJTFJbHb1iiR9+dZNrTdo9Ot90fv1Sl80rXHjxuwvb94YkzCLiGiNQZ5GyEaR+HyH01cZwBogYEb8yAiRPpe7Lp3gPM2+tVE6OWeLz2epqfXGA7lf7+siouuLINnkMukU4MJ/qCz0VQawFmiSjZiRFyJ9Rhhmsv4pYnjm835Ov29ttp2coyhQUguuXOuNpuPxoNPQNMvPmtboDMbjKdEygvI/axR9lQGsE2qY4Yt7HplVFhhXbRW1XimLHsTaqnNX49UYG36Hm+cplnbC7rXWxS16+nnifA6aDQ/lcq3Vq7V6WacDxRb0XboaKseaHABIFTXM8JbPYDJQBhx6qhvkk3VArBTGgnIZEsxznqTQ1ntEaJ91Te5DkXv+CUBE/muVlahVBrAGqGFGDNwr01IIXTwZKVyzkKOIYi85xRWvelYIr1Zr+9+4MkkhPuIUYnSrQGfJZ1XzC+cpr/N/QvJgMlENlT1TLtM0Gyr+X6HK7so8mwDWBjXMKJIorVILEWzkXMQTGNdkS9E3ouRZOow4z5P/GuPkaq2TFqJWPEo9M0+0m8mw26yWSqVSqVRx03SbrBkbKVCtslN35QTSBQDZoIYZyUqufB9iyzkPNvIvSkV9LDONJV0Ic5/NKMrei1tj7F/oYwzU4XydzliShs2KMdEyEEygl/PqrFE8oQDWDwEzvAUKb5ILSq3ZcFFCX+s8wGnuNNHvFCG2r2waEH0jSXMaS8zKz6zIN2/edNnFepQvmSc5Vybdg1m0rDUad6/fvnbNedlKJZ00IfdCZBxEywA2AQEzfHEPb1IOC0MMWZyJDIsOSZ+KWGJynxsxjmVra+vdu3eBNhIxkf7rS+lbi5yZvH6pi4g0BtNeLevEoBgCzRel/BMvPQDrij7M8MszL8w2WvaZgDRz9KxCd+V0xPnkNPp0oN7CLkNYh7jcnmdP+ad4+9Zu5ojQm3nUyRi/1UVE6zwiWoYvfvKLTz75xClaZihsAOtto2uYt7a2sk5CYBmm2b1ZaQoJ2NrackmDuczp6anTYqenp8Z/PbcTl3v37qW/06SFuAnNO8Q4G1a2M7O6QLj9JnrmlSlxSXm4ra0mO/Quoov45vG5enJHXcS3fWQ3rjH8NXzwGS0rQ+XT01Nl2x8AWCel6XSadRoyU7i3vFOr1HRkW2MZqPmuqFKb4bRSmfRkTkj0nuThKiJcbv6gnQWit1cPdAhGqOYUtPufXCrDChyfbx7Pvtw+xXvUxvnP/G2fbsQ+6VYrbV3rjEetosXMPq9UTi5rRNnm6RL5NchVyAOuQh5wFfIg6FUIlC8TMBfJ2gTMQSMW/7GuUzjn1Ms0nQi2iMOVKa1GL/HGzC6RktPN72cuKKc/hb4WIQLmd+/eFbefs/83Tw6PMSflmJSruIsbMRMwp8b9BeinrzJXIQ+4CnnAVciDRAPmjW6SjTStNtxKOl71DFOtAzhF/NBe6DDYJ6euwuHm9/KMvf0MrRzxtIf7kBE6ArSdq8wjySRswjEWQrn1vPOy0m7fb1573qsVLGZGClzeeJ988omsDH9t4IkGsJkImOFXlLDQqRein4glejjqOYCTMWCJZ410LIoYXbsXkmL56JDtNMUpRMuxrF4Im3CMuTfpNp+8vaGJrvfrlb5oWuPGDceFrz/qFa0aGtG4R8uroTIPNYANR8CMAMIFez7zWqeNpxDMGIFZxNX9d+DMJGYOPfaVz9MSe7Rs/inpslpq0XK2qPjdJOO3/X5/8U9d7+u648KN2z0hYIaBaBkAVjGtFIIJmncGWj5KxhwxU49eie0yuVHmjBr+nCQmTXE16i76pCmrzd2zSgmAbAV6/Av93gOAuBAwIzCfE+SGiDHSGYTJ595DJN7nZLwphyvWZPif3DhRcSXAZ1txJxsSN0ZsuIECqvWm/vWYrHlz2B58Y2pl5ZJ5yCkAICdoko3wArVDTi4Nxv+4tDgN3QQ6xIp5K2E4pSfbSbZibB7sdCB5uxBZyba5O4D8WI2WPcfBBgAINcyIKNt2yE7DTcU4t02IemZTuD3GxbN+IMbLFGWGMPewzU8ilcvEPgsaAKwNomUA8I8aZkSV1UQy7oMzKxtIR5k02Jiezn0LISZGypbnANd+0u9+TmxbcLlYsU/haw6BHmUj7tNf5fz6AiIiMplMHP4yfv3kQG6PWrTKXnu2FyzRMgD4Rw0zYvDCIuJ2gi7pOWWUba0kKjNdZNjsOfry6UTL5p989gAPmgaXv/rph+++tczbEQCOJsNus1oqlUqliqN6u6+/zTqhSNy9e/ec+ipbES0DgBIBM/IlhQw7YjPy6DFzxKDdU7iNhIhXA0XL/rdm/a5htm8PNyeWbcs+E+n09aeIo2clfbMhr4bNSr3dd55MyqRdTz4xyNKzZ89cGmCbeCEAgBMCZuRO+jGz8U//3Y9D14W6r5J5eSWulgKmcD26zYWdqnNDbNZ/zOx07IHaMuRKPm82JGrSPZjPw6xpjUajoWn2/xcRrTEYT2mPvdaePXv2j//4j0TLABAFfZiRR2YE6/LXWHZhCtr9OHoanPp+Rx+/Oid9p6O0XnZaePX3WILVPJyuRGU10AAyMnn9UhcR0TrjUassIjLpvqnoun7j9qhXE+nJpFuttPX+wetHNWMBrKGcf8sDgKKghhn55admLJYWp1k1tXWq0Y0ez1BOgk3szQeQY+O3uohonedmMFy+dVcTkTffzYb/KrdGg4aI3n4yzCiNSMazZ8+M/wk0eUFiyQGAdUDAjBgkN5eSn0gyYovTWJraRozbV0/g6oFTpgEQxI1rlrrj8rUbIqK/HZu/1G43RKT/FRHzmnj27NmzZ89+85vfCNEyAMSKgBlRBWp5GyK09lMzFnsNbQhxDTRtG/vK2r86jmRmL6Grk0IT+uQ2DqTErGKWecRs/QWFZYTKRrTsH+8uAPCDgBmRBGrMnOiUPHlocRrXQNPWH4NOjpWaKJcvuZg5ymcLz0858Y6elVy7DGy8yvWl9teW36xVzIbVX1BA1lDZ5yslD/kIABQCATPCC9SYWTkt0PqFCoHids8T6BJOB6pyz5tEr3v0zxbRh9SOcY9AcLP21y9fT+y/WaPoyXdvUk8Z4mL2VbbhZQIAsWOUbAQQeqBdl0l0Mx/S2X1U6gyT5ydVysTnOVr2OQa42RDd/5bN7wgS8Aw4fZVw2kiU05vPOw3rp/aoo/XbertSfdt5/KhVK8usilnXX76etFplERk+aesiol2vZJxYBGOEyqutrwO9MHnbAIB/1DDDrzWuE3MvOgQN21JuZ5uH/ts+BYqWRXVonkcX9LTHMuSbz4vuucF1eqaQsXLrcUNERO+365Xm0PKT3q6UStVqqVTvi4hod28xrVSBKPsqB81x8pxNAEAOUcMMXyjK+7H6TSGdckn6pZ+E7ofVAzF/2draevfunfiIulOuqvV50XmCkLJabzq+3rzf7uuLnx4NGv16X0T02Y/WmadQBBErloVoGQCCo4YZ3kKU9TcwSw40/pmhoJ2Qk4v9fFbOe1Y1pxad+rzoLl0SgOSUW73RdDoePJo3ui7XeuPxoKFpmqZpjc5gPCJcLjaiZQBIAQEz4reaJZ+envpfuIj8t+y1Nd91GXg56TOT51Gac5ikVbE05waSVq6VrfMxl2u90Wg0Go16Rtdm5JvT4F5CtAwAaSFgRlQ++9AqY+b85N/pVPYq+4G7nECXXUcMybLqke7/ZKaTpPzcgZKzxKDIJt1ms9nsekywPOk2m9Vq1WsxZOTZs2dGj2XlX4mWASA1BMyIgc+5lHI+PFW8s+yu8pwjSnkCk4iZQ7Qej75Tp6G8kthXIMl9lYgrGUBA47f9fr/vNcFy+Zr0dZ15mHNJObiXiWgZANJEwAxvMda+BpqmOH3JhfQJNd8NsW6UlESPlpX/jGWbq3/y3+Y86ZjZpUuCZwKApDAPc445hcpCtAwAqSNghi9J177mR7iQvqDDd/kXpauz080T/buJy20ZY5tzp3UDXfTkTgIgMmyWrIwZo/r1kqsK8zDniEtfZSuiZQBIHwEz/Mp5g+rMrfE3hXDRZjrRoPK2jNLmPMreXX5c/X097g3kQ603aIRbs/GYgbIz5t5XOQpeMgAQC+ZhRgDkvu5eLE8RvB6nK3S07H/JEFW4Lou5tzmP/aIEuujrcUsgj2qPBg35avaPN2/6ui6a1rhxw2WV69dv37rFSNnZChQq+38b86oBgBgRMANxcqldDB0WRg8pQ28ttWG3VndUoAJfgZKK9VWu9Xq12f8Pm/26LjceL35BThEtA0D+0SQbSEmUNtvxtvdOofV4xI52QUftim7te6Fjk1SuNxqNRqqdky/PXx21Pp1rHb06v0xx7wXis69yaLyvACB21DAD6YnSZjve9t45bD3u3rL65s2bKXSHLnRFNzBXbvV6ae7v8lXrwfGF5YeLs+PDsz/u7ncf7qSZjnwzQuUk+iqbeF8BQBIImIFURSnQxFsYynPRymnULj9pjrH1u9PyefvWAFhNJpNyeaVr8mTYfXLw8o2IyI0bd28/asXWe/ny1RfHFyLbu/u/e7hzRUTk8vzoi8Ozi7PDI+2EkFlEAvZVDoEXEQAkhybZQJzSbEWcgkwaKkefszpi63f38b1jnLAKiNWk26yWSqVK5cnQ/odqqVJv93VDv9+uV0rV7iSWvZ6/PL4Q2d6bR8sicmXn4e/2tkXkTD+PZR/Fl2i0DABIFAEzEJt45/7NSeDtEny6h6DZpjyhOZxSm7AKCGYybJYq7b6u+NOwacy4LCKiaZo2+1+9XYklZt55eHJyctK9c2Xp1ytXfxV905hzf8lQvQwAiSJgBuIRYyiVtzpMl+Az5zFzvHNBR6/6BpIx6d6v943/1RqdwaOa9U8Hxl8ag/F0OhqNRtPxfNJmvW2vi47N5Y8/iMj21V8mtP18M6ZWjmtrvF4AIFul6XSadRoy8+7du6yTEMzW1lbh0mzY2tqSAp5wK/eTH+Pn/xhnkDIlff7jrf3IbV1KuISt/c2fczk5/0YykjJslox4WeuMR62y6k+NwdQ6x5TLGtHNujCL7O47dmF+//33lb9/++238SYmfX/7t3/7N3/zN3Ft7ebNm57LnJ6exrU7AMAqapiBHCloHWa89czM8AQEMvxqVrvceGyPfSffvTH+cnt5Ruba7Xkl88vX8XRlFhGR86NPP/300weHZxeyvbf/dAMH/Eo/WgYAJI1RsgHkDjM8Ab7Ng2LRVmZenrx+qav/Urmuiegior8di8RUxXz54w/b29siFxcXcnF8+MWPe797aOvbPOdUk+yzLUBOGg6s+s1vfuM/VbG03Xjx4kVW5yG3VyGQQregEa5CPnAV8iDoVQjU8osaZgB5ZAuP89DmkKpv5NL47WxIrxvX7IHv7E/a3Vv2v5Sv3Yg/JVfudLvdbrd7cvJ0f29bLs6OHxyt+zDZMfZVDoE3DwCkgBpmIAZR5v6FkxyeOqq+USTzuufVSDqw86NPD89sv7l0Ub6yc6e7/+Onh2dnX766u+NQy1xwRqic4XxRvHkAIB3UMAPxiDL3r5/lc142Km7Kg0powqr8y89UZ/DJuUG2pR13cn55dTvpXWTn2bNnv/nNb5KOljfnvQoAeUYNMxAbW/VjuAJNceswi5vyoFI4qOg3UrxWpzrLQ6ogIpbuyG++m0jNUpfs3CDb0o5bFU0r7Dw8OXmo+sPlq9aD4wu32ua1lGHFsuTjnQAAm4MaZiBOscz9G2MdplEfePPmzXRGW93Y2td45W0ibuXNk3mqMGd2R7aNeD0fPFvVINscWFsZTQdx5eqvRETOdHtn5fOXxxci8qur69EeO5O+yjxlAJAHBMxAHsUSeGcSd8WS8k2mvEwZlpsLOtXZRqk96mgiIqK373fnIfOkezCbaPlRzb7C/G8xxMsiO3f3tkXk7LB1dH45++3y/Kh1eCYi23t3C1/v/OzZM6MBdsr75dEDgJygSTawnpziLuLYPHMvInPtoFZuPW60630R0duV0ktNE12ftbhemZp5Muzer7ed/hrGldn4Xhdnhw+WxgXb3t3vFn28r0xCZSEkBoA8oYYZWENUTQAbpdYbz2qZRXQzWtYag561ennYLJUqZrRs/2sEOw9Pnu7vbpuDfG1v7+7tP+2uQa9momUAADXMAAAUXbk1mt4adp8cvJxNJXX38aNWzan+WGt0nvdiqF1euLLzsLujHBYMAIBCI2AGsFbyNr500THHeIGUa61ereX898r1RqNx/fajW7VynLHy+sh8amWfePQAIE00yQawPvI2vnRQ+Zx29fT0dPVHiuwFVG71er0W0bJaOlMrR8ejBwApI2AG1lA+466k5W186XCUFyjzq8aEYVhvWQ3uFRSPHgCkj4AZWE/5jLuSs07jnOUzOmXCMKyx/ETLhXtfAcDaow8zsLZsvU+Jc1zk7USlnIa8HT6QtKJUKQMAMkfADKwzI/jZ2toSkXfv3mWdnJxa7fm8UUHjhh8+Nk2eR/aiehkAcoiAGUA2YqnVjF6+dOr5vCFB44YfPjZNniuWiZYBIJ/owwwgA7EMZ+1zLZfYb516Poew4YePDVToaJnPWACQCQJmAGmLZTjr6NEygLVnNMDOOb5PAUCe0SQbQKrcazV9xrdEywDc5bmvshXRMgDkHAEzgIX1GC25uCkHEIs891UGABQLTbIBzMTSr7hYXELrDY+6gx7+PYuEkgT4V5Ro2f/zsuFvJADIEAEzAJGY+hUXkbIYugllU5eLGyJa9rllICGF6Ktsc/PmTZ9LbsIbCQByi4AZQKqjJcdSqRtvzbBtlU0om8Z4WTf2Uwty4tmzZ0VsgE3dMgAUBX2YAaTtxYsXq4XFoIXCWDYSfcUNF8sQbkBoRQyVhWELAaBQqGEGkIFYKnU3sGYYgFURo2UAQLFQwwwgG7HEtwTJAAAASA41zAAYLHrjcMVRUEUc3CscnkQAyAkCZgAiGzxY9MZKuoafmwfxKujgXkqeTwePDwDkRyGbZF+ev3r55R/PLi5ERGR7e/ejX9+9s3Ml41QB1nFciljcsQ2jVcRDQCDKgdOCDtYV7+hrgNLahMriY8QvHh8AyJXiBcznR63DswvLDxcXZxeHZ3/ce9q9Q8yM7KxORVvEQk+u0mw9paenpxmmZNNEjJlzdRdhPaxHtOweKvPgAEA+FS1gPj86PLsQ2d7d/91Do0758vzVF4fHFxfHD46unjzcyTqB2EzuU9FSDArBdkpv3rzJaYxdjJNCcXUQr3WqUhZ/80gV9DMrAKy9YvVhvnz15ZmI7O53H5otsK/s3Onu74qInOnn2SUNG8yzJORzyk2Y3D9AAFhj69RX2cC7C+woq9AAACAASURBVAAKrVgB808/XojIrmavR97RdkVEfvjxMv00AX5QYPLPvdozzZQASJkRKhMtAwDyo1gB887Dk5MT2l2jmCg2AYC7dQqVhdc+AKyFovVhVjvXz0Rk+6MP1aN+vf/++8rfv/322wQTlYytra2skxBeoRMvcaQ/2zNQ9PNvKOhR5DPZp6enN2/edPqT9Z/5TL9/RU8/NgEdmAEgn4pVw6w279n8a0bJRiYYwBmeblpknZYlyruXWxpIGdEyAORW8WuYz48eHF+IbO/ddWyp7VST/O7du8SSlYitra3CpdlgVO8UNPEG95OvnIp2VVZnoFjn3+VkvnjxoihHYdra2rIFyXkb8Xt1UijbSS7um0dyc/NTxQ0XuXohAABsCh4wnx+1Ds9Etnf3mYQZGfOMmSkS+ac8mQU9gcoq5bzNH5OrxACbg0cPAPIvlwHz+dGnh2e233b37YN9Xb5qzeqWnxItIxfMos/aBHsZssXMp6enmVcShhDjRMcAisXzE2qh224AwObIZcDsw/lR6/CMaBk5tdrGNcPEFBfnLXbclkA6aHAEAGsjlwHzzsOTk4fOf748P3owb4jNFFPIKcpDyBtbCZ4qbgAAAE+5DJhdzaNlqpYBFFua9b3K+i5iZiBeTLwMAOunYNNKXb5qES0DKAr/4Wii5Wz3rtTJ7RfYKDxNALCWilXDfP7y+EJE5OL4wafHir+vjgwGAJk6PT31Ofcy9b1AcfmPlnnMAaBYClXDfK7bx84GgNw7PT31uSQ1VEARES0DwBorVA2zx2BgAJBT1lJyoKiYca2BnCNaBoD1VqgaZgAQEZF7FlmnJUGr41qH245LMZ0SPBDFer+CAABCwAygcOIKI3POaVzrcFtTBsZEy0AI4T7Y8bgBQEERMAMoknjDyEz4qe9NYlxr234pvgMhhHsAedwAoLgK1YcZwGZzDyMLVCR98eLF6rGkkP4CnSIgh4iWAWADETADQAZsMTNFaiDngkbLPNQAsB4ImAEgG5SngXXF0w0Aa4M+zACQO4xrDRQXDykArBMCZgCFsVFhJONaA0XEQwoAa4aAGUCRbFQYybjWQH74eQB5SAFg/dCHGUDBbNRwWet9dECxZDW+PQAgQwTMAIqHEiqwlra2thJaOC6np6c3b960/jPK1jI5hHhxCHnAIeQBh5AHCR0CATMAAMiFd+/e+VnMKBL5XDh21g92UdKwtbWV1SHEIturEBeuQh5wFfJg065CoNCaPswAAAAAACgQMAMAAAAAoEDADAAAAACAAn2YASB+1qF0Iw4LlITNGWYciIiHBQA2HDXMABAz28Qz1jF188CWvNVpcoANdM/C+qNtmdTTBQDIGAEzAMRJWaTOTzk758kDMqEMjHlYAABCwAwAMXIpTOehnJ3z5AGZCBoY87AAwEYhYAYAABuK6BcA4I6AGQAAAAAABQJmAAAAAAAUCJgBIDYus87kYUKanCcPKAQeFgDYKATMABAnZWE6PyXsnCcPSFnQr0g8LACwaQiYASBmtiL16elpVilRsiWPAAAbziUw5mEBAPws6wQAwBoyC9ZbW1vZpkSJcj9g9eLFC+tw2dYHhIcFADYcATMAANh0BMYAACWaZAMAAAAAoEDADAAAAACAAgEzAAAAAAAKBMwAAAAAACgQMAMAAAAAoEDADAAAAACAAgEzAAAAAAAKBMwAAAAAACgQMAMAAAAAoEDADAAAAACAAgEzAAAAAAAKBMwAAAAAACgQMAMAAAAAoPCzrBMAoPDu3btn/v+LFy8yTAkA8EYCAMSIGmYAkVjLpqv/BIA08UYCAMSLgBlAeMrCKCVUAJngjQQAiB0BM4CQXIqhlFABpIw3EgAgCQTMAAAAAAAoEDADAAAAAKBAwAwAAAAAgAIBM4CQXOZrYSoXACnjjQQASAIBM4DwlMVQyqYAMsEbCQAQOwJmAJHYCqOUTQFkiDcSACBeP8s6AQAKjyIpgPzgjQQAiBE1zAAAAAAAKBAwAwAAAACgQMAMAAAAAIACATMAAAAAAAoEzAAAAAAAKBAwAwAAAACgQMAMAAAAAIACATMAAAAAAAoEzAAAAAAAKPws6wQAAICiuzw/+uLLs4sL41/b27u//t3DnSvZpgkAgOioYQYAABFcnh99+uDQjJZF5OLi7PBB6+g8w0QBABALAmYAABDa5asvDs9EZHt3/+nJycnJycnT/b1tEbk4+/LVZdapAwAgGgJmAAAQ1vnL4wsR2d3vmk2wr+zc6T7d2xa5OH5JJTMAoNjowwwAAMK5fPXlmYjs7j/cWf7DlTvdkzuZJAkAgDhtdMC8tbWVdRICK2KaTYVOvJD+rBU6/YVOvJB+OPrpxwsR2dV2PJcEAKCQNjpgfvfuXdZJCGZra6twaTYYpdWCJt5Q3JMvnP9McfKzlZPzv7YR++WPP4jI9tVf2obJ3t7d+/XdO86jZL///vvK37/99lv/O1+Ds8oh5AGHkAccQh5wCE42OmAu4m1RxDTLvGwUqCSUQwU9+cL5zxQnP1vrcf7z709HreOzxSDZcnF2fHj2x72n3TuJzCzFZc0DrkIecBXygKuQB4lehY0OmAEAQHhGi+yL4+ML2d7dn8+8fHl+9MXh2cXF8RevPlSHzJQsAQBFwSjZAAAgku29p4tBsuXKzsPu/q4wSjYAYA1QwwwAAFydH316eGb7bXf/5OEvr26LXMj2Rx/a65F37u5tnx1f/PDjpTh3ZQYAIPeoYQYAAFH86qpTTHzx40+ppgQAgJhRwwwAAFztPDw5eaj6w4cfbR9fKOuRje7N21d/mULyAABIDDXMAAAgnCtXfyXKvsrn+pmIqq02AACFQsAMAABC2rm7ty0iZ4eto1fnl8Zvl+dHrUPiZQDAWihNp9Os0wAAAArr/Kh1aJ2F2bC9u999uJNFegAAiA8BMwAAiOby/NXLL/94dmGEzdvbu7/+3UNGxwYArAECZgAAAAAAFOjDDAAAAACAAgEzAAAAAAAKBMwAAAAAACgQMAMAAAAAoEDADAAAAACAws+yTgDW2PnRp4dnit9390+YmzMdl+dHX3w5n+iFmV5Scfmq9eB4ZUZaC+7/VNju/d29X9+9w72/tozHbnvvafcOFzlNK7OJfcSDlpbLV0dfLE49r7gscP/nTmJ5ATXMSMzljz9knYSNdnl+9OmDQzNiEJGLi7PDB62j8wwTBaTh8lXLdu+fHR8+aL26zDBNSM7lqy9cP1IhGedHrQeHx5YH7YIHLS3nR58+WDr1Z8eHD8jdU8X9nz8J5gXUMCMxP/14IVSnZeXy1ReHZyKyvbs/q1S+PH/1xeHxxcXZl6/u7lALk5grd7ond1Z/nlU8b+895XlI2jzL3N7b/92dnSuLe//4i1cfUgO5dgiXs3F+dHh2Yc1jFg/ag6OrZPxJOj8y8nfbK+7ssHWVRhYp4f7Pn0TzAmqYkZRz/UxEtq/+MuuEbKTzl8fG54qu2QT7ys6d7tO9bZGL45d8hk7Z7DW+vfc7yjKJu/zTH2c3/7xp3JWdO939XRG5+OOf+Pa/ZgiXs3H56sszWc5jFg+anOlkMslZnHtecVnh/s+fhPMCAmYkxGiQvf3Rh8QH6TNf5fZvnFfudE9OTvj0mTLC5VTN2rZoy3f5L69ui8jFjz9lkiYkZPZs7e7tbWedlA2jfsxEdrRdEZEffiRuS8r8k6Dt3O/c3dsmYk4L93/eJJ4XEDAjIT/9eCGy/dHVn14dtT41tFpH57xD0uD0Kkcm5tX9vyZcToURGts/8RsPBU1e1sr50YPjC5Hd/YcfZp2UjbPzkI+vGXHK4K9c/ZXwUTAl3P/5kkJeQMCMZBgVzBfHh4fHZ/MmEhcXZ4cPPmVUisTNavev/lLk8vyoNf9g8Wnr6BVfLFLnWN2PhFz58KNtETk7bM3v98vzV63DM+GjxXox+nEyLEC+zDpj0bgsMZYM3sb4VkjlZpa4/7OQSl7AoF9IhvEJdGnMqctXL784PmNUivT86ai1+FwhxjCaZ39k4pVUGdXL23t3KdOn5sqd7tOrR18cnh0fPjg2fzXeRRkmC7GaF5Ho55An8++DfJnCJuL+z0JKeQE1zEjEbEqppTGnrtx5yKgUqTC+VlwcH59dbO/uPz0xPN3f3RaRi+MvmPMgPXxuzsTln/Qf7IN/XPyg/8Sdvy4Il/No1iyS74OZok12Vrj/s5BaXkDAjEQ4DS5ljIdAxJyO7b2nSwM4zj9YMEp2WvjcnIXLV60Hx2cXYv9adHHGDJnr4dJoYU+4nCvnR8ZV2d2nDVOmGKghE9z/WUgzL6BJNtL1y6vbIhcXP/4kwislKcZJVlVr7tzd2z47vvjhx0vZ4fwnzmEwUyRq3gje2vXgys7D7r58enh2cfzy/A4Nswvh/OjTwzPbb7v7Jw9/yaDzKXK6CsvP0GyaedtjB2wG7v9spDsBCQEzssAX0DT86qrTK4QPFulgtPIMOE5ox9ei9TD7DCUXxw8+Pbb9bfbbakCHBJ0ftQ7PiBZSc+XqrxyqHYwcxznnRxK4/7OScl5AwIwkzD63KW5VXugpuPLhR9vHF8rIgLl1UjTrv8zJBkLYeXhy8nD158sf00/KBnO4CnOX50cP5g1R+UiREqMN2WoG7zx8NhLC/b9BCJiRBOMLqJzp5w93rO+QeZdOqtySNfsCvdr6lCGoUuRY1YkkzW7+P/7p8s7y1/7ZdNh8rSu4K3e6J3dWfjU+0lLHk655tMBpT9Xsk7g9g591RiHHSQ33f7ZSzgsY9AuJ2Lm7N5sJ9Wg+8+/l+VGLEQRTYjn/r6wX4JB4OT20psjGbGTB4weLl4/l5uftA8TCHG6HaCFti6nmj+xTzZO9p4X7f9OUptNp1mnAepqPgmCzu//0IT0I0zDvWLOMlkNpocorOw4vH8o264vHLW2q0cCs6EieqHlb4GWc9NRw/+cVNcwonCt3uidP93e3t+c/bG/v7j89IVpOy87D7tP9PfsFIFpOi1HBjCxcudN9uvTymb19CKaAeBjde5CVKzsPn+7v7Vpecbt7TwnRUsP9v3moYQYAAAAAQIEaZgAAAAAAFAiYAQAAAABQIGAGAAAAAECBgBkAAAAAAAUCZgAAAAAAFAiYAQAAAABQIGAGAAAAAECBgBkAAAAAAAUCZgAAAAAAFAiYAQAAAABQIGAGAAAAAECBgBkAAAAAAAUCZiCSSbda8qk5NNcaNkulUqlU7U4yTLrF/CgsSUxd3s4JAMAwez/7ZnmRb+irPf3DjrLHyWTYbVar1uJMtdpsdodrcdGUZ2ZD70uERcAM5Mhk2KyqXt9OvwMAgAwVOoOeDLvNaqlSqbf7uq5b/qDr/X67XimVqs0Chc2FvhbIMwJmIC+GzVKl3td9/w4AADJU6Ax60q1W6m2P1Ov9eqUYQXOhrwVyjoAZiEVjMPXSq5lL13rT6XQ6HbXKGSYZAAAfZnnWknFHExF17kfmlv9cftKtVtpmdKk1OoPx2HJ1x4NOQ5v/Ve/XK1l22Yom/9cC+UfADAAAAGyMSff+PFrWGoPxdNRr1cqWgLJcrrV6o+l4YEbN/XpxQ2YgKgJmAAAAYFMMn8zD5cZg1Ks5Vr2Wa73RoDH7R/+A3sHYVATMQAZswzMag1TX+yIiorcr8z86/b60LWNwy6WhLd1GtlxevBqoZ9J8oFTlZ+b5SNvL6ZvYk1eqeiRQsUPlEB5uI3sHOieKFK7L2KAAkCMr+Y/LqzZg1uZ7+VnW0RzOxrsyF1/Oury35p5Bu+ZeQU5DpDzUyfArI9nSGFg6izmo9eYhs/7ytWW/ITNo30dk3b7HKQt/LZQoQmCVZ79LAC7cenE5m+U+Wme8tJElWmfs9PvK3hU0RYqcFm/Muyp5HcU813TZtiV5lrZcPtJnOyeOv9l3aN9OoHMyNj+d+zuDAIDpdOo795u/xhsd9dtW9X4PmLW5LK817JufLdto2JKz2K7Pvbtn0E65l9PGlVl25DzUwTzj87Pscqqta4TIoAMdkbn9jnolzeOSuV+LoBdIeY0oQmwOAmYgEpd3q4WvjM3p9e35WtcancEiSl1kSLbXtfli1xrm4rbcy/P97hgxr8bLluQNLCG+ZYfK5EULmIOdE0sZYCmJ5jUlvwMAtWABs/3FbHnR2t7wQbO2RS6sNcxxqyyLi9Pilo/Wg0W6wmWs/jJuS1ItJ6KhCEan8eShauaW/WdxqlWiZNB+jsh254w975xA18L9AlGEgA0BMxBJZgGza46nqu5d/Wn1ELzf7g6JXN26S2W0+uN2DAFzwHPiUtxzST0AIETA7ONDa/Csza22VLmtsVs4E3jvgTJup6Qq9xpLHqoWuIJZXcUcNGAOekQB75zoATNFCDijDzNQSJPXL3URpw5I5dbzjiYievvJrAPRfISPxuOViRXKrcfOjYrsarcbIvaeTIvUmFuf9ZDSOo9Wk1e5buQy+tux7/36EfSczL35bqW30XwOFe/eXQAAb4rcoHzthogs5QVBX+OT7sEsr3m+OmnQfHH1aFWN2yt7CJuJ+DPvOLySDZuZsCUzyiIPdTG/VBGEPiJ/d050FCHggoAZiIX7d8TYX5rmi301xzfMs5PZm3zy3RtxXn4WBfsyj5it2ZQiNW7zHsaQ86oEPSeLLLddMQbpYJQOAEjGjWurucE8TjIFfo2P3+qOWxfXwEq7XrH/FHjvgbhlw6s5ZgZ5qJt54p1OtA+hj8jXnRMdRQi4IWAGimheSOjXSw7mw0UaxYT58g6C5D2ziLn/lfmR1ay9dspmRCaTyWQ4HA67zWa1Ok9bzIKeE2Psz9lnbb3frlcqiwEuyfgAID6K+FQh6Gt8Hsc5bn2eua2GuIowLHgmEsRs6/5OhF2seWiEGupwqVfxfUTx7dIdRQi4IWAGNkgsGY89YnZuZzUZzidbqFQqlXq9Xm/3+7pr6J6yWm80HnQamuV7gZnxMTMEABSCY71nBpWxMUooDzVPiu+a8nnta4QK5tmGcl8qCIQixOYgYAaKzHtEiaXW4PH095lFzLOsdh4v3721lI9OutVSpb7ICDVNazQanc5gPF4a+zJ+Ac9JudbqjUbT6XQ8HnQaloxP77frFeWU0wCABAV8jTtHfmZT4iT3nogk89B5NyyH3tiT4XA51Js3I3NrR+Ytu1JBIBQhoELADBSRczMz9+UdeLTYtjMyW2PgL3W8POneN/JXc/aI0WjU6/VarVo52vdp5zQHPSd25XKt1ZtlfOa0EMqxYgAACQj6Gvcc/Mmjj3O0vYeiTuqka9S7Ns3BzBLNQ82BS/r11ZBu8vqgXrdUkQ6bs7bIyvG61FYLFSmUCqKhCAE3BMxAEZmlhOXRqhfmuW/VeFmXb901xgr9Svk5Oeg3+EXE7BAvz5pvaZ3nvdpKVjgfKtQ3VQFjNc1Bz4m9gGLdVK01mn3wTnEYUgDYbEFf42aUo87bzNzGX3ekwHsPZB6kqpJqH3Aq5jxUkZhHZkhXrzaX65PHckMTmVWRVqtVM1xWDEQufjPoxI8oMooQcEPADBTSPLfT2/dVOffKLFJmxLz6Odn87htk90bE/PaJkcspJqtyNJ8FxA/nL75mCzFrooKdE/OUKL8Ae44lAwCIWeCsbT4jk+pFbuY2frOooHsPxoyYV5LqY+TMhSB5qDNzyi0RvV+vlCxDVdVavZFZSarPWlA3BivDWwfLoF3Ec0SRUYSAG6+W+gDcuMxc72L26VHrjBWbMn4dj8c+fxfRGp2BuaVFWyCH7VsXH8/HeJSgR2HtcbS6mmVflpTZ9racPtdzIqJZ0tyxbmZp5wHPiXkQWmMwXvxuWTzYdQWATeEz91O+2t02ETprs77IrdmNenGHZIfduz2DVh/2Is9R5MLWZePKQ90tDtabYruBMujgRxT6zvF1LbyKHBQhsISAGYgkxoDZPuqFuUmn391zO1UmY8uaFhlDiKNYpEq5lnpXs2xonmzrmg55o8MhauZG7HsPdk5cywtBCh4AsFGSCpinwbM25+W1hn1x72QH27tDBu102E4b1+zpiSsP9TLuOO1IdfSDCBl00CMKfucEuRZBL5A6KRQhNgZNsoHcqPVsH1sn7r+LlFsj43uudVIDzfgyutJ8SowpEMYDyzCOmtYYjEe9W2FSe3ue3SiHAVmdbcFI13jUa9XMRnTqbmdW5ZZtO5rWGIyno5ZTM6dg58RhaeNzseoUAgCSFTRrWyy/tLiR4QR+jQfbu3MG7bHx5S2P7ANvx5WHeim3eiNjhOel4xVttjtrpbHerleW+m8HyqCTP6KA10KJIgSUStPpNOs0AAAAAMilybD75KDd1xuDNObUAvKGgBkAAAAAAAWaZ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EzAAAAAAAKBMwAAAAAACgQMAMAAAAAoEDADAAAAACAAgFzdJNht9usVqsli2q12mx2h5NJ1okTEZFhc56sbioJmnTnJ6M5TGN/eZH2eQaAjTGZDJVZbW5yWmxu7g9gzREwRzEZNqulUqXebvd1Xbf+Rdf1fr9dr1RK1SbB09oxym1cWABI3iyrrdSVWe0spx0W/4Wcq5wlV4kBgGwRMIc26VYr9b7utZjeb1eocVwjk261VKm3va88ACAi443r+cLV+/VKtciVmrnKWXKVGADIHgFzSMNmpT3PSzSt0RmMx1OL8Xg86DS0+dJ6+z4h85oYv3UsQ9R6s8s/apXTTBIArKNJt7rIaUWMrHZszWmXMtp+vbgNgV1ylvTlKjEAkD0C5lAm3YP+7H+1zng06rVq5aUQqVwu11q90XjQmP1AyAwAgG9L36Ubg/HUyGotea2R0U4XOa3064UNmQEAeUXAHMbk9ctZLq51nrtVJpZrvXFn9vlbf/maiBkAAG/DZt36XbpXc85qrTmt9A/4OA0AiBUBcyTa3VtebW/Lt+7OI+a348QTBABA0S0143L9Lm0ot57zcRoAkAwC5kj8xMDl1mjW3apXc1jEGI3SOlNGs+s14udsMqvlCTZCzq8RZv/JmkyGy9OH+ExSkmdyNl2GWemhtyu2SaQ8ppUKdFDmtmbtC21Hlv0lAoCkLJpxSeOxvzEhyrfuNjSt0egMHqs/ZKf6Bl6dAstpBizvnGVpq/7z/TCHECQxSfGXjfucv8otVw5SXjB31xyKMWx71VxrZS6UUMUz2+1ZNcd9956vMmDBx9wg49ECAUwRwqLDlDQGY+/lnY0tI5bYaR31pscD53VERGsMnJK7ukW3bWlhj23ROG4lKYHWDpSkxM+kY7rMrbud56AHZW6rMZg6p9LpwACguCwvzDCZiOsGE38De+Qr9v155yx+trqa74c6BJ+J8XOiQ+X+QQok1uNz4pQpBy75mMfVGFgLgCsbD36ZXNfSOmO3gkW4Itwi/ZQgAN8ImMNZzlVWR8kOsxWnt6XNyrvaezXHPMNz/+EKKxGyTB9Hp8w0UjiT4QPmMAe12JbmXvYiwwOwZuIt0qf6BvaTryxljb5i1BD5fqhDyDJgDlwg8Y6Y1XlymJKPuY7iZC42HuYyea3VaDgGzCGLcATMQAgEzKEp33FGgzB/0bP1Xac1OgP1J0rn2EtrLO1naXqN5bW8M42lbY3dEuBH6CzTek6tp2Q5RStJSu9MTl2rkdV/CndQttvL+bBiqoABgJyItYI51TewJeW2fGU6Hg86LhmrWz1iuNwqQibiWqnpKnTuH6ZA4hUxK/8eruRji00181yOF/OcRb9M1jrh1bpjlyTFW4QDsIqAOQq3VsAiojU6HedGze4f+RavQofgS51BeIRs6i/WHpuK8qE40KrWooa66ZEok5TimXT7g/pP0Q9KvSLfiAGsqRhfb+m+gT3zPucF/OQswXKrCJlI+gFzuAKJezqV8XLIks/Y7WNHwC07VOkrGlBbb0/nyxt7EQ7AKgLmyMZL3w4Vlr7rmjxfZqqXq3cuNl/CK2D2k6v56SGkFC7L9FFGUp60NM+k+5qKP4U9qOVu8v5XA4Ciiy9gTvkNbPk+G/S97JyzhM2tImQiaQfMoQski5bSLgOHKC9Q2B15x8tBLpN3eqzV1kE+zTgdCIBwGCU7snK51uqNplMjdO40GvYeLnq/Xa/YByMcfjUbhVLrPFIPnl3rza7RaDFEqOo3Na/xu8dvZ0OQNm47jd0ttduz1+2b71IYSXHy3ZvZ/zkPimqmSPpfzQfGzPpMugp7UFYOV6hy3bP3EgAUUGxvt7TfwOVrN2b/p/frpVK12ewOQ01dsZTAyLlV7jOR0AUSc97OlbnEFuOsW7cZQ8nHaTbRMJdJnUh1apblrwgHrDkC5hiVy7VWq9cbjabzeudFbqS3K+q5D25c8zVjhpvJZDIZDrvdZrO6mA3CYxWzGNGvlxzNNzZ/vS/mcVBxndvBm/n+165XHBda5B2rOUA2Z9Jd5INyXxMA1lmkD5YZvIFrj6x9XfV+v12vVyrzqX7inAswQG6V+0wkXIFERJwjZjMUXfqSHmFHpmAlDffL5Of+VEbMcRwIgCAImBNi1DuPrOM29A8WtcyLt10ok6U5HiuVSqVeb7f7fT1Smp3l+Ptkwc4kAMDdoqI2z5mPUrk1Uo9drOv9drteKZVKXlM4OyG3mlm6J8qtx0ZAuRQxL+Jlh/rg4DvyK9RliuF7v5uiPUVADhEw3jI2HgAAIABJREFUB7aoZvVTpVqu9Z7Pc8+VNkOhdj9sVkuVSr3d1/WNyydjxZkEgDxaNBYOVDk26Vars2bQiSTLn3JrZBsXeZmyl5Y7cisX8ypYSwkrnng5MC4TsL4ImANbfPtWd3hyWSG6YbNSt32o1DRNazQaHWM2K39zQFr4Gg1i1ien3Bq5LNRz7EkTn0V9ctQPsvGfydDiOygAWANmQ1vf+ayIESbper/frh8E+TidyBvYNrbJyuy9evu+75A5R7lV0oIUSEwrEfPwSds4Xc4910PtyF2UyxS+CjiBAwGgQMAc3OLbd4Cc3GYRRDu/J1ersifdg3kfmMWse6PRaNTr9VqtWq3s+53oZ/8pM0+rW42C2ePHlPWZdBfyoABgk1kj5gOfkaUZJi3qFXPwBjbGNhmNjOjZMhWz3yZnaeVWGYpaILFFzOZIoCsDYiVY8gl1mfzcn8puZzkswgFrjoA5uIA5ueU1avl8bY7joLefqKNuxfCJiwEiOs97yvevmVF4WbynnTNtM84M1ngspMVpdT6ri8NbZIRZn0lXYQ8KADaZ2TXVZcjMJcOmOabSol4x5TewZ4etcq01ClodnFZulaWoBZL5WGv6y9cTl3g5yZJPqMtkuT+dql8Wn4GW5K8IB6w5AuYQlnPyqtv4HZNh9775tlt6e1umslBm5Iu3pLma1/hWk27V99DOi/e0U8uwiZnylHoBeSVpYi0QWU5lxmfSXdiDAoCNVustQst+vdp0zWibiyGIl4ZFTvcN7Cc+DzpOZXq5VYYiF0jmG9Bfvu7O4lLlRJOJlXxCXibLHVNX3eGW29NpxdwU4YA156P3AxRsH4m1RmcwHltmq7dPK6XoaWIdSlNrdAaLqewH1r9Ypqq3zmBvtvmZ7c0+voh1d+Z61o0tH8LS9paHKwk+5/3iyAKua02S9ZTYjm/pMKZpnsmlndmT4eM8+z8o9baU6Qh+gQCgAOwZrZHTLv4+Xhlba/V1mOobeCUzsq68vEe/OUvo3CpCJuKSzXmIJfcPUyCxj03umPBwO/I8ruiXabamOjXuN0bMRTgAqwiYQxsHaVilfnerZ59wWc97BeWaTvmmn82FedcGSKY9UT5OqupcpnUm1WvOz5HTeQ5zUATMALAabQR5jxpSfQP7zFtWNuucs4TNrWIJmO2J8RIh949aIFkOIF0C/TA78s5wwxcq/JYl/dwzngeytL+gn0OADUaT7NDKtZ6vvFxrdAZj9RiF5dbIbQtax75eufXc7QWpNQZmlaqfyTjKrdHYceoLY3vjNMa+tqj1pm7nVGuoz2WKZ9LSIH/Oa9SNkAcFABuuXOu5vtzntEZn7DQYcKpvYK9s1WmHzjlLzPm+HyGyuTh2Gq1Asuid5TY8dgw7ctpq2MtU6znf4Vqj03GMp3NYhAPWV9YR+zqYzxqx9NrSVhqPuW5gqfm2ttSu2Mfill2pvoN6fGhebT7ukQDP4wn/jXnpEC1t23ymKOkzaa63vFrHWMDrPAc5KGqYAWAhpow2pTfw2L43Mz9ySatDzmJJfZDcKuIhuCXG5RCi5/7hCyTmEfvKFAPtyG+GG7ZQMWu6vXR7zhLjeVRBzxg1zEAIpel0GuDtBgAAACBxk261Yoze1RhMqS8GskKTbAAAACBVw2bJa+anxXxV1yuppQuAHQEzAAAAkKrFdMrtJ8qJmCfdg9m8UkwOBWSKgBkAAABIVfnajfn/GnONL+qZJ5NhtzlvjU28DGSNPswAAABA2obNUr3vtdDqTB8A0kUNMwAAAJC2Ws9jGjImngTygBpmAAAAICOTYffJwcs3uq7Pf9G0xt27t2+1asTKQA4QMAMAAAAAoECTbAAAAAAAFAiYAQAAAABQIGAGAAAAAECBgBkAAAAAAAUCZgAAAAAAFAiYAQBAnky61ZI/1Wq12ewOJ5OskywybM7T1A2SmpCrxSwfqUiTecS+NYdZpzlPFs/oWp2XzXsQ4A8BMwAAKCZd1/v9dr1SqTYp4GKNTYbdZpUoDsgGATMAACg4vd+uEE5gLU261VKl3u7rWScE2FQEzAAAIJe0znjqYjwedBqaubTefpJh69Bab5aqUaucXSoQlMc9ttCrZZXE8VtCZSBTBMwAAKCIyuVaqzcaDxrzH/oHVDIDAOJFwAwAAIqrXHvUmVcz6y9fEzEDAOJEwAwAAIqsfOuu5r0UAAAhEDADAIB1Z4wybJ2QqtkdutdGG6tYZ7iqGmspV3OfkGayvP9qtemxc8/5bTzn9ZkMu8uHPD/ooHXwwc6D82b8TUTkeOAxJSNeYU+yv9txdsrq/dm/9XbF8aaYTIbLp8ftDjevRXMoIpPhIi3VamoDzgc6B6FvG9878pvgnN2BSMfPsk5Awbx79y7rJPi1tbVVoNSatra2pFDn2aqI55wTnj7OecrycMKNNCApk9cv3UZFmgyb9+v2IYZ1va/X+22tMXjeq62M0qVcRUTXdV2v99visJrv/et6v17pa53x6Jq/bQTjkHzLQY/8DWEV53kotx432vW+iPS/GvZqDvsffjWLDrW7t8ztxno54hL2JE+6zfsrI17PV+qMw4wZN+lWK217Stzv8IVhs2JG5CK6rsvdwAkIKsAjGeG2Cbaj4AnO+g5EiqhhBgAAxTXp3jeDBVtxWYxYQhXWzOj9emWl5mrYdFvFcTWH1DnvX29Xml/52UgwnsnX+3VfU3DFeR5ERGq3Z8Oz9b9yWkcV+MSdjFiEPMmTbrXiMj+UHmJytGGztBotL6XDZZtvDqqWaFlEVM9QzII+kiFvm3DPvnrzebwDkSoCZgAAUECzZs6WaKHx2FY9txRMNwZjcwah8XhgTkhli2wm3YO+apXZPFZmb2k/Q3Jb97+0tfmEWP1+32X1MIbNukPyrZNw+RgdLc7zMOMZ+piBz+JKJpCM6EKe5OXbsTNY3I6Lu1Fv3zcPpNwaTafTqTkMvDkF1qIa2pKSpU1ab/ClbS7TdV1ENHO98Xj8PNlp0UI8kmFum3DPvkOKc3gHImUEzAAAIJfMPptKlUq93det8ai9CezwybzI3BhMR71aedHQs1zrjcxIxDqD86J9d2OwtIqxVms0nheR9bdjj/Rb2oo3BmPr1owJsRaF7diYscNq8su1Vm9kHrJXxBzneTAtQh9lcLEIfG7Pr2QiybByv8fUnWdDnuTF7ah1xqNey9LuuGa5GwIM9W6N5ZY3WS7XrDOuucxRrnXGI3O9crmcbPVymEcyxG0Tckcqid+BKAICZgAAUGxaozNe6TG6iCZWQ2lDrTdwqbt6o67PmlX7TadTr37A1jK7qoNjufU87pB50Ta180h9yPPYw7/I58G6+/kUYIqo0HK9biu2GGcyogl5ki1htr0lhIjRWdf4P98RszUCV1UMlxc3uGPtbOItsK3CPpKBb5uoz75Sfu5ApI6AGQAAFJOmNTqdwXg66inChfHbebiqir8MZmjz5rtZQbx87cbsb3q/XipVm83uMNw4uJPv3ohHAhZBUkxqvam90a4Dr+qw+M7D8mbnU4Cttlde1ORZTldCyYgk3En2DLMDbNdgucFUEbixzdvuEXOq8XLIR1KC3zahd7Qqj3cgUkfADAAAcsnss7nUR9SslNUadx8/arUcBqddhBP9unNz23kP0EVoY9ZmGb/3++16vVKZT0cTYD4as9CuXa84LlS5nsIU0pPJZDIcdrvNZrVkH+PJUWznYZlT6GMGPrZ4MqFkmBT3mJ3PEcX9nuQb12IKUX3dYIuIWRkXxpYYP8I+khL0tomwo1VJ34EoAgJmAABQFOVaazSdDdqj99tuIwAHswgnyi2H3sW63m+365VSqRRsIle3oGRRfxWrydKcsZVKpVKvt9t996F+7UmL+zzMNzurVV8KfRaBj73KM6FkxCDQSV7EcPBpKcIPetuE3tGq/N6BSA0BMwAAKJTaYlylUDPxeCq3RssDHtvEGqrHbDJsVucDogWJj1WSOQ/zSk9L6OMe+OTvcsR5kuFP4NsmRvm7A5EuAmYAAFA0td6i0kdvu8+B2hh4NbpV9hst11q90XzymE5D02yFZefJemzcKrDirnhUTBmraZrWaDQ6ncFgPF7MUeRbbOfBtBL6mKNXOXfGTSAZoSVwkhOzuMFSbX3tIdQjGea2CfnsK+XoDkTaCJgBAEDxLI0x3a+vhMyLxs4eLS6991SutVq90cgoLFs6UbsPZ2x2T3brI2n2Qw1KuaJyytjRaDTq9XqtVq0Wbc6gkOdBwRb6KOcFSiEZ4YQ7yX5ux0m36jSTlUqyN1gCoj6Svm+b+J59pazvQKSPgBkAABSRR8i8iCeci7FmiDJvTukZs5RrrZG/CkRznCKH6WNFrFMNOXEIhtQ104thoDrPe8rIzXuHs+3Hdx5U5gMp6S9fT9zi5YSTEUrIk2yOvuU48696wGdnwW4wf9tMVqhH0sLvbRN5R4qlcnQHIn0EzAAAoJhcQ+ZFPOHUVnLSvd+29YH0E4T4bUbtlYDJsOk4nPJi9GzVdECLhAdK2KRb9TtIdpznwW37+svX3Vngo5puKelkhBD6JFtmeFIei2Xabp+xbZAbLA/xcrhHUrUBj9sm+o4UW8rNHYgMEDADmPv68184q/e+97egxedfr+zj+697n9fr5kbrn/e+/n5lodCLA9g0biGzZZZjvV0pVZuW6VMnw26zWjEjlEUfSGtRu1JtdpenXJ1MhurVHBJnTYB1JF1jOy7Rq2X07H692uyaqVhOuNNKevu+9WiN/ZUcVlMnIMbz4LZ9vd2eBT7KuCXpZAQX/iQv5iey3Q0yGXYXc1GtRIDO1aW+bzDHuZ9TFuqRXNqAv9sm+o5W9pifOxAZIGAGMPP95L8nvIOvP//FzmePj7/5Zv7LN98cP/5s5xefK6Pg77/+vK5cvK4IxAFsKreQ2To0mOj92fSppVKpVKm3zWGbGgPrTLvW7en9tmWdUqlUsYz25CcIWRqbrG9MQWPdjtZwGnfXOvur3m+bqZgnvNFRzHRjWWnpaJfSPePVuzPW86Dc/mNrQ1aner6kkxFc+JO8ciyWu3FxGM+dgy69XbE1D671Fs2BVTeY9zajcpvpeM7S6DnMI2nl87aJviPLHvN2ByJ9BMwAZi6++8Z7ofC+7/32s2P1n44/+23PHjJ//fnOZ8fqBH1z/Fl9ZXkAG8u9lnk0dpwMRoxhm+xFZq91Zqv5G1vXcRJXEa0xGD267rLiwCERWmMw7d1Sr/TcYWfzFc0hitxGijJTEN95UFi0UXYfHjvhZAQW4SSXW6Ox01UVEa2jOgxbjCiyFIjXelOXLaZ8avwI80ha+bxtou/I94Ykj6cZsSJgBmCYVzDv/eHPKoPme+aiH/9euYjhD3vGQh8cnP/+48XWe799bIS/H+wdnJ8bi57/4eAD48/fPF4Omb/+3AyuP9j7w2zxP5//4WDvA+XyADaae1/mVm80Hg86jaVpYDSt0RmMp6NeTd2i01xnqZxsrOW4mlPqRtPxeGDdv6Y1BuORV2m91hsZ65krGvt3W7HcGk3tB6tZkl1b9MlUdI5e3VqM52HFIvTx6GGbbDKCi3KSy7WeamXjbnQIuWq95dtHRMZLf55v0XqHud7g2QrzSC74vm2i7ki9oVzcgUhZaTqdZp2GInn37l3WSfBra2urQKk1bW1tSaHOs1URz7nlhH/9+S8+OxbZ+8OfLXFuYLOtyAcH54N/2r83//lf/9f/V3/8jag2b11jHpTPf1v60ba87A2mzz8o2gkXbvLU5eGEG2kAAACFQw0zABER+XpgRKjXtqNs5PN5nPt3lmhZ5F/f/Z/fGL//9Uow/vFfG9XM3/zD6bzOeF7Z/cHB39miZRH5+PezOuxjH7UjAAAAQHgEzABEFjHqfyyvRKi+LcLlf/NP+0t/+f/+5Z9FRH7+VzcVW3/v5l/ZIuZZb+oPlIuLbF8z2mV7DVkDAAAARELADEBkEaNe25bvv7bO5OR7IiczXL72b/7p3y3/6V//5V9EROQv/h9rtbPpvfJ/DJVm7yFrAAAAgAgImAGIZUqpf/jtL3Y+s87kZEzk5DnC1ve93xujdO19/h/+nf2PswpmL998d+H677mEh/MGAAAADD/LOgGBXZ6/evnlH88ujIL09vbuR7++e2fniud650efHp4pft/dP3m4E3MagcKZx6DffKOMRb95vFOXleG3LL7++8dmJ+V/2v+/1Av9/C/+rfoP29c+ELHs+OP6nhwfixx/9nl9ZQgyMzQHAAAAklWwGubzo9aDw+N5tCwiFxdnx4cPWq8uvda8/PGHRFMGFJpZwfzB3sEf5pM+Lc3jJN88/vuvHdefjRgme587x9RBfFyfzU11/Jm1Tfj333/9eX3nMfXLAAAASEWhapjPjw7PLkS2d/d/99CoU748f/XF4fHFxfGDo6vuFcU//XghVCcDDt5rDv7cVP3+cfP3H5fFmMfpePD17z9WzTi1aI5d/1hEXrx4ce+eqq+yyNGLF/4S9PFfH3xw/PgbMdqEHz9e/usHH3zgUBUOAAAAxKdANcyXr748E5Hd/e5DswX2lZ073f1dEZEz/dxt5XP9TES2r/4y4UQCa2gxj9NAWcf8/ek/2OeMeqEMjP/5f1H3SVZ1Sn6vOTg/+EC18AcH53/3V56JBgAAACIrUMA8qyPW7DXEO9quiMgPP7o0yzYaZG9/9KF3X2cAK+bzOCmZ8fLyJFDWmPnf/sXP/ezGNgf0e83B+fkf9j4w9/3BB3t/OP/zoPneLMDWrlf8bBYAAAAIp0BNsncenpw8DLnuTz9eiGx/dPWnV0dfHJ9diIhsb+/++ncPfYwWBsCNQ7wsYo2Zv/78F58di/z3yffy8WonZ+c5oN977+PfDz7+vcPyN66VRd5FTD8AAADgpEABs5NZa2u32mOjgvni+PBw8dvFxdnhgzOXTs3vv//+6o/ffvttlLSmbGtrK+skhETKU/bN/i/qfRFpDKa92uqfJ//3wKjR/U//efUAv/kfxt/+y//+l84H/5//kybHunwz+NM/7/9lOcjmFebLN27XZEsKecKlsLeKFDblBU02AADIVoGaZKvNezb/+o5LXbHRmltke3f/6cnJycnJydOne7vbInJ26GOEbWDdVa5rIiLSP+hOVv446d5v6yIi2t1b9lhXZPhVX0Rmtb2OyrfuaiIievvJcGULT1Y3P+lWS6VSqVRdTY+ZnMZtRWwPAAAAxKfgNcznRw+OL0S29+66jX09m1Jqd79r1iZfuXLnYfeqfHp4dvHHP13eUUXbysrkd+8K0/5za2urQKk1GbVARUy5FPOcGyf85//l/9hr68ciervyl//1D3/31x+/956IyPfff/33v/3s2BiR64P6hz9fOb7v/+t/M/74H/5n12P/+Yf1D0T/RqRfL/23gz/8XfPj90Tk+697v/3ssWLzP//3ZRFdRG//+v6/Vydn73/7QIp5q3CTpywPJ5z6bfz/7L1PaCNZvu/503A3t++m4bpm48p+5UQytMnNhTKeCtMLk60HUkK2F77udD9wbQaJpIuRTZJ1F/Zqxl7cyjEpQRWJtEvDlJMkB7ISSoJRJ75QKHo8LrhvYVxgiVS9l+XNzbxQb9F9l5pFWOGQ4t+JiHMizon4fiiodCh04ijixDnne36/8/sBAABQlNxoNEq6DmE5eVzbPx7SnFUIBy3h7v4xzW0+aXjZp60oNFNUcV5LckxtQ6PiPTdv+Jumd4Ljxb2TtkOO5avNybT57N2BU8Yph1PZivepz+azdwe3VbzhhEYeOzLccAhmAAAAQFFUdcm+fFG7u388pLnNJ2HVMhF9eGOOiIZvf+JYMwDUxD2NE7mq5evwW1PxrR25feB6gc1nX04Xf7PafrbpfPri5rMTP3UOAAAAAABAdJQUzCePa1ee2OymYQ+QnRkAIiK6WW2/O3m2Z8njRIuLm3tGJifvr9rjW7Nd4Kr8A4fQ2US3D9r26jw7OWk7nw4AAAAAAABnlHPJvjx5fH//mII4Yl++qN0/HJJDQGzDJdsjUrYNhXwRVfScJDmcJ0Oj4j3HDY8f3POYkeGGwyUbAAAAUBTFgn6N1XIg0/LsjY+IhnSsn2wvWYXxOMC2FtqlGwDJCLZNmOj1g1zA84OVDwAAAAAAgMqo5JJ9+aIWXC0TES2tb16lkHp8cpVD6vLardszwDYAKjHeUSzL+QAAAAAAACiNQhbmk+eHQyKi4eH9u042LtOz+soF2yKsZ9c+3/zu/uFweLx//3jyO59z2AQNgCQMLzzCXCdwPhDEm9fNrw6+OTy9ehyLi5u/e/DHquPO7uBOB97n/387MwwnWmCInw4AAAAAIC3qCOYT/dj/JFdm1xqvPjl5/MXXx8MhERHNza384fPtJahlkCLGBmBWiTI+v9J+t+8WHztK+UAEDvm2Tk8PT+8dfrP5rG17LnAiAGrhuNXcbRe6bMclrBJ+gorHJawSfoLMxyWskhI/IVBsEXUE89L2q1fbTGfOrjVerTkdX9puLLEVAYCKXBmAN8uMavbq/MpqaWOjaB49OjriVD7gjld26tPDe+X5aYsxnAgAAAAAAKKgjmAGAHjzun1IxJYS2Xq+9i97xV/94vrwxsaGs2YOWj7gzZvmZ2O1vLj57Mtxdq03r5tfHewenhKd7n71umq1Mod1OmA4//bBu3cHbh+O/bUX95AxGwAAAABKA8EMQEoYax22lMjX5/+3v/vFr6c+ctTMQcsHvHnT/caQy5vPTqypqG/erh7M0Q9Lu6dEPwzekOUjf6eAjY0N899HR/8rFyeC1w+M3c2Le18ibDoAAAAA1EalKNkAAA+utNHi/By9ef2gXP7givKD5us37uf/8u/+lv767z98//2frvj+h//+73+d0FHhygecGevlzWcH9vBeN6vtd+/evXs36ZHt5xQw9ZQ3/vMDDk4EkMsAAAAASBEQzACkAzNa0zeffbB0zwygTHR6uHtv6YNy843L+f92/if9Xy9//nn8wc+XF/+q/+n7//7XaOUDzph6md366+0UYF8T+etf/uJxPhuQywAAAABIFRDMAKSDcbSm01PHqE2nu0uTmnZ8/s/XUtnKzxe68/ms5QPOWCz8RG8mjfzlB6/fONx8D6eA//y7abVMRP/xl5+JiH75/4Z2IoBcBgAAAEDKgGAGIBWYBuDFzb1nJyfvxpw829u8Shl1uvvVa/v5v5yd/wdN++0Y7R/mZ3/pdT5j+YAzFmvx6wflpUkj/+nhvSX7goWXU4CTE8HYwEz/FtKJ4E3zwMjMvPkAchkAAAAA6QCCGYBUMN7D+q59UL19czIgVPvZpvHHYfv19Pm//fjXv/r7X1wHyf7F3//q1x//w6zr+azlA0H8cFC+dxjMicDFKeDnC31SM18ZmOnnn8M5Ebz+yojhvbj3R0TGBgAAAEBKgGAGIP3cPriStHZF2+127ef/P//V9fyg5QPOGOp3cfPazO/rRODuFPDzxX/7d/N808D8y1kPJ4KOa82uIozBvAwAAACANAHBDEAWmJtfdP1sSjMfHR15nx+0fMCZxb2T9sG1mf/m7epB+2TPeABBnQIu/81UzL/41ce//e1vf/vbd/3/6uFE8NJFMV+7Y0dLSQUAAAAAIBUQzAAAOrKQdF2AD44W3JvVB+GcAiyKmehqucTr/JazYh7H8IY7NgAAAADSBQQzAGng9QMjnvEDZ7Vkyplxgl3zfGd7ofv5jOUDYbhZcDk4BXgul3iWbzaA3xXhjg2SZWNjo1gsFotFe+I0AAAAIAQQzACkgbGaOTxwCMv0pvnZ7pScMc/fawwCnc9YPuDNzfyvjX/8MOCbvev2P0V3LoBeBpIwJZKhmQEAAEQHghmANGB65J7uLlmT8r558/pBecmQs1Y5Y56vbxWWqx328xnLB9y5Xb56AhdDp48jOwUwnq8tFOwfjhM+owGAJHGUx9DMAAAAIgLBDEA6uP3HvXEo48N7S0uG+PlgacnMQbS496V17+v1+XqrHOh8tvIBb0wr/z0HTTtO6US/zod0CmA8f/1O3n7xq/jY5rUBiB0PYQzNDAAAIAoQzACkhJtVM1SyncW9k/aUnBV9PuCMaeWnw3sflJuvTSv/6+aD8j1DslpiboV2OvA+30Evj/NXYQc7AAAAANLH3yRdAQAAK1Y7ieOO05vV9rvi6+ZXB98cno7tvoubv3vwx+ptRzF7s9oe/f608Wjv/2rpjOcHKt+3wiAQtw+ebR4a0vh0997Sru2EyQDat/+4t3i4e0qGU8ChvTwHJwLf8/NE76cOXzlkw8AMAAAAgBQCwQyAGtiD2ThL0Ju3qwe3qwfM5eZLtWbpv+xPiyBXmMtnrTAIwO2Dk2f0mekGb2Vx89mXB5MBtG9W2ydkWoenz3d2IghyvgEMzAAAAABIMXDJBkABlAtmo1yFleHm7YP2ybO9zcVr7/jFxc29ZyftAycz/81q+53j6e+c1W/Q8y3AwAySxGM9Dkt1AAAAogALMwCy4x3MRsK5oHIVVo2AXgRBnQ6CFl9tv6syFw6AMI6OjuydDzocAAAAEYFgBiBWsK0XAAAEMaWZ0ccCAACIDgQzAPGBbb0AACCUo6OjmZkZInr/njk0AwAAAOAOBDMAMeG2rReaGQCgPpcnj7/4+ng4NP6am1v5w+fbS7PJ1gkAAACIDoJ+ARAH3tt6vb+rXDAb5SoMAIjE5cnju/f3TbVMRMPh8f792uOTBCsFAAAAcAGCGQAFcNSZMotP5SoMAAjL5Ysv9o+JaG5l58mrV69evXr1ZGdzjoiGx1+/uEy6dgAAAEA0IJgBUIMptSm/+FSuwgCAMJw8PxwS0cpOw3TBnl1aazzZnCMaHj6HkRkAAIDaYA8zAMqgnOZUrsIAgIBcvvj6mIhWdraXJj+YXWu8WkukSgAAAABPYGEGIA6wrRcAkEZ+ejskohVtyfdMAAAAQElyo9Eo6TqSaSO7AAAgAElEQVSohEJpKmZmZhSqrYnS6UB877k9vlfiajndN1xOcM9jRoYbbtQhhVy+qN0/HM5tPmmskTVM9tzK5h/W19yjZH/88ceOx7///nsxFQUAAABCApdsAOLj6OjIqpkTV8sAAMCFPz+uHR5fB8mm4fHh/vF3m08aa3FnlioWi+a/u91uzFcHAACQPiCYAYgViGQAQHowPLKHh4dDmlvZGWdevjx5/MX+8XB4+MWLT5wls5sl2dERwM1HwH58younWCxau1z2csIdj+ES+AkG3kvPUlU1xHEJq4SfIPNxCaukxE8I5PmFPcwAAAAAiMTc5pPrINk0u7Td2FmhmKNkO+a09010D5Rj6pniEQMARAPBDAAAAIBQfHhjjoho7jefTNuRl9Y354jox7fxZGL2UE0QVGkCyyIAgPiBYAYAAABAFD664bZVefj2p1hrAtIMlkUAAIkAwQwAAACAUMx+8hs3O7KxvXnuxoexVwoAAADgCIJ+BUOt1CBq1dYKah4zilabUPMkULTmilZbemZvfEQ0HB4+P1nbnsjFfKIfk6OvNgAAAKAUEMzBUCgBqYrpUkmOjKmhUfGe44bHD+55zMhww1Ms15fWN+eOD4fH+zUyUy8bUbIpTr08lbRv6qN46gAAACCVwCUbAAAAAGGZXWvsrMwZqZfv37179+7du/f3j4dEcys7saZhdhTGUMtpwuNp4kEDAMQBwQwAAACACCxtN57sbK7MzY0PzM2t7DxpTPpox8GUaoKISh9YFgEAxA9csgEAAAAQjdmlte2lte2kq0F0dHQkgxM+EMeU+z3UMgBANBDMAAAAAABAGbAsAgCIEwhmAACIA6tJpNvtJlgTkGEGg06/T0RUKJXySVcGAAAAUAAIZgBcgdMX4MVU/N5isShPi0I7Ty2DTuPRxZ1mbayMO9Xlcksff6pV6k+vP0sNaM8AAAD4gqBfADgzpXDcEpYA4Itj45GkRaGdp5VBYzlXKG+1zvvjI52qRS0Tkd7aKlQ7CVRNIGjPAAAAuAPBDIADMiscoBYezSbxFoV2nlo61cKWPnFk0NhrERGRVu+PRqN+u0JE1NprDOKvnSDQngEAAIgAghmAaWRWOADwAu08xXRetogMbdwsGYf657px6GktT0T5UrNdISL9+bfpUMxozwAAAAQBwQwAAACkicHFGV1rYyK6ltDrd8xDpdUKEenXPtsAAAAAsAPBDAAAAKQJw5p8a/46oNeVXp44BgAAAAAGIJgBAEAgHnF6EcIXxIRhciaqrJYSrgkAAACgGhDMAEwDhQP44thsEm9LaOfppbCgEdHZxXh38uDb58YG5oWC5SzD6jx5DAAAAABTQDAD4ICcCgeoy1Tj6Xa7SdXECtp5SsnP3yIifetRZ0BEg84jI2K2dQPzoFMtt6aOAQAAAMDO3yRdAQCkwBpG1RAMR0dH9oMAhMZsQjMzM8nWxAraeSoprVao1aJWudC6PljZNWKADRrVT7euMjJDLwMAAAA+sArmXC5HRKPRSGRlAEiGqaQjGxsbpmZOqEYAxAfaeQopNfv1s4lUzJX2dYKpsVqutHu1tOjlqaWfqY9irgwAAIA0EdXCbAjpKECEg2RxnGOZmhlkGZhegbrka73RnU7j0ctzWlhYvVMrWZWxplXWdx9OHlMfR82MNxcAAEBEknfJzuVy0MwgKdwsEgTNnHnc/A4AUIZ8qda0h8UuNUepjZWNLQYAAAC4E1UwQ+sCANIH/A4AUJSjoyMjTMD79++TrgsAAIA0kLyFGQAApAJ+B0ApBo3qo/PwX1942EzNRmYAAACAP/EL5sGg0+8TERVKKds+BQAAAMRN/7zVavmf5kZltUkYjAEAAAA3BAvmQafx6OLO9ep1p7pcbplhO7VK/SlWtkGSILBqmsDeRQAAAAAAwBeBgnnQWC5s6USV+fHqdadqUctEpLe2CjQ/cohJAkBsILBqOshIjC4sCgAbpeZo1Ey6EgAAAEBa+Z9EFdypTmSAJKJBY89wGtPq/dFo1G9XiIhae42BqDoAwMaU8BCqQzYsiLtK1nCL0RWuNI8GkKxGtS8KJFUTAGJjY2OjWCwWi0U0eAAAAIkgSjB3XraIDG08NiD3z3Xj0NNanojypWa7QkT682+hmEHiHFkQdxUIHhF4x+gKV6ZjM5BKLXscBCA1oM8EAACQOIIE8+DijK61MRFdS+j1O+ah0mqFiPTzvphKACAVEDyhScQsH6ffgS8iFgVAZhi40mlUlxudpOvnBvpMAAAAMiBoD7NhTb41fx3Q60ovTxwDIDMgU1FoEtycjOcCFGbQaTza22rpfudVVuOoTWDQZwIAAJCEuNJKGSZnosoqInwBAFhxMzGldbqMmF6AE51qocyUa0pbEF0VAAAAQGkEuWQXFjQiOrsY704efPvc2MC8ULCcZVidJ48BkE0QDMwOox+ytDG6goLtmoAXZpBNIk2rVCoVTZv+NxFplXZ/1KthGRsAAADwQJBgzs/fIiJ961FnQESDziMjYrZ1A/OgUy23po4BkE3sSgliKRASxugKivd2TRGLAlijSS/mGnW9P+r1ms1m8+m6RkT6rdVms9nrjUb9ukakt/YQdBMAAADwQVSUbCOeF7XKhVwuN3YMq+waMcAGjery+CD0MsgEIVQNZEwgpIrRFRQWWzrfRQFYs1ONEUbEGnczf2d9wu8rX+u1K8aydkJ19CM1niMAAGlB1jrAiLA8zKVmv65NHKm0rxNMXYUh0SrtXg16GWQDaGbRxJMbLEF4LQog+HA2mIixeeX3ZclKYaxrt17KqphT4TmiHNAPIDtg4RiwI0wwE+VrvVG/Xa9UKpV6vX2dj5mIiDStUm/3e03snQJZIoTgyXIPDhOTneiLAshQlWmuQ4uMFbP1iHwo7TmiHNAPIDtg4RgEQnCU7Hyp5qCJS80RhDJIFezBjcPZmTM7TTw6OrIPYCm4G8Vi0fx3Cn4OkIzCgkakn10MqJSfPKaf94km/LrsRyTj6OhoZmaGiN6/f590XdJM1lISgCyDrHUgKAItzABkhBhW5bO86pk+E5NVLZPf8JyC3wti58r/+rk1pJdxzGpQHqd7BACOJwAA4AEEMwCusIQRjujVwy6HsjxrSdPm5EBmnBT8XpAIpYd1jUjfKixXG50rhWyke7xW0VfpK5DZEQAAAPCEi0v2oFF9dB7+6wsPmwEif12evHj+9XfHwyEREc3NrfzmD+trS7NMX33x+Ivrb65sMn8RZBG73diuXrh49Th6HUcsE8iJb4Nh9+0PjUd7Q+tKD/nabmWr3CK9tVVunbdHzdL4kL5VyG1pGulXsTdTl6kihpcIAABApsiNRiOm83I5InI5uVPNXSWOCkWlPWIN/nXyuLZ/PLQdntt80ljzkb4nj+/uH08fXNl5tb3EdmkDhfZQzczMKFRbE0n2qjEqCm+hG2iuxqiZuc//JLnh4YjYyOOfWHNsMNxrwnj1QPdcEukiQyM36hAzg0b1062Wfj3IDjrVwsRordX76UpVMbXfgYi63W4iNVEL+32zgnsI0odbm0drB44oJZivNO/cys7n24Zp+PLkxRf7h0Pylb7jr27ufL62NGv5IovWtqCQroBgDg27quGuf3xlMwSzlSiNPJFYYvIIZgqrZtnvuTzR2mRo5IkIZoNBZ0Cl/FgVDwadR5/unRHRrfXdh7WSbGrZ8TG5PcGp474LnYzlhD4u+hIe72z08hO/e6o8BfyE1PwE30FKnqp6H5ewSkr8hEDjMpc9zKXmKAqM5uXLF18fE9HKTmPbdKSeXVpr7KwQER3rJyxfHftgm18cfvfny/C/HAC+wIEwHpBPggTvDMcdlof8tVomony+1Oz1er1erymfWo5C6sNWiY4uiTAKIGukL6QoEIdCQb9+ejskohVt2o68pK0QEf341lX4Xv75O6evLq1vzkExgyhECW7sFlEMAZO9YYnE5ltCiI+4kJGHm3rpAkDMxLMCFUI/bGxsFIvFYrGIVxuoyNHRUbfb7Xa7aRqCgQgE52HmydL2q1fbob7pJrVnb3xENBy+/YkIsb9ASMIlCvaOKJbW5MPRmbotxWJRuduChwviYDAY+J9kkM/LbWiWZCd8gsSZMzZQ1muW0JgAAJAC4hHM7kN3/9tHe7TaqzEG/XLiRD8mornffOImei/f/khEczc+tH3y4Y05ouGPby/JIVr2xx9/bC/r+++/D1/T2Elw11xEkq15t9sNFA1i6nyPiBEegVU2NjasX2QvkwtKNBXHuzd136ITw62I+eFyJ+ItSqqxKdHIOTEd28uTAHE34weSTFoCZcgDAAClESmYB53Go72tlu53XmU1wkXG25P/ECByFwB+OGpmD2HDonm8w5AaJ0xpZt8ys4PH3Zu6b0ogbYWVVvIgZQRNWp6afGnyG9VlyJAHAACxIU4wM69wawvhL3Ly+L4R6no9UHKoSVx8sh2NyQoFE0aU7IjYh3zfWnncc8b9XfH/cHlueBQC1d97Yh3DrZD2nrN4vLN0LInf4SlkuOHx2rcLD9ttt5Xoi4uX589bLZ2ItHp7d54KhRhrxk4IP+R07HcQHdwrBuAXAABIGaIE86CxN1bLmla5dYvOzlq6PvFvItIq7afN0HE6Tx7XrrJMBUkMZcfJWRsA4jfTUnHGk27SMbHmC18HS9zhRMlPRsaeoFQqUa3ZHDSWC1tbexf9XqpiZatu2ww6WKjyA6GZAQBKIyhK9uDb54YirvdHvV6z2Ww+XdeISL+12mw2e73RqF/XiPTW3rfMgUkmuHxRu7t/PKS5zScNr/zLAADgBPJJWBER1xp3WGrytad1jfStTxvhBmHAn7SqZQO+C8eIzg0AiBNBgrl/brh7Pa2Nl67zd9Y1Ijq7uBqb87Veu0Kkbz3qBC795HHtyhP7CYttefbGR3TleD2FET77oxvY/gxkQK3ZT8yISMgkNBExINxhuTFGZf15yGVrOUmBP7MbUq1AJXv1FD9lAICcCM3DfGve4umVn79FRPp53zxSWq0QUetlIMV8efLYMC2v7Lxi9cT+8MYcOSVqdg+fDYA/0RMCW4Gi8MVt12L8NQEgDdhHZcWJJ1lxgkiVMzapOqT+KQMAJESoYHbCNDHTWDFbj/hx8vj+/jEFdcSe/eQ3c0TDw+cnk4U9Pxx65qMCwJVAK9y+EwuhMw++wj5Zpm5U9DDOabo5ocnyb880g4uzpKvAERHbCoA38Ru98ZQBAIkgSDAXFib8ry3H7IvZzMvbly9qY7UcMMiXoZjpeL/2+MQwM1+eGIVBL4MQhFjhdrOOivZWTZ/rGkcv3/TdnBD4/moZbFlAAIPOoy2diLQFOaNkZxARG09EM2X0VvEnAACAL4KiZOfnbxHp+vNvB7XrXczzt4h0OrsY0FVQzmDL24ZBmGh4eP/uocPnKzuvDKvz5Yva/cPhhLCeXft85+39/ePh8f7944nvRAuwDTKIh8BwTMNjEn/4Vr5xj1MGbg6JUctKxyhOC4NG9dG51wlmrgrS1u+kKUq26qQgvHwKfgIAAEwhKq1U6WFda23pW4Xl8/ruw1opT1cmZouKDra8faIf+5/kzuzS9pOdG8+/PjweGgfmVjY/34ZaBrES56QhRBbT7ICbw0JEtUy4mYnRP2+1Wv6nTYbmlAzvbN4xVyZOVM+MRan4CQAAYEWUYKZ8bbeyVW6R3toqt87bo2ZpfEjfKuS2NI0CLm8vbb96tc106dm1xqs1p+NLa9tLa2xlAACmwAQIeAOjvUpoWmV9vJotK4FslWkS2EdHRzMzM0T0/v37pOsSEkE/IU1PGVjBBANIjsCgX6XmqF+vaBOHHrYrxr+u1LLMy9sAABNs9wXeIBiPTJSaIz96vabcatkgUFipzAbSz1RS4sw+5RSDCQaQH7FRsvO1Zm806rcfjp2u86Vmv9+uaJqmaVql3u73IJeBYngMzNGDNssJ0nikFe9ZJh4xkAH2XErZ7KkyKDakSkkNIpLN1xYoRxxppfKlvDUfc77U7PV6PUWWtwGwk6kV7lRaDhHK1QSaGaSDVPZUvmRWbEiVkhqEJpuvLVARYXuYAVCB0NtmENREZlgeDUK5gvQwGAz8T3Ijn8fStZogeCEA4JpBo1zYOt189u7gtvtJb143vzr45vD0lIiIFhc3f/fgj9XbNzmdbvsG01eUQJhgDjB+Y7QGyRAxoq/k0xF1g6NEXIlgf6xY9eCIuu1NfTrVQpkpJrYzlfaoWeJXGwAAkI0MjPWDxqdbp96nvHn9YOneRGLe09PD03uHu5vPTg7skvbN6wef3Ts8tZ++uPms7SjK3zTLS7uTlTC+8o3bN9RBkEt2p1pgp9oRUwkAPMiCJ5uKruMR9+MFfaxHFgJdCNhRsb0BAABINxnY5/+msVzY0n3OaX42qZavObz3WfPN1LHXD5Ym1fI1p4f3yrbzndSyzzeUIo49zADIRna2zUQPjhLndt+IqxjcH+uGhRBfVwWOjxjBeJKg8LDtRN1MUqFVKvW6ebhe0bTx8Xq7fR2VEwAAYiWGCUb6rSNvXj8oL/mpZXrT/OxKzS5u7p2cGNkSTp7tLRofn+5OSubXD0xxvbj57OSdef7mouP5lvJpcfPZVfnv3lm/8dXrKD8zaQS5ZBcetturLp9dXLw8f95q6USk1du781TAaA1EkwFvHFei/954tvvKth8vose+Wrg5VIf41Sm+S7KSn4ysadCplo1RdjoZRalUqtWag061UG61tl6ujprYFKUo2AcBUoDQCYZs8wrevHnd/Opg18UOPHlm9xvjrAnf6Ju3q+13+Qcf3DskOv2m+7t/+ZdfGB/8+w9/Mv6xuHfSrt60nH9wO0/G+btfva4e/N5e/oR3983b1YM5+mFp95Toh8EbopkovzdJBFmY8/mSK7Vas9kbjfp1jfStvYuCw0gPAE8y4I0jnKxZDn3XpNNnfHZ7pqn5gZmiUy23nNSySb7U7Nc1olY5LZuishn6HvsgQArI2gSDE2+a5aV7V2p5sd7vXzsVOZx7pWcX9/5o20l8+4+Gmfn0/3z/16tDf/3LX8g4/cuqbWvz7YNnm0REdNg2Tcbj8jefOeyFvlltv3v37t27tr0shUjOJTtfe1rXSN/6tBEhuicAfmC6z4vsbPf1de1O5RJMdvYpZIDBxRkRaet3vJaj83fWNSI6u1B0DN7Y2CgWi8Vi0WyfUI8AKAryhIVmcfPZybu2y9LomOGFoZd/V3TQrDeLv/slEdHP/zZWzP/xl5+JiH75P5xOJ5qbN7ysfxhceWWbermsdmAvL5Lcw2yM1vrzbxUdrYH8hJjoR+ys02d4VIh4TEzp3xAFlKd/rhPRrXnvKVR+/hYR6ef9WOrEF7dFq6yZqtAdAWDFvo4mQ1GCyP9u79nJu7aDTXeaN4MfiIjo13mnUzd2/u+/c/nitudvP70YGv8Y6/H5OSJ68+b1g/JyLpfL5T744INy+cHrN2qH+zJINOiXyqM1YEE59RhxdlUsFq1/qvKrJYGL3E3QxITHDSTDz3Zs2KEVBCrRAF4hAFgJFHnEe2Kggh/ZzdtV1vTGV4LWj5//8h+ef7sVN7jW468flJeW7h2emjHITk8P7y0tqR4imxIWzMqO1oCF0N2NsZ4Xg8zma4vAHC46XOSu42NVbu0GgAiUVitEpG898tqf3Hm0pRNRZVWtJMzeKlGFaa6SyG9tAxknUNzKQGrZ46BiGBZgB/7273458fff/8+zRER0+a8//Lvt5DfNA5fsVD8clF0yUZ3uKq+ZExTMg6vRWltAlOz0Ebq7idlIy2tfLlb6ecFlFWPqsQadQ6fejdORbMZMSiuGYqZWebnacTIzDzrV5XKLSD29HJg09cBBVSsvlYtlCCA5gaJhh1DLvh+ljbFipst/LT9ovh5L3TdvXj9wT7ZMp6enZGyqHqeVus4qhbRSzgwa1UfnXiecnbV0w17vE5YEKEjoOP68EtuYIOsGR6x3UujdC1S4b63CNSq3RBfpHi/jyR8G4qDUbFda5RbprXKhRZpWuXXr6pPr0ZdIq7SbKdfLRCnJHxNYtQZyT2UvJ2JpACTC0dHRzMwMEb1//z7pukjH0dHj5cLS5LG//0/zv7y8+JmITg937x3u3pv4dHFx0RDHNibTUBl5qIrzhsg+bL8++P3vnb6lAoIEc/+81WqxnKjVn/pEdgNZIbTM9gYagAu85l58sfsjTNUqSqOaajnGyalfgnH81UBFSs1+mz4tt3Qi0vVrkWzikXQKyAaXpboQ/bagcRkAkACnF0Mip13Pw//lZ7qYPPSLX318svk/nKzJi3snX9JnS456efOBQ+qom9UHm7v3DokO26+fKquYBQlmBjStsr77sFbCcA1Eo6gGkKfOcloYYqiV296ndC/BpOm3ZJt8qdkbPRx0vn2099wimI3B904pr8joO9UTpt7Rww7H35t4vw2AVMgz0RLK3PwikX/cr1/+3d+a/zbuxknx9VefHRxeWZO1xc3/7cuD2zfp9QNLVGwLbmmlGK8vNYIEc6k5GjXFFA1ACET3g9wNj0Ituo5VdStfTgsDr1qFGywVXYIBWSSfL9WapZqqAzJ2z/pi745wlwBgwXGi5TudU3H0v5n/NdGpkTjZIbD2OOvU3f/9m6e/n3Bcv3nz9kH79gHRhEP7dJaq/FXxbuWngkSjZIOUks3oQRwTGgmN0OhWToJzrKRCWEeZi/MKFwcAcAPCj5Gjo6Nut9vtdtEdAcCIx0TLYzqn6hLe3PwiEdHpN12HUNVvut84G4xdGJ9/bU++Xd4kIkti5mgXkJLkXLJBqgnhtpqC3aHdbte6q5ajWjY/EhfNm0v5IRBqSw9qbJHWX1HFJW0QF2aUzYWHTWNTsm/cTSvmt+SC40wUr0xoUmltAykgYsMLN9GSc3saEzeLv1vcPT2l092vXlcPJv2mX39lbFRe/F3RNA6/aRpxuqZieBkffbY7pZevfa4P7z0ov5sq37yAaZFWEk6CeTBwSlzBSF6VnVSAHb6hiXnWTDAy15ZlAhpz1x/PPmTVNbOEEdcwS5YJM8pmZbVJ+YkjLJjfisTlyYvnXx8eX5kX5lY2/7C+tjQbudjopKB9Bl1N5rv67DEux9A1oasBdkSbeYN6+ckwKPsxVsx0eO+DH/aefbnz+xkievO6+dm9KzVr1cumD/fp7mcP8l/+8fbNGSKiwZvX/8dn40zLE/uVzbhek+XTm9fNrw52jbTNi3t/dN7hrAZcXLI71UIUqh0elQDy4N2teH+32+1a/5S+D0o/4hzso7STQLUKlINRNoT654dDVZ80IIzLF7X7+6ZaJqLh8eH+/drjk3irodarHYigW344bhGyf9FRLRvw7Q3Q1QA7QZtBiruFQNysPti8+ufp7r2lXC6Xy+WWxmqZFve+nLAk3/7jnpE/+fTw3tLSBx/kcrlcrrA0Vsu0+WzKjnz74Jm9/A+W7u2a33AKoK0QcMkG0tHtdtkT5WH5mTv2PTxyWv4D1Srx2oZDwiXtqVReyVYGEJFTlM14425evvjicEg0t7Lz+bZhVL48efzF/vHweP+x9mp7ye/7fHAzq6amcSYba/BoMo1tDF2T99PE0J9NoJYjcPvgZO8HpzxRRJvPvpxWszer7WcXZVMgW1ncfPbltNu1Uf4z+izIN5SCi4W58LDtRF0bn6BVKvW6ebhe0bTx8Xq73X5Y4FEJkEEELT8nFYPKQJKQaVO/XU4jLfwRYiaKUwBIKyfPD4dEc5tjtUxEs0vbn2/OEdGxLsjIbO+RstA42YN7Je6ZsrGxUSwWi8ViuIt6P01YnoEj7BOVmGdTUd4Fntystt+dPNvbXFwcH1lc3Nx7dvLuwDG09e2D9uTZtLi4+ezkpO18OtFNx2/sPXP/hkJwsTDn8w4JHTvVsk5EWr3fm4wnUiqVarXmoFMtlFutrZeroya2MIMQCDImyLBfVJBFN8puXhluiyPhqpGCCHMASMLS9qtX27ajszc+InIMmMqLKZsnMEncMyX+8UKeIQkkC3u34DbRCiFrPdpejO9CvtYb/Rf/zvDm7erB7eoB4126OnsqrRS/8hVCVFqpTrXcclLLJvlSs1/XiFplbGFOHRFX9Yx1OG8DryBjQuKr8iaCLLpByzF+u6DbkuzqL989fgAowmDQMYgQqZOFy7c/EtHcjQ/FXgaoQQzDaPLmO6AajhMtjqEB+M6dJLJUZ5LcaDRiOi+XIyLGk4kGjeXClu6hlwOcJRUKLZbMzMwkW9twNlLGb3n3F9zzOTGWmfg9Z4RjbxtdYUaxpUe/4YlshAu08iqVJVzEexcDMix1G3WIm0Gn8ejiznXWqE51udzSx59qlfpTIRmlrrYwE63suG5h/vjjjx2Pf//998Y/HHfLm0xtxwhxfoqJ4VZ4XyL6pUWXDxQlttfcfiGzcOtHHlfkW1WP+oB4EBT0q3+uE9Gtee+ROD9/i0jXz/vEIacFkI0QEUrSHbJFHtwcrRMh8Ug2cV7OCuOvliriGlzZFcJYkSaqzI+zRnWqFrVMRHprq0Dzo2aJ30VPHt/dPzb+Obe58/laTAG/QNrodrvhNHM2YZRwgJ2pFmi9q/HfYcd3oVgs4lnHidAo2WcXAyp5WZgvzkReHiROoDl04tuuvJGhDnyJ2UdOkvAbkjA1/nm3Lt81hThXHBwnshl8grLTqRa29Ikjg8aekZrZ8Ooy4ohQa6/xsMTNynz59se5uTmi4XBIw8P9L95ufr695pyM2bQkT8HoCGCcxu474H0+r+MxXILluPfClu+tC/GrGQn0FELsJjW/K8NTiHI80Fem7lKxWLR2yEr8hNCXmILva27dDj31aZxV9XgLrM9atjYsYYOxHw/k+SVoD3NptUJE+tYjr/3JnUdbOhFVVjkub4OMkIj6ksEeywvG3xIuFqvjRxuTsFw9rbhlZvL4ypEF7y/GcG/lDCFQYNMAACAASURBVJkOrHRetoiItHrfNCAbjl+k1Z/W8kSULzXbFSLSn3/Lbzfz7Fqj0Wg0Gq9ePdnZnKPh8eH9uHMxg2gxPqTaJ2nvarDwOoU8gVcASDeign4Zipla5eWqY2iRQae6XG4RQS+DsPAN2sQ4wEQfh3iJxtjEp6D8JZkd0fnGq0tqtuQh4IEEGO5bY21MRNcSev2OeehqZfu8L6AGs0trjZ0VIjr++sWlgPI5IpVETBahq2+hMxpMZdJCvEYT39EkfW079IpJ+m4FiBlRgpmuFq9Jb5ULudzyctVkeTmXyxWMrVRapc1z+xTIGMpZunhNR2IzKholB9XMsa0+cERF67egWPFAfexhRK70sm9oEZ58eGNOZPFcZsDxO2iIQMStmDoY8RJ8R2flhv5ESEfbthNixcTjVkBIA0aECWaiUrPfrmjGv3W9ZaKP91Vp9X4PchlEQyFLFy9jYCJGRUG3V5IhKvrEQkW9DTLEOGKIAJeuyxe1u3fv3o3Z9ZqLGJDWnTXQJF7crTA/CnqJGASt3fIMfJGhbXMhUAPzeM2VWFPANgRJECiYifKlZm/U77frFU2zHNa0Sr3d74/USSYF4oBjpyCheuFlDORVDvpZk+iT5hgGXQmbNJCYwoJGRtxNg8G3z40NzAsFy1mG1XnyWHBmb3xERHSsTyvmk+eHQyL66IZz1K+kkdZBI1B/ImeHoIQOySapeRaMKyZBX3M57w+2IciA0CjZRESUz5dqzVKtKfxCsZBMLs2wqFVbcgnAGzFb3cbGBksJjEksfIsKd895PalA5TD+ZMYyQ/+EoF+cyvQQ8dZ53AHGluMWwcvtux633e0r4Zq0uNdfuY7FQNFqh+IqZ+PWo86dZik/uIqwObGBedCplltTx8KxtL45d3w4PN6v0c7n20uzRONMzEQ0t7mO1FIBcJvEG5Nj66chgkgnyEbq0kzIgFptQBXkbKvJJuAEFIdgThdREirEzMzMjIS19X3hp+SEmQMjRPkmU1kWQuNbmdD3nNeTCloOy3DLkuRj6s4EGsWjPF+zqQgaPHzr5vEz3Vod4z30Pt8onP2JcETOjsWb6OlweNUhNkqrFWq1qFUutK4PVnYNt65Bo/rp1lVG5uh6mWh2rbHz9u7+8fB4//6x9YO5lZ2GS1apdBJxRhvIGqacUpJTh6gONHN2sKa5SrouWUSoSzYAEzC6aRk+NiG2JUdxsQu6KSs1GE5Nbp+y7BSK4iwU6K5K60LJjoe+DXS++RE8tYAzpWa/rk0cuQ6x2T8fq+VKm9PWqKXtV092VubMIF9zcyubO08a21myLivth4xOgx3ZwkQhBJogZHvQIFm4WJgHjeqjcyKihYdNcwHbOMKC+S2QZrw9zSQHlbRehdGK4rvyzUstmydI/pi81W/oytvvs/mn5DcECCVf643udBqPXp7TwsLqnVrJOsxqWmV99+HksYjMLm03lrb5lScabweNoKWpMsCFWJsDVuydrQyPeMr2yLdtK01oC3z0B42nkDK4COb+eat1lVO5SfmJIyyY3wKpRZBUyBoetzHKPfTex2svmf1aU2eK3oGT2SHNrKqckzmQGPlSzSEVRak5ymJ+CvYNwEFfHAkHOMcfiN4gIqosi1AGGoDbdMJ+3O1WeAz9gUIJeFQy9U8hU8AlG4A4iB4DXJBa5oVjGOepg3LmABPkUh7/b1Qo5idIgsFg4H+SPPB9uZTwl+bbacjmqRuuAvK4xSq3J0i2BsARt9fZ8XjQkdH7o6A9SYqfQtbgIphLzZGBuZRtHmEBuZgBH6JMsGJQPlGEGft47ChcxeF4LcdRSs4phYH9KbDXVuguYvZmqdxkDsTDoNOoLi/ncrlcrlAoVDtERJ1qbrna6EgunwOZbVMzDeX1QxJ86zl2iQoNInJylMZs1W4COKklYxbNnL6nkEFgYQapgn2otgtL0fGTYujNY55eBBVpUeojdKSJWFvGuXu4RRmE9QJhGXSqy4XyVkvXbR/pra1yYdnQz6qS1DRUtM2T11pAoOEgRBfkdpxX5w+XGWBHzgYgZ60AXyCYQRzE6bnKMttwm0mIs1rEYAAMPb1gj5IdtOQQ33KzkLNczrqV183Mbv+Iy6Nh9DYPp37TakwDQulUC2UjGrZWqdQrlpDZhQVNIyLSW+XlhuR2Ztlw7Jek2prhQQjNbO4CdTzTfpzXSJcmlxnRKywAgBiIPw/zYNDp94mICiWeATqB7MQZ/MC7WDdhaZ8ZWM+Uat5jJ5D7op2gT0fQwG+fjNpjbLjBEvjK46PYOGIOMz71LWE1AmmkUy0boTjb/WYpT9SpjjMvE+Vrvd6dTvXTckvXtx51nOKCZRu318177OCFUEch79p69E5HTjlgM+Uy7R0milwmDIzjEXp4ACRHsIV50GlUrQvYnepyoVA2KOSWq1jczhQyGMrY162lmgrEv8VanphVUdSy9WBoC7yHvTocph8px5usio0LxEPnZYuItLqhlh3Il5pP6xoRtV4q7ZcthKB9BUdzaOKak93RPdmqephtxVl0PYzwjhMG9vEo8ecOouPW8OBikA4ECuZBYzlXKG+1zvvjI51quWXdS6W3tgpq76ECQWH0XE2cKOJNEDHsZU3w6YS+sdbaivDiU2hag93OYMzg4oyItPU7Xm5c+TvrUMxSIXP3MkXiatntT9E9tuPKMpcVFoWefoLIOaLZvQ/c9nzhKauLMMHcqRa2JgONDBp7Rmpmrd4fjUb9doWIqLUHK7P6sJvguBvrROBdt3A152IAjNMILOhJyTnaBULmppu4mwCQg/65TkS35r23PeXnb8VTHQBiCdwYjxCdMsJzLF/mwSUp7ObZQFHo+BI00F1sKyMwYseAKMFs+IORVu+bWaOMEZy0+tNanojypWa7QkT682+hmJWGff0sNSttHDXz1EFfmWo1AltP5uuR6/ukwo1MIsYzLq0oaMVkbrqqOHEAAOInqW4hhuuK8DACBknpMbepCHsUunDXDeSuFeKe8L2NqZlaS44gwXzlD3aljYnoWkJbfMRKqxUi0q99toFysK+fye+DFKhvFbRGyH4JxpOjq2W3g0FLFjdhEqGZoTaByhQWWJytrzY6LxRiqZNCBN3doEoEgdgqg+40TSSlx7ynIo6b7e1V5aWZuXsT8EL+qXVqECSY7f5gV3rZ10cMKAQXY3LEFzuQ57DHOeGEZSCPZe9+LVCvx3jREIbTQE+K4xJDxBmVUXjEGa2KtllBnvNAcVi2J493SWFQniRoNxJP6L7opcXcrTnqmUBf514lEILQeiyiUTrEpNGtqlE0syDfe17AqyJO4srDbJiciSqryF+ROcS9t1FMslYiTiwiavWgMjWiROdysokSmjl++8+UjhUka+GIBdwYK+bycrXjsOlp0KkuG2FGtPrDTA/KQTv/oHanoG9l4kIxKedbO4nfCkY4rrDI9pNDN+wYxqaphupdVbg8gOgIEsyGP9jZxXigHnz73NjAPOH7BX+wVCPa8OWx8GnXJ6LH/sTnFhGJUn95NLNjIR4zWu/LhZ7WeM8VeDWV0Av/IBPka0bWKL1VLuRyy8t7Z0REZ3vV6vJyLle4ylgxsW8qqwS1hUa0nbKU7/EnOyF6Ho6dlZvwZhfkCvVmHsLY8Wlyd1VIapnD8boxjE0hGmqI11bcXYViVxFBgtkIvqlvPeoMiGjQeWREzLZuYB50quUW+Sa+AMAJ9oXPED0ddw8iySkWixFLiN77Wxc4opc2tanJdy3ccXHH7VuB1LIj5g0PbXnmaNECaSVf6/XrFY2IiHRd143/t1r6OH+FVu/3IJelZGpyz2t6HcgqyPIVxqLcVq5T04953zpHqcbR5pmUq5HjdaV9pkHVr7i7CrWsKKJcso14XtQqF3K5XKFs7F+u7BqD86BRXR4fhF5WGBH2QBGoNfRKS2h77BS+9v/oz4t9RGSc2JlEV8sGjoYXxu8CwEi+1uz1++16RdO066OaplXq7f4Iatl0P5HECTkG3H6jaJ3jtiyYgnse+tZxcVWQ6q5Kqyrto623B5m4HyI0ToH9o0x1bqL5G1EFl5r9+tlEKuZK+zrBlOENRlqljSFbbSL2LFhpM/C4jfZbxH7PpY1GYyJiWIpYpsfXRTdXq0VC6IVAhsjnS7VmqZZ0NQRgfVVDvDKOmzW8Z9IeRYVbYmNEhsluxLvtXTJ6vHB4a3WPuyruafJCdJuP0xJ+dHQ0MzNDRO/fv49SjuNTc+x8OHZuwERg0K98rTfqt+uVSqVSr7ev8zETEZGxwt1rZjraSErgFbU/KWSuRpS6ya+WQ+AWwpqXWvYmKVc3AMQx6AwcooJJT3QHDb42T9EBtPkij3tqPEj7IBJB9aeZLCEsxlzMvB5PjT1ui9WHDpbnoAiOkp0v1ZrNZrNWK1ntyKXmqNdrTh4DKnM0JtBXIl6Ry1c4BrHku/PWo0CWDi5QZbrdrkc58kw1rEuqydYkBnx9+UJ8BMAkg051uVB+1E+6HrLBRTNL+yamVS/5LqcCksyFmzvxvIOBfOm5vG6+T+2IOQOWx0404E1caaWIiAZKrmODJLBvc7UTXTMHVR3evtDGil3QKtkvEWL1wV7CVMXC3Ux55hm+N0SSHl/otiuWa8nzyEAiDDqN6rJJteGUUmp8aqO6PA6WDTjhNpMOYdGN0/4jSf9pJcTo7PhpDF2iQsuXcfoh24nhbighBYPWKoanJueNkg3hgtkYv3O5XC5XKBSqHSKiTjXnPZIDVWHvED3ezynZyS7zWMYtdkVqL5ylTxHU77CIXscKsI8f0ecZ4obDqR8u8xp5nDMkVSxaIA4GnepyrlDeaukmra1yIbfcsA21xqlbEMvxEHQSr8SknyPc174DGQC5gOVLE9j5WZDwpZawSrIhVDAb7l5b11ksrtFbW+XCsqGfQaqIqJkdjbRubzJjSANGtxm7Ig1n7+Xe74RejwwqLKPbt4WywZC1grHm4X4je+Hef3r4wIeoksyPDMRFp+pmLda3ClbNbAzL5qlapd5HLBGBBO2EszZtdeu4lPMpjWf5UvKtpyx2fsl/Qgi4P+v03aJ0IFAwXw/gWqUyzgZJRESFBSPFhd4qOyx+A+UJrZkDTSPcJiIhxi23arDbdVnqFo7QRaVyThbUODPFlLZ0W16JvkA+pWPtspajZgZg0Nhrjf9dafdHo9FoNOrXx6OuvvWoc3XepFhu93tNJKoICvt01rcTnipK3Z45NPApZUfCZQI3POZUHqdZSWoJONx1OdaWy1PGAroIhAnmTtXIs1xp90e9ZrO2euv6s3yt1+u3KxpZBnKQLkKYvAL1C75mRnazm5vw5js4edTE4yOZR0QVsd9Pt+WVGMwFvmVizANsDL59fiWCtXq/OQ6nma/12pWrM1ovOzRoLJuZHrVKvT/qNRF5MzAcxwWF9I9Q0qGZRT9NLgWGm4ew47Hu42Z4SPaphRvo7UtmSbVhTBLiRFQe5s7LFk0O3lPkS82n9bPClt562WmW4BGWQpQY/uOs5JF7ujy1mPJat37k+Bulgt0HIYZHY14iHQ0DJI22fmdiwC09rGutLZ2Izl5WP70yLWuV9lNI5VAwujWBrMG9YUwNsiFGVY9xTehwE6KqjjcqhomE/VawPDJxKyMc1TLHBgNMBFmYBxdnZB+8p8jfWdfIWPoGaUNy1ZQIsS2vstvVQ2yV8R0t0O2GIJ79byCl9M+vDMe35qeG3Pz8lW+X3mrpNPbChloOQyo3uYDocG8Y0SWZ9wiC4cZAQot3IDhWNbNtIBCCLMzG+G0bvKfIz98iQpzO9JGUCJQHD8uhHeuipofxNuilfZelg66tupWmnIEl0C+N7aepdQ/DkciNBWO0er+HHcsAyEw4eRyoaw1hVgVyEu7ZBW0wwECUSzYAQfEQeFPvs29gJ57VCk4gtWxiP9noCj3uCcuO3KB1CBGzlNw1v7SYlfT1BEtqMpG+8UySG5tZtPpTqGUAZCb06Hl0dDQzM0NE79+/D3EJ9MZZg73BhCN9ExgS5pJdWGBxtr7a6LxQEFMJoBzRoxNzuSKXArnEMHMbxuyxl40jG2NC1MHjK0po4HCwOL/5/vwNC7HVirEcvhULTdbalXxUdiGXYyc1M8X4wa0TQVDv8QSfQgYbAMefLDq6mzfitnkniyDBzLI9eZwIw89xG2SKqXQ7Id7toPKAS/dhSFaz8nzjQLDsOLL3UILEW/pgWV9g/4jxdhn7xh0fEy9tKc+ghc2fIAWEm4NmcN7PhSg9Q4jYHFGQ4emL+8luS/bczRsbmU+xRuI1c/xq2eOgcohKKzVWzOXlasch0/KgU71KcKHVHyJEdtpgfycdz+x2u1araThifj9FX27Kkhzz1eMh4hOPAvsNnLLZhhsbisWi2/m8tGWKBy0A1AIxluIkkYXCpMSJgcdP5iKk3Rowx4Ytz/Ju4tjvaugVmfh7nnQvjgvLw5yvPa1rRKS3yoVcbnl574yI6GyvWl1ezuUKZSPBBXZVpRWWNzP028v4RTfNIMhJNanuQMQPCerUbX0ioR+rDJ7D3rAP6kE/4vvD0z1oAZAIUV4rw//IWAvmXS9wTYILhVItiziu50bUzGjAHPEVulN3O/SKDB4cR4QJZqJ8rdevVzQiItJ1XTf+32rp47jYCNmZbrzHj4hvbzjN7PanUHmvKOzy1X5nBN0rEW5g7HCZdUHKAgCyNpokjikghbpqSyVOgv7GcNvfolwxy4S4V1KtyGST3Gg0YjovlyMixpMnGAw63z7ae36mXwtlTbu1vvuwpmIuSEEB5UQwMzOjUG1NAgXuY+l0fKNwhQvT5Ui32zVrzmvwsHaL1jI5VjsKsbmIm1HN3CoQ8aJu5UcscArv8o/8oppH8a0IWogb4ToW37dPKELDgQaqgxg61Vy5Ff7rlfaoKeHOqKmdCzEzFU2D/OpjnG89x15CoAIzheO9En1/fB9Q/CTVJAK1VXtTD3ShqaIy+xZI2Pyiw9JJqov4tFL5fKnWLNVEFH3y+O7+8crOq+0l1pMdjrN+H0iIr8Aw8bbssZfDDpcy3dSy/c9whXPc1yQOD0lsXaHwuFfslxDREtgRKnSTxfHGKv2LgCAkWec1qsG+1PL+/fupFl4sFh37LrfeJtnOJ1kc77boG2J9QG4POqnjQrE3PGsF7FWyN+zQ1536bmbVMvn1MCEajAxt2OOdNZuZVD8h0EK2KMHcqeb2qC7UjHzy2FEAu3D59kdRFQEBcJw3cCktcRw9k3kpUhH2aopQw/iljmM9rTMeK4F+F6974lFmdAIV6D1ocapRYOyztKRqkjoKC5VKJfzXkdnRmanm6v1aue2etX+0YUl8cCQ4G6pCJNI5bCD/sB8cZ1lSTdgyQvyvVYoXxwUJ5s7LFum09XJVkGC+PHl8P4hcJvrp7ZBgThaO98vpMW+IeC034reC2o9HGSSS9RCWB8atvyEed8z9eOj2EPRlkXPQ8q4A5HRY8rVmM+k6pI1AHj0hgvyhhVtxnBuoMjwpB/tMDI9AafhOudlJ6+K4wKBfRJVVAfuiLk9ePK4FVMtEJ/oxEc3d+JB/hcAYxghbvgdDXCtZBHUH0qpl39+bVP8oT6vwqEmUKOKBzveIEbJhIVxluIP4MSBTxBOGSl1UcX2KQvSnz+v3ovmlD75T7qBIFQCPF4IEc2FBI6KzC4cUzJG4fFG7v394PKS5lZ0nOyvs33v7IxHN/eaTWc4VAmO8X87EgwN7vLTGR0Hf6iMLjidIJUjslRE9QvMKZx30K4F+l4dfQKCLelTGsRmEDn0RQjPbW6mE0jTZoR2ARJDwTUwBHguFQRG6nBHi6YvYPRSoAkAVEp9ypxJBgjl/Z10j0rc+bXR4a2aaW9ncedLYXgqifX96OySa+82Nn148rt01qNUen1zyrltWUeLl9JVwUUx/BmYEC8ZfLXrtzdcr3vfrjiWE+3WOCxMeKw7m5ZjqavtKFDM4l0brPR9KauVVQmmqRO8BAFCFKeuW73K5ozD26MCjC+lw/XAMKyxweQDADWFppQaDzreflrd0IiOP1K1brqcuPGyGSsdsxL1m2ZZ8+aJ2/3Do9InHtz/++GP7we+//z5gLTOBbyh59ljzLGk5GCMr+maqcEwEwlK4W4WlImLChqm7Zy+Kb4YAvrfRrJtbsR6VF/pAfe9q0BICIWfKBzlrBZKCe2Y+kB1MATx1hJyak/1k87hb2/ONDcESnjfFDRs7z9kxmo2gKNneT4HvpZUO9C1DlOxOtWBJC6nr+nUWZjuV1SaJTclsRPwimlvZ+dwwTV9evnj+xeHx8Hi/duNJYw2e2nJgTzkQerrs9kVvxWJcMZy8l42IdbPefMeigj4d76UQX4kbDnvWR74FBmXqpmU5CyUAaQJSQRICBToKaul1Oz9NGzWjgFcApBjxeZgl4Cql1MpOw7Qmz86ubTdu0N394+F3f75cc1LMjsZkhXI/zMzMSFJbb0lwNE7O5tjVuuUN8uZoMq+gG25X9P5Wdgwgxs33+JnsT2eqELcv8rql1qdvvVD0N8L3nvjy/v17xryFdhgbduiKsZwWc8fC5VoyZO4JtJINlCP1w4ESBBLAfDcAQzMDeZAztaTqCBLMpeZoJE+ai9m1xqs1h+NL2goduytmwExoCeHhLmUSYigySxO9TzX1iNjNax4U1HGzZMiIGAlm6utTJYcIzRW0BF6/RTQs9cTQDgBIAap0yyALyJlaUmmEppWSng9vzBHR8O1PSVckm4R+ddm/mE1VLFWf6L0U4hhEmhHfKG4bkzDWiuXuTX3dN2S6L9YSfB0CQ4d+8Q1+Q1wzTkW851I1YwAA8IDvEANAdDhGjAeUdcFsgOzMCRGPmuV7Ffl7nGRrGFpuhXtMU3uSPZIn+V6Ro1D0jftthCENV3i48Kom3tKUYxTWoPXE0A4ASBNmd7dhCz2NJUIQD0dpzIecFFkQzJcvanfv3r37+MT2iREM7KMb8Mf2gKOQcCyce5lCrxLa5yq23sp4UvFczsMz2f6nL+Gq7WjdZby0dUIT9Lq+tWK/OhdCa2bvbRHhKulrJHerWERDPQAAyIOHc5NUS4TocgHwJQuCefbGR0REx/qUYr588fUxEa1oflmpMgxHi5M3LM6ijOc7kuxejvgDqMagmb3VssdBD9irzXF3uqBHE79mZscuTcNJXCALgygkXXkAsoRVMydi/XPU6kEnWjCSi8PukgBkIAuCmZbWN+eI6Hi/9vjk0jh0efLYSM08t7kOvWzBY9uneYKgS3Pprz1IRDNHNJdFMbiJ1szW+ynIhu8Gx98VruYcxXCySzkgFXSqhShUO0n/AACSIhFLr5xCyH4rgi6kyvm71CI2MxUIShrTSl2+qN0/HNLcpplgeXbt883v7h8Oh8f794+tp67sfI742NewT/EFDSpHtnDBHnUIUb695kJtv9HvknUpOkQ9rb83Nd2uDHpS9GJE/C4JAACQNUzjqgyZ52LDLsnM4Sxrt0I23JYhZJj2cCH0rkYZSKNgdmJ2rfHqk5PHX3x9PBwSEdHc3MofPt9eglo2SWqC7h0Gw/srJsZ3WX6C2fWIMy2KwKh2OM0soj5m4bFJO+X61ijwWg9KCo9WIUkN00XhYbu9aj98sVfe0omISKtU1hdW5+eNwxcvnz9v6ToRaZX67up8oRBjXQEQR9DxKNk+Ux7xIM/YkREc77a3PT8FD8hjpUYJVBbMS9uvXm07HHdLuzy7tN1YcvoCkML8aK+D4+vEZQUu9O+dulCcwiBOdcqObPWhuMyzxiUcDfgRH30it5R7S3YsUK3RUR3y+VI+P32wUy3rRKTV+73axIelUqlWaw461UK51dp6uTpq2r4LwmRHB4mj0DOSTTwkXgGQblJgPM/EHmYQA4IaPft2DvaRMuKYOrXB223rtfdW8NCXRhhhFmK7PxvuiZGjRy+LGe5BXKQKA5s1OtVyy0ktm+RLzX5dI2qVsYXZhaRiMoFsopZ4AFFQaGWHC+mIKgrBDAITc59uvk6yvVemHvbdFy1bzSXEt1EFvYcRWyn7qoRH7BPfEmSbHnGXuPZw3CAWBhdnRKSt3/EyHufvrGtEdHaBONkAyACmCgBICyeX7EiZKfJ2ZzIgLW4TX9F7ZcUVHh1e8jjQTuxwl5ATdmkaSHcl60VpugOotZuXV63k2Z6XSfrnOhHdmvceW/Pzt4h0/bxPhEEYABHAtx8wImK2gIGYI1wEc6daKLfCf73SHjVLPOoBQsPYieN9Ewp7lHLRNYkZoYHKw01WOFZp6q1x85iwxilV/RHLtj0vq5xdDKjkIYUNOzQAwAL3Hhihp0EieAzEENIhgEs2uMJtByOLU6Xq83uFwK0OilRewYw7eTxeRiHV4oqHjzqIi9JqhYj0rUde+5M7j7Z0IqqsYsEaACtK9LQgZfDd6OsxEMe/Z9DjhVLoXeMimAsP207UtfEJWqVSr5uH6xVNGx+vt9vth8hpIQkI0gNST4Kt2ndY8tDM7O76ycJxyBcRNi87GIqZWuXlasdpw9SgU102HMOgl0Fq4Ni923tgzIiAKgQdiJPSzGq9U1xcspHTIg3AQwNIDq9mGY/Ps5sntjdWp6mgJaTptYVTd1RKzXalVW6R3ioXWqRplVu3rj45OzOSMBMRaZU2NkSBNGHfhkPunSe731yUIQOTKyA/MQyyju+mQojKw8yW0+KssNUqV1exhTlxMD0FqSSp3pn7tbKsls2DafqNMVBq9tv0abmlE5GuX4tkE48BGgB1se8ZdlwkjWeXmePkCl4zIJsovZ9f0B5m5LRQiegeGqEnslLtLwUJwtIGQvj0Ov4perICtRyFdCRslIN8qdkb9fvt621QRESkaZV6u98fQS17s7GxUSwWi8UiGp7qBJrkiH7cKW5OaRqJ4ifKRl90VjEgSDAHyGlB+nlfTCUAC7ymp+E6SmxTBDQZINr7l2jxuwAAIABJREFUTPZ2Ev9GnaSWfqSao6QjtkeqyOdLtWavN7qm12vWHLZRASvxx8UBgsAanCAQ9YY74Tb6wkU0HoRGyfazHSOnRbpQ2uUVJEXQ2CosKyyJzJDsJVvXgxhbbAoadgpie6SUwQDeXEBKEGFLRbCoJIKgyxC8bAOpf+OiG+EFCWbktAACCfpiY/RVC/b4WKJrEhRrlUJMJiRppdH9PmB5kIdBp1FdXs7lcrlcoVCodoiIOtXccrXhGD0bgASw95YSdu/AFzw1LhwdHXW73W63y32fmscVuZQjLVwWd0RZmJHTIpvE89YxjqZTLrKp7xHSQaCOLNxiYbiWEOhbfGsVp58zL6NB6PAEcOrmx6BTXS6UtxzifZHe2ioXlqteS9oAAABSR9ZWtHkZ4UVFyUZOC1XwCNgY4i2San1xyg9WqroBE/O5hI4dGk86BGKuIcs53W43UJTIoFFewyFJeOp4fmzq6VQLxqo0aZXKOp1ttcYDb2FB00jXSW+VlxcQKRukjKnkCEEnOYhiDVKP0tGqvZl6/b036HW7XfaSBe5hLjX77cpVaE5db5lcq+V6vwe5LAEp3nMYW2BkEJ0oz2jqu95WyqAXspbG670oFotBvyJ6VTiGjd/szt5ZWwLnj5HakajS7o96zWZt9db1Z/lar3c1PPtsnAJAMRx9ZIJOctDhGOA+JILbbluEwvZF6L56oUG/kNNCGdymp4hiDVSBXTN7Y/+ix85k3+/yJZCfc6CX1/ec6J1A0JEstFM3IKLOyxYRafV+s+Q8zuZLzad1jYhaL6GYQUrw8L0MugaHNTuCpSEJ3AZK9pUgb1LckkU3V2Eu2Sb5fKnWLNWawi8EouGtE4jBMxN9K5Afxt3vjo0/WbUciEAvL/ubG9SFyfsSUZy9p9yuwhWSXowUFNr6Ha9V6fyddW1L11svO80SfL1AijG6mkBuqEJNVQA4Emi3rdmq3XYwcdzZxGvAFTdwx/CGCrUwT4GcFioRdJc8r8YabjoOwBShG6SbKZW9wMT1W9BBN1DhIZzJGfsNdpM45rJ+9M91Iro17+3FlZ+/5fk5ANkEXQqInxCtLpz3RLiruP0Zfzm8CHqjhAtm5LRQkRiEsSNHR0chpuPeZNmfPHHllikCLZ2KWxiKZysyl3I8ygz6KzL7jgMAGGHcAorOBCiHPRMVr4FStnJ4EWJ6LFQwI6dFOhHXxDFQccHc+Zmp+ynD6oDbdqMp4EYxBftQmtRanmoUFli2J19tdF4o8Lno5YvHtdrdK2qPX5xc8ikXgOjIZt0KAbZVA0Z4DZSylRMaLu+OQMHcqRbKRhoLrVKpVyxhvwoLRhAwvVVebsDODABfjA5IxQlBFALFuBJdDY8TMMuZIvGhNI3k76z7KuZBY69F5O+4zcbJ47v3D4+Hw/Hfw+PD/fuPTziUDIAQkupeogwBdkMiAIAYgt5Hf3eECWbktEg1dlWA7lsqMq40okSTUoXoCwSxLS6k/llIyFgxl5erTrufBp3qcmFLJyKt/pBDwK+Tx/vHRDS3ufPk1atXr1492dmcI6Lj/doLmJmBL0nZThMZKDM+OgOOYGy1IjpFrijBjJwWSsPYwvhqZrz5gCPSamYusyUP90LG5KK+1eCbpFTOZ5Fm8jVjhNVb5UIut7y8d0ZEdLZXrS4v53Km+1f9KYf0jpcvvj4mopWdxtrSLBERzS6tNXZWiGj43Z+hmAEDsJ0CACIidOlNkGBmzmlBUMxqw0szmy4THOoEABFJrJkjRrbz3dzru87KqJYdywm9AZvLs+Ar49NNvtbrjzdD6boRSkTXW9dBRbR6v8dBLtPln78bEtGKtjRxeGl9cw6KGQCOMMYtAxnBrRnwGihlK4fxWoKW3gQJZuS0yBDRNbP1K4iHBCREHjHmvePX9LL2WGf13WJtPTnoeq23o7gZjs67EO/LiXa7ShP5WrPX77frFU2zRBHRNK1Sb/dHXNQyEf301kkvE83e+IiIhm9/4nKVmEGApZhRXQrG0GBiiFum+lMAJrwGysTLkadN/k2ylwdgCu5ppUCWYelhvcOJmx16IlHHA6Wqsn4rkC71JtB17dUQcd2pZwEx40U+X6o1SzVxF7h8+yMRzd340PbJhzfmiIY/vr2kK09tKx9//LFjcd9//z3nCoZiZmYGq7exkWAI65mZGcd/RyknYlGJ0O12p2ZfsT0F+6WzgL3hhbsPbg3PsaiNjY2pbs2toVqPT1XMsWPkVc7UV+xt0v4tlkuzHPclNxqNmM7L5YiI8WSiQWO5sKVTpT1qXsUT6VRz5Zb1gHmMl1tYLLx//z7pKrAyMzMTpbaB+sqpCWvQftY7cRwA4mA0vUZs4Xa63a7v6xnxKm4yMsruZXLvWAL5hkWsQ1CMATLZ3lu5CTQzly9q9w+Hc5tPGmuzrJ+Qu2D+x3/8R/Pff/rTn8x///a3v43zuDkt++d//mcZ6oPjMRz/p3/6JxrP0WWoD46n+7jR3gyi9DNBy3E7X7bjcdafBUGC2a6Y7YL56pQpES052RHMFGS+zkUwQy2DmLGrsng0szEX9349ubwO4cSq2xcNHDuWoJm0Ys68lUXBPBgMKJ/3WYoeNKqPzmnhYTPKmrWfYKaVnVfb0+7a7piPKdkRwWiE1paDEUp+QvgB4UGDRLA3PBO7/xTLejR7G/a4dILHef0ED+8z+/mBxmVRUbJjzmkBRBBu2hpisEk8dy7IJhuTkG0H79TJ1j8jxrfzrVi4wnlVQDSI3SWYTrVQKBRyy1XvkJr981ar1TrvC62Lk7O2Esizdw6wg83nQHXsYaukjdwhWycpdHOHsDzMcea0APyw6wffrwSKvguAtBit1zuqFk3G1lIUGQZaaWcAaUJvlXPLDYc1a+BHgrtqQUSm9AaW50AKkHAlSLZO0jeBSEQEBv3K13p9qn661dKJrlJakK63dPMEpTYvc0PmWDWOMXu89TC8qYG0hHDP8z0fTd0Or3siW3+YEvStwvJ5+2mzJGqwnb3xEdFw+PYnoimXbCN89kc37BuYAYgN7zVQdDtAFY6Ojhi3F3lMfng1eDd1mtQLFcNrLszCTERx5bRQCNnWY6ywrM04LnFJ9SsAMEgkqDUXOFabfUs240eBLuFdmqJPRykq9bpGZDh6CTQ0f3hjjoh+fDudb9k9fDYAWUFCwyDIAkJ9uHwd8aLjO0UJ6g0e3XtcrGAmuspp0ev1Ria9Xq9ZE7baLS+ivQWiwN76jyx4fxGApFBXLcdJDE7RgdQyHhl35mu9frtiiOatQs4xokh0Zj/5zRzR8PD5ycThk+eHQ6K533wCAzPINPYtqaqgXIWBSQoGWY8pSlDrIxdrpTCX7PhCdMZK6EinHtnVHBOLcYFXXFa3cjKYOg8ogcyjgvk2cXk9fTM3el+FJS+i/QT2mjuemUhn6FaZ1JMvNXv9BSPIZqtcOKu0e9zTUsx+8pu5w+HweL9GO59vL80SXZ68+GL/mKCXARP2zOoy9+EAJAL7js7UbEOw9wzEaYIX4j4IEsydaqHcItJ8xub+eavVospqk1QRzIISk4go1sj+wmXLtELJtABIBPbQd+/fv+eV5ejo6Mi3EN9OwHrEN19UsVhkySDtUaCIr/gS7obzjTeRpFzP13r9+eqn5ZZOequcO+MePmR27fOdt/f3j4fH+/ePLcdXdpwyMANgh31/Zgw14SvXZY5c4w2WLeTBMcZQUpWJk6mege+etUAL9GJdshGiM1lk3jKdKTLSr2UZjnGzg7YW760+9k6APcq34zlT9uFkI9AG+jlBS/b4Uz3ypWavb+xoJn2r4JzvMQKzS9tPdjZX5swDcyubT4KkXwZAfkL0aZnVOYAjsvlXZzPyvPg9zCLGZsCAo99jiLh5KW79saH8bBuw4avczLfJiDzhdj4XzexrJ/H22goU14CxSnwRp2llm51wIl/rjcY7mgWEAZtdWttuvBrT2IZtGShJIHfW6BIaZBbGMFQxRNgKQWzjfqBgXUJj7AkVzDGF6FSCmBVpiBcsROuHlgYgEMbbN7WYFU4zew8MjF6FXJRh0EK4dIbiNK2csxNeTBqay62EqwOAeqgbxAvIg8eCb/R4zvEojhgiwIdYFhf3eoq1MMcTolMVkrLDsBOi9UtV/1SCOxwOae8bu9ILOuZNRbAPVx8uatn3o4idYbo1rWjytd5oLJoBSB/R9QYA8WM0V16eU/EoDqGLR0F/e9CfHLTOwl2yrTunWuXCcrUj+ooyI39GvqBzbgxIosEdDoGKQVbtFQ6xgYJ7HcTB3hmK26icXgoLlUqlslBw+zxf6/XblThrBEAspC36AMgSfJur/IrDAy5q2eOjEHdDWFopK8JDdKqEWk3WGwxFQEJUVMt24lfL7PCqA0s5CJkTinyt2fQ7pdQc9Reqj87JXVcDoBQp6PmVJh2Db5qQJ/g8XxzTTXE835FYBDNN5oLUtwrL5+2nzVJmRbN4PLotTDdBuknBgB0o6owbguYugdJKRSSR4FtZ6jwZdDUAYJLoM29HlFObXEQIEEqKH1DQtYDoawdxCWYiY+fUfHX5ytBcOKv3d2O8eubodrv2QNkRIzqm7H0DwA2jqas1fZmCsfKBXmr7yd6TvCgG4XA3n0sf5fijJO79Bo3qo3MiooWHTcN7yzzCgvktAIAPcPkGqgD/LL7EKZiJjBCd14bmcsxXzxqO63+BBDDeNxAP1naVzSkI3zeL/R4aZxpXD2dcFaeZPRCtaZUynvTPW60WEVFltUn5iSMsmN8CACSGWgOfvQfG/DBBvKf61tNUeUYSunrFLZjJMDTfaRiiGYhmqmEF6uB8/SGV8yACciJnDx5z2+Y4knkMM24fmVdXyLgqWtPK+asBSCXqrE8BotQmq1eSQF4PqmvmBCsvKEo2QnTKSKAOjjGJqyovHgCBSHbgj5IIwdfY61aC+UUZQmuy+5OHyKSVOkrNkUGzNH2EBfNbACRDUn7O2e43QJLwGmfTvUghw2zERJCFGSE6wyNonVXcPkPYmUFErF7BMiBDkxa3tsrSFYSIX80R35LlaSoAAEVBNyIIGQZQJZgKQ4X75og8gb6F52H2JF9rNpsIN2JBxXgSsDMDLrhZON04Ojrqdrsia5QA1pzDUq2tTsHeNQWtNtQyAIA7MnenMhCPeQZ4g2YpMwnsYQZuqL5HH4CIBMqZFO4SMoe/ViWGiji1HH+BKWEwGIT/cj6PRWuQARhNVSk29LkNf44BLFJ8H7KMtGOo/FEMuAhm5LTgQPxhZgGQEHOfrW/giijl+54myVwhxLsvqOYhykSvFRedaqHMHBPbTqWNbcwgA7DPyD12xDgeDxFnMQZChEWEk3CyxHC35RQUSlgLuAhm5LRQAKEh2tGlAo6Ibk7sAaVkaNh8NbN30AHfeGAsl2Y8EwAA4iFoDiQPd79AZlh7fxvnsOL4k4N6MrqtHcgwOKaMzN5SVbxr4ZKdIWQL0Q6AhKTjjQihmaOrZbLZcEI4WQld2ksphYft9qr98MVe+Sp7o1aprC+szs8bhy9ePn/e0nUi0ir13dX5AuJugnQQSN25zchZEg0EikIkT9SicJ6McNWWGdUfh0LetVwEc6k5GjV9jgApCDeFBSAjWN8IpQchbxztHm5nRrmK/aKhSwPu5PMl+zbkTrWsE5FW7/cm9zyVSqVarTnoVAvlVmvr5eqoCQ8vkBpCWIBjqdc1KioceTQ/sIMVjXiAhVkWBNlV7HPi6HYeAFJPFhp//DNFlumpbLNbRelUyy0ntWySLzX79bPCVqtcXcUWZpAsfGf88qs7+DkDvsjf5lNAsmmlwASOc0Featn+Z+j6GISuFQCSE/OsxfuFmjJ6m8RSNf6oW3OlGFycEZG2fsfLeJy/s64R0dlFhAjbAGQdxt7b+yPJ51QbGxvFYrFYLKIDF4fkbQBwsjAjpwUnOLpMF4tF+8GgJpp4XLixsAoyiH3C5L2vGB7OgJn+uU5Et+a9x9b8/C0iXT/vE+JugiSJuLifLKGdYqSyCrKHQFPr6ahFBifDCkUt4SKYkdOCJ1yaCEe3xniabAa7CSAncYYw9dbMvhuqfWdj0cchxkLw8krJ2cWASh5S2LBDAwCyTdCA4UAcjtOAoEO5QiqU1AlIDJdsEBK+rRmdMpCBQO1QRId+ZIGlVt4V5rLLg/tWkRCXE33R1FFarRCRvvWo43FS59GWTkSVVSxYA5BlPFIqxFwTQERHR0fdbrfb7ZpDXohROOaBOyJK7FDgIpgLD9tO1LXxCVqlUq+bh+sVTRsfr7fb7YfIacGROPc38mrT6JSBiijhFB19HGJZ+g1ksg53jvy3WioMxUyt8nK147RhatCpLhuOYdDLIN0EXYPL5ppdPNMwJXSRnIS4dWrdbfsygWxwcclGTgtZiF95wpUaKIG4hir/K8Ay/LC7gne7Xccddyz3IbQruLQjqLyUmu1Kq9wivVUutEjTKrduXX1ydmYkYSYi0iptbIgC6cDsJRyTgwTy+VTFR1RFpNq5rRDhgpjIdrcTHNajX1qUSzZbTguNqFWuevmMAXYYZ+1wpQZZQ1pN6xvymt1hJEoAbbeYLo5FOUYTNPBezw7hCo6Y/FEoNfvtypU3l663TK7Vcr3fg1wG6cKtNwvaHallnZOHbNrngxL0VrgFMeFUnZjwjh4nNBI7l8B1ggQzclrEDdQyAFOYcivZhhrUwOt90LHwKIOB26VDbJx2XAKH6E2OfKnZG/X77ettUEREpGmVervfH7ktZwOCXlIQt17LqpkD+XzK5iMaf5sM582OPTW+RB+jpz6SP++X97spNBI7r+UGQYI5QE4L0s/7YioBpuDSYUUxZAEQG47ueYIu4TurCKGZQ6tl9q+znxa6KPQSyZPPl2rNXm90Ta/XrDlsowJAHrC474g4De9WoJv69V2bYCk84/BSuULVJhdCuNHx+hWhY6baERol2892jJwWccHLwiPhewgASbD07rGmbh0PvCvm7QvtVrhvaTEgSTWASaeaW642HON9ARbkn4OmCcfuVBWV5btgKs76F8ICHML8a386LB2+bPZ52eDVw6R4qdr7V8RvVOcS9MtOabVCrZa+9ahTc98ihZwW8pOOtw6km0RmVxuTITcYBy0uLxTmH8CPzssW6bT1crXmlYcZAGlwjE5kD/4nw5xkqkrkGSTMcaMKx8qEiE8WIqSibLGjUonZNoI+He/SUono18oRURZm5LSIGRGBFmQYmQCQlkAG4UQQVLEUD8PpAqOr1MBt1Re+dn4uJqlAQcVisP4FCkIB86/k2B9cunVvOJIyqgtzyS412xUiIr1VLuRyy8tVk+XlXC5XKLd0Qk4LrvANtCCtBgAgEKIHG8nfFO/qhbg53W43QnVAPBQWEFEzLkLveILXtzdChWW4wgPN1GPYqBKiHOMr8seIAiYpeEYcp2FBXyuO1kSBe5iR0yJ+eK1Yp+D9BNnBt7mK08x83xTfbckkwCoVqIRAgWHsHyFkYFwYOSj0rU+xjZkzbi8grEARmZJwMXQRQS8RKHCRzF1c9KqKcGkE6SbQpnqPr3C8dNByBO1hNsiXmr3Rw0Hn20d7z691MmlaZX334R1E6RSC2QhmZmaw2wRkBEe3JZmnLHYY1TLj9jlB1fM+wXsrHTzN4iR/52mbPi1vbZULW6Rp2q1bt1zPXXjYRIKpqKjV28hGUmoTvZBBiPsQYu80yDhum+djaEsh9u3bESqYiegqp0Wp1hR+IQBAhmGJwiUP3W63WCyaf4ZQy8Rvtucrub0XI9yGPZagaLJNsD74YGbqyLt3Ki47dqoFI0gIERHpuq5fL1nbqKw2CYKZBbd3UPLeBgBfomtm2TrzjCPn43CLHhdDW4oeuC43Go2YzsvliIjxZCLqVHN7VN99mLYQnQrZbKNYmDH8A0VhUZ6SwMsk7v2T2QeeoHKd/Src91EHxW2YtMtjO7wEs1GHuOhUcxbB7EOlPZJxc5R1RQkAQbAHZeDYIN0u6n0Jx2/FUCuh4DUXRyoDjoR4R3ghyMIcT06Lk8d3949Xdl5tL7Gdf/ni8RffHQ+HREQ0t7L5h/W1pVlx1VMYLJkDRVGo3fKyrxrlRHdqYsyu6VEH9mslQpzyOGlKzdFIUbcuhValQQow2pvbmpr1OMd5UbFYNDrMQCYv76pGh/1WmHhbBQMVlTUcbaoeC9+O47t3gwzxQBM8Hu4rUwT9yYEWsgUG/RKd0+Lk8f5xoNPv3j8cq2UiGh4f7t9/fCKgYgAARQmt+mSQi8lmqZFtqeKDD2bM/3I5yuUcznn37v3Uf7FXEwCgDDL081aS7XUVinMmJ/bkXh7hqZCFLnEEWZgLCxqRfnYxIDEW5suTx/cDyuX9YyKa29z5fG1plujy5MUX+4fD4/3ajSeNNZiZAQAUwSmay1whejlZG0RZjMYm0MMAgIgEMgwqRNCxQ5WwFCFI9pl67OaNvgsXREGQhVlgTovLkxePa8HUMl2++PqYiFZ2GmMf7NmltcbOChENv/vzJecaAgCyA9/9CymYbdiJnjfCai62/ufxFavdeDQi5vgbqWTgSqdRXW50kq5fChCaASXFqPh77YZB1eGiln0/UgI3Y2+cz5q9gfmOrelLuJ1gSjNRUbIF5bS4fFG7fzgkormVnc81nVE3X/75uyERrWiTe52X1jfnjg+H3/35cg02ZgBSgULr/R45jacWmCMGzWIPPikueAH7FutARmOC3diDQafxaG+r5R4e+4rKahy1STOOCd5CvE28ylEIvmHG+d4rxp6Tbx5j0diHyGRlf7LN2zs4sziLLsd77jG2pjWVY1IpzUQF/RKY08KM1nXiOw+44qe3TnqZaPbGR0TD4dufiCCYp2HsxdI9lgPliLk1hm7/3W7XYwzm2PUHHTJD/yKWtXDHqQmjQoYwDsjkKOyBtiC6KumGo8+ko3pM/Qhr/9VR1j2DxlLyqJW9kiHqE+iiopFTRyU4jRR9K+KRduxtPvFnzYsY0lDZEZ+HmSuza41Xa0G/dPn2RyKau/Gh7ZMPb8wRDX98e0kO0bI//vhje1nff/990MsnSAyJTGZmZqYyygKQHUIP89ZXxiMRAsub5fGaO359Y2PDO/XC1BvN8oIz5nIwTjPib33wgetpLu7TUXuzeBM7JcygsTdWy5pWuXWLzs5auj7xbyLSKu2nzZTlfhSM6Ila6uWxG/a1hiiLdyxFBTUahxMbiczsPS4tp46SZ2e4x63waJAeDSyeBjDV5r195lOjmWPe0S1IMCuc0wIYMGrgYrGYylRvAMSG20vE8g4aX3SU3x5f931tpz711syORTlGpXYk27uLBTH49rmhiOv9nrHjadA4K+i6fmu11ywRNWnQWC5s6a29bx+WWLdEAXMGjNA78cDRO51dt3AXG0I9e72N54J0lO91Q/D/s/f2wVHcaZ7nt1ogQMiNsASabgma0kr0mtZ4pn0gncvD7dZgjUNyDE1cyDR4b8pxEd0S2u4IoeDw3k3xh2KP2riDIIQiuldInrgJ11wgj1Ds2pq1FH1qtm6WpnwlPMy2R42nkVZFW5KnJcCAETKvXfdH1ku+/DIr31+qnk84wujJzF8+mZUvv2/+nt/zmPjFxCDZUyG9YOSEsfJnCHpiFAYeG2G2BJmYbOZgsocu96qqKt1RYZrWp+FlgjBItixnFpUTIm7duiVaU9oUE60PB4XuJteU+rnHouBqG56pbuis2Du+PXMtDiBw9t2sGK5//WDgaDxXu6K++/L4NV/b0NHTE92DVhaALBiMjy4SxjEi1SzSLVaoR4N7L5j9OjifXy5aW5NLBTOcS4AEM8AO1i5a6O1OEI7Af7OqVMtya1r0kubarKqq8vmUAqqz0Kxjp2ncyRs7rt/ZCMTj12aQyRnSeqADQ0ND708MtpJiFmNWIGVhaGYbdAvzbGuazu2gOLFNtTLPklNR344EG9sDjRgTUuwRzLOzcsWlZj48fRIHLnfT69oNFMB7nSCMI33xu/PWsKe2h+6hY8h07wgnyQ4xI6OY+RaCh1ndYvfMzzSCpSKBOZrnrVNkg3pUyFDllISzYb+ueol4ZcTY2aiHQsWiOswAgNmJ/s5XfD6fz9cgS9vRofg1C30A0smwucBrEVz67B3bKEc2PPj+JgjbsOcdo+keNHLDKhyOylrH/CrH2f+UPaQnjI007AqAE8diW/zajGhdqYUwm2FJYVXqtirjbKkhHYvA+pWtRutZ0n1oTuG2hN4egnmi6OwZwTrBPNHZ0KaiAqQdNS1qt/kB3JhfFNnl02cTBEHkcGrelBWIXpla5XEqpSrWWi6kTZ/PhEbqdzYCiI98OCu28VX07PVp2z3zBPZ0K0V7cW1f1rWOWYeHxIYpmtlDh+ZCzezazxBeecJ4BatCsl1V06Lm5b3+aDIZHUm09/BqMSdGoknAv/dlGmAmCCKHU1lGsnu3Yqc//3k6l3Xe6cfG5x7rS4LiqtA7r9N6/Gxg6Gj8aMMr186eON7dWo/0EHM8PvLhbHd3PYCJ00fjAAK7Ghx21l3YXPiHJkO6E6cmBtuAiYdm3SnK+xJx9jUtwqnUa3mhJ4yJWDTCzKtpkbp8eXBwcPDdgwEA8cYDg4ODly+nUjNnA0B86OSHcrObzaTm5b1+ALFId1+CG2ZeTIx2R2IgvUwQhBJuKwWpkp//fFL0n8LKypHV9kDx2yZT332iAwDiQ0fbGjoneKb40Qaf75VXfL62IQAIHHy9mCcw0yBMXrxyM1qRotnmEGvbMOXQHHxou/B9QU+SgseiEWZHa1osjnZ3RZPwhwb629NiuKb97fB8VySWjEW6YrxVg+HsKkWP45/oCILIommcWVkPZ3Ft2mqvhN55i9bB1Myuzrf4M6Naj493DLUNAYinjfy3dPHhtpy3yql6rHtBe+vt79rRPOPo/iHsHww3/aFdAOP57nmSEFZgZdIvRk2hP9RAAAAgAElEQVQLQXqR1gMdAIben7DShww1zT0D4VDQnzX4g6GBMX6ENuHVhxRBFCRyPSeVo8evvtqS/c/BoeO82JPruzip7x68nErNjB/PBF3Xtw7OzIx3BAKBQCDQcXZ85nLxymV3vu/kppgW4b2gMNu2gEfztM4xll4bNlwqpj+03TNiXEjXEmEuttdhNrGmRXPP2FgPw17T3j/WzrI3t/c0t7O2ILIU54uZIFyLytHjV19tkVtksAeg48O/iTUtaJzZOPWCF2x9fevg5eIr5OihKan2z880vX3jh5AVxirrM7v5B9UK86jlxtULIDzHWXnslccC4TgWCWYuuYhQCqcTjlybAQTyWGohCIIoSozLYxEmqmXuz8lJVR6aGDbprc4fYQ86JJlZAZM29LALILZT0yEo6BZpOwUgEfPCPHuarnmvnBDHR2ikp5qKGBNMLBLM9TsbBdk4czb+EDPVtHAfjj+8CMKdaB0k4b9ZFYKr1TSlXh4r+KADptstLS36xpkNZpehnooSs7MG0mfW13vwi7VTMZyFPbapgMF7Oa8IUSmwC0AiGqEAvqRYilnRGfo++NJgdWFjVUg21bTwIqSWCUIO9XeH6E2Z3dCK0WPr7llTOqZqVqNpIIaZ6GxoG8q/mhwd4ymTM28WKt4a27ROPNgpQggX4s4xWOaXl7yuKoQ2aBLARfsprXiwLOkX1bSwgMM8nPaFIAg23O25ZUsV95/61Fzcfyr3wkx+w/TECsx9FlHHgnA/Dman0zeiC43Vg2zIN1bAybqKDa3JyaxGOS+anFH5S5D620fuU5ryVoS3sDDpF9W0MBf6fEUQ7kQqhrdsYa+pO7hahFzyGyk2PCg4HwzuhcaZDdBwfHz8gNR8/WTbUe5NG+joOLjrwM6dnPn6+yMjQ/E4gEDH2RMHdja4M8jL9EvCQwGTFiX9UhMXbXW+MQeDirVeAO6/YJwd6TVl0o2+a0zrrpnr6w4YKbyZ5IQarM2SXd89eLl7cHYiO7uqvnVwZubA6bdOTgNoPJgJ1iby4a1IMIIoYFRGVsM8eSzCnXf9YUnhaK1+ujPMzwvU17dKpyFPdLbFAQTOiktHtba2dncPzk50NrQNDR19/0Bq0LVvYRMFm4e+OJsS/yx3gHnjol0+S1b3U0LrBeCVC8bZQHdTrha5QzBl0rucq8oqN/KDf/nTMx98euXKFc60Z0/oe8d+1LKvrk7F7bn62cfx63drvvvqC5VqHCO8gqV1mNMI3+X19a2Dly9fvnz58iCpZXU4GAlGEEWOjqLHWoOr3YmOLpfxjr7bwvy8y0Rn2xBLLWepbx2cORsAhtq4KVNuxbogXne+PW3wyutx0TqeElojZr0VYev1HxQyh2Du6+Dw4cMtLS0tLS35fsfV259+3HzoRDSrlgFcuRI9cai5ue0P/yTvNbD62bXrd/W5SLgb2+swE27FtS8DgrAHx4eO3Ybx8T0dwzIm5tYuYrgSFHkyhNS/fjBwNC6q/+hC1Gfx0Yqm69NIBITKS9r0t7BCQiM3DyPnRdNTQmvErBcjbL3+g0J1JS19jav/mHv70/jfL8otvLL49xUbA7u3l8mtwA0u6/ORcDsmCebiq2lRYKh8T9M8Q6IwUK+NAdy8ecu1l73Vt6SlmlmhN29kjwQwcy0OoHGn8rs1Xf/x2gzgrZewU28ifeGvTgX3mrJfHafanqMrAIloIgX8kdH4D63hAl79LJlWy3tC7/3kR/vqmqqqAEz9deSnZ05ErwC4e/03t7czY61Xb3967e8XhWq5wH6LIscUwUw1LQoc9RmGCMKFGBw6dvlVb514UJklxXjjcPHQjZfJN3bMjUN7ExvSU6ncr/L6rso/YqJmlnsg0F1sP/QsVUDTY2H11vJdANhzMjHeWZez1+3rPLOv/uKWQ4sAFpdvv1ApVMyrtz/7TfK6SCzTvVBoUEi2B3A8Fw7pZMJDmF7u2FWoT+SjsL4amJ0ws2SJq1REIdJ6oANDQ/Gjpye65T9HT5w+GgfQccCjH6ydGmNUv19zg3tN+UZgimbOtqAjYraAx0IdQd+zlH4FJl894PTy91rqpAv3fWtnxeL1u8CDB6uozEVl88OwK3YGduEaRWUXJqYI5sKsaeEqnE2ESBBuRo1C9qg8FqFwy5v7iLA0540Xpwh6Dk4xY6jtFYy/OygdZp6d6HyLCwzzrF4W49rgYROxbjq31l3ntTPxxFio40MU6tH3LPXEr2APot/6//mvNxVW/uDf7t9yKCq3tKLmu7teqCzD6mcZSzGf2ILEFMFcsDUtXIWluXBocjLhIfIq5MKQxyJEt7z0aWBRfhTjUL/BAVoHxzuG2oYQH2prGEIg0NHYmF4yPc19sAaAQMe4+ydEyV3V6q/2Av7i7KF3t4fiSgr4gvHQr2AP6r/4/MkxTi1v3ChM+rVx687v7tpeycoEVswntvCwKiRbXU2L6YajQ22dB2gKs0osvfE89N4lig03K2TTJ/cq7CWL3BCB8UeE7gNRfoA4229oacldHsXTfWkdnBnHW21DcQDxeE4kZ1F4QbsHuUtdUw2zw4aLhLsZp6Zza8K1Dwc5CvKC8dyvAMPR46bFC8wNpvOB1WwVTmAuq9y+XatXhBexSDAXVE0LgiBsxs0KmY89allE3nhpO8eWRdmtXdghK+L4w/rWwcup47MTH54+OcITzIFAx8ETx19nBIa5DXOnBtg/59mp4F4PBRW7GUrE7TjWZXrX2M7FY80n7gJAzXeZKbKJIuBr1jSroaYF4tdmrHGC0IQLv0kTxcPPfz7J/0+6wquvtvD/s99DJocPH3aDWtaxjoMoz8Q2d1+WTsb2BvX1rd2Dly+ncly+PNjtVbXsOeSy9KlfOe8i5mC7pv2KNm9paWlpaSmM81/Y2PkstR8Tn96is6Hx5Ewca0vPXSa5XMxYJJg5pq8rV2f2ck2LAoNejYT9eFEhewW5O/owD5td4qO7N68J5eFuc/dFEHJo6qxrvTXkRIU+saEp0N0rFLaqtOdZaj+mP72Hh4cnJycnJye1nZzZiU5fW/QKAOw5mSC5XMxYJJhbD3QAiB89PaGwktdrWhAEoQnlYeQCVshcQSYjm+vYStqrcFVv2Ngnf0Ibs0o47VwRoKmzrv7W0FdWStMis54SzqrWQlWVHOovmML+dmA6cxePvdLAFRNIl2bWeiHRWS0krEr6VYQ1LQiCEOGVqcg2YGTipXUOiKaEaU0XJPVN0+RJ6kxYy+xE/+mTR4ckyb7EdIybkXhzMTE6cj4aS3J/+YOhNw+2N9cYbrY4sX/2rA3ZB5xNPV2QSbyyqL9gCjgBuLnMDbY1n7gCAAiE3us7sy9dmpl5IdFZLQasEsyFVNOCIAg1FE89ZK24Uy1nF+XVzJp6A9R1cAcTnZmxERtYHO3uiiZ5hmQsGoldCob7e5r1tunObM+EEZxVrVo/QxSqwC7sbwdmMHfxWHN61nKgY/zdwT0V+WuPi59X+/6NLa4S9mGZYC6UmhZFAnVNCB2QQrYOTXLURBQGonWXvc3bIVO/sqZmizlX8Gz/ybRaDnR0HNx1YOdO+XUbGgzubHH0VDQJ+IPht3u4QeXFRN+pSCwZi/QFxvRLZnoxFSBeST1d2Nn13f8rOPj0zqnlPSdnLofrAZUnaXh4uKrqbv8rDUfzhvUQHsRCwVwANS2KCuqaEMqQPLYOI3JUYTWtbqgZiK6qqlLTx1K/d/UdUx1d2GId7p79cCQOmBVtnYfESDQJ+EMZtQygprnn7dCNrmgyFk/0NOtXzB4pMuwUOs5GEVz8JqBmAgthNY48vecG0xmx94TeGz+zr8rSnRGewlLBDCBd06K1e9DyHRGGob4IkUWNPAYpZDPIToLStInyrerOjp30o4D6jqnuLmxRxh9ylR0DZ4/bMeWpuWdsrEdirdm2A0hK1yZMRUFUaBIbxRyOIcKFxeSLEwc+W8wN/pibtxx6b/zMPq1bHz58GFj97Jr5fhFuwHrBTLDYsiXPd6ubN52Jk+E/ifK+bkldFxI0gOwIut/9CjejpvtU01CwkZ6Kphzdon0Z7MJOTk7CxcGHltG408EwrsX5GwD822qNNcMMK6BhVT5yn4S0fioq1nAMwo048tni4k/Tab4QPbQlKrta6L2b736f4ZWwrf8T0Cy5CTfjS6VSqtbz+QCoXFmKYuWKeg/FZpvV5cormBVQqaVVRk4qo/y6JcHsXUgeuwSr+6Oa1LKaO3pyclLHg0XHs0KlYIaKc+iG2XqcD3Yx2/9Kw9G4Y3lC0lOYgWBYdgrz7t27mfaPP/44+++WFvYjaHJyUm6RHNxHEyIv/BNbnCdN+dIqznNiP078ChOdPlWJEqUzXXjern72cfz6XaDmu6++UElXSyFh5QizvTUtvEVe0augqFWKbX0fN0QK2dwKkISDkEJ2J5YGmLkkbJueFbZT//rBwNF4fOTD2W57FXOib38kxv3THwq/3W5g+rJCj7mlpUWkmXVIaIIJdfGJImX2+rSu7fI+qXR7RLgK6wSzrTUtCg8FRa1SMPt8ADQEfks7tTRdx7uQPLYZF87/1+qP2/wnjFDf/e7ZkYajR9/q3PnuYKttmnlx/obf7weSySSS0cip+dDbPe3sYsz8kWQ+KgMBbt26xc/0m3crbgW5WAOz7Dbsgg7B6kNQns5NF5L9hyDFkl+h4l99cPNfqdvkFte7Zrlatn33q9utdpUuGJPsmiK/rBLMtta0KDJUhmSr0dXCdcQS69VXW0SvDdLProUUsuO4SjO7xxN9qM+NTA8lFrP9naevNQYQjw+1NQwhEOhobJRdedfxQbOGoWva+/vbAQCLidFTkWgs2oVtRgpLEYQD0HRux6FnPuE2LBLMtta0IJikUnk+1OVV1FINtmVL7t+vvqrXM8IM8ipkkse2IZdlxyms88Genor0NMqleqKekwwz14aGeBFe8TivsKOEjgODyC+YecHWWRSmKNc0t/eH5/dHYrHzowebZUaZTYV62EWFjtT3RlKg0SVkP/TMJ1yFRYLZ1poWhD64kWq5HkZePUaCzU5oALmAMXfug0q1rGOPRhJ6KysZNYPJUs1MPSe3U7vNb6CylNbLRm4Tuk4KDx0l2fVVcXdDvsBixhPPfPpUVyRYWlbK0ZoWhDGU1Zca/UaKWjdUA7nYsDlfAHNfysPjBt1TVjImVpBiwk/KUhw9mNbBVGrQ3CbZ1ZYBLI52d0WTSqPNulFfZDh7bXiih00YQUd5Xgcq+hIm4YnPFvSprhiwSDA37AoA8enrs7Av2whhI8qj0zBJUWcpYGVIJ6HA0B2VbVvvTd9eVLqnoFWcUjI6RpYILdRs2wEkEYsnepoFijkxEk0C2LHNSDw287JR1j+e6GET+tDxQc2Rir5EsUGf6goeiwSzYzUtCBFO3cB51Z16oahpZTerSk2H7OYDIZRxyUxmJpY+BPJKU/v7EDSyZAPNB0P+WDQZi3Qj/HZPcw2QqcQMwB86aHTcWSSASf8QROFRAGqTPtUVNlaFZDtU04IQoGZoxUjn3si26gWhRdJaqxtW7N0KHwj7cVU33an5VKZIU3M/NJCyyjA7OyuzZObD0ydx4HK3oXQjNen8XslYpEuQF8wfDPfbke+LIAgvQ3FAhPuxKku2QzUtLEdTzS5nYdZSP3z4sLSK+uTkpELhdSk212HXpCe1SlZ9Elc3pI21wl1smq5PR2DeWVox6/HCvKNNdE/kp/KvY8qZ4TD3yeOhh7lOZif6T588OiSfHjtNxwHj+2ruGRsI9J06H0tySb78/uDeNw+2N5NaJghCEYoDIjyBZVmyTa9p4Q68EmihMLTS0tKSd5xZYZ4YeCfBhXGnWhWp6YKZJLG53Lp1y4WXGRPmnaWe4eFhHY8XuTA26R2tpnHl0WmuhaqqKn5Tan4dsx6b5j5+bX6Y267PJzob2obyrwYEdpmzw5rmnv5mZlowgjALHRE0lMTYzVAcEOEVLM2STXgJ0YOpSJ5ipG9djlfUModcueC85M1VoyaZjejG1HeTKmf7VFP/STfe+q1dzmz/yYxa5iK8pqeH4nHBvwEEOsa9N2eK9I96CmBeqBQdGYkpiTFBEAb5mjXNtg6m1DNIxZoJgigM1Kg+UWixSjGsZkemaE65TF15XTJC3tbMLRxd6H3l2Q9HOEV8diZ1+fLg4ODguwcDAOKNBwYHBy9fTqVmzgaA+NDJD+VmN7sZubpo9ntiEYcPH25paWlpaTFyl1l6wzqL49kECYIoNiwSzARBEASblpaWycnJ4QzSFfKKYeUAEOMeDvMwsVk5rFDLChsWQfd65locQODsu9n8IPWvHwwAmL6eFsj13ZfHO4D40dMTDvlojAKWTKYIXes+qLmE4eHhyclJ7kGad+WCPxsEQVgNCebCxOqhlcOHDxdSYDZB2IxCoiyrxbAOnFXLBilgZZWPxp28aOv6nY0A4tdmspbWAx0Aht73pmLWKJm8ginSzoXPEAehs+FmijgOiPAY9sxhtrimBcGCmSnX3AeQ7hmbBOFdzLrm6ZMT7OqwcjHwXknZaC3T12eRmbXceqADQ0N8iyspyIm4TIokdQhBEITnsFIw21nTgmDBzH1tLqSWiWJDIeGQDbeD6btwUI2oPBbSCdpp2BUA4kIpzNni12YgLEshtbgJKtBKEAWMFz8SFc8nPIKPdYLZ9poWBAt92XcJgtCEe+4jTZ64X424zR+PUL+zEYjHRz6c7c7NYt7ZCMT5Q8yz16edc1ENVKCVIAhX4f6XJmERVs1hFta06OjoCATE/wYQ6BifSVE8tr0UcOZMgnCE7PvSlBenwWLO6ldWP1vSNpdM3LbIaT1+NgDEjza80tk/kZ4S1bArACA+kkmMPXH6aBxAYFeDU14qQlNPdUPzQgnCCih7XDFjkWAu8JoW3sWeLjJBFBX6QjZM79QaV8sKi/Slm6bHiGPUd5/oAID40NG2hs4Jnil+tMHne+UVn4+LAQscfN218djFhonPhGLND08QVkGf8IociwRz4de08CKmdJEJokgwt5SRCFEpZoN7lytPZS6mp5vO2wL1QozQOpiaOdsREJiOj3dw/4qnk4vw39KECzBR6BZxfnjCM1A0BOEVLM2SLa1pIUg4wmXoHHp/YrCVgrJdhGi4jPqsRNHCf2FruhGkb3r+5nnVssG950V3a8PDw1VVVfx00wqPCDXdnbxPGJohZoT67sHL3YOzE9lArvrWwZmZA6ffOjkNoPHgiePdrs6PXZyYmK2Tu2FBKeIJF8N8C9Bjn3Ab9pSV4uHBmhZFBc1wJghY8La29PWvSVWaflMb7O7QVzmrqRe8YOvrWwcve+EbtcFvMZ6GhK6JFPOF5BVM/EhESW0Ji7AoJJtLLpKNv+bZ4tdmROtKLYRDULeVIDg0fTni3sqHeZjujynRyyp909HJoOBPlzHb39nZ2dmfJ0XIbH9n5yuvvJJvNeegibiEKdCF5H6Gh4cnJycnJyfNUsvSPw1C0eNFjkWCuX5nI/jZOHM2vop2fU2LAkP5bie1TBB8sneESrXM3NZEDGpmq4se8+dRW/TVgFDNzLWhoaGhfB+j63diKB6nb9ZEoUPJjYsBG35l+vJSzFhVVqoAaloUJHS3E4R6VL5rjb+nVY5O675VjXcasu61tLSo3Iv6ndKXe2dw/Tdr0jmEcSi5cTFg269M4VRFi1WCmWpauBa62wlCPXnftcbf01aPThsXrmo8NKht6FueMSY6fXy4t+tQm0+RBld/syadQxCECzElepzwHJYJZqpp4WKGeTjtC0EUMvr0tiN6QKVaZhpN0Tb0Lc8ArYOZl6tWOk7QO5ggCIIglLA2SzbVtPAQNI2ZIGxGjc6UykgrMr5qUsvZRd7KJV7gtB4f78D76T+mp4ficQQCHY2NCpvs2nXg9dfpHUwQBCGFEm4TfOwoK+XRmhZFCGlmgrAarbeYVJfK3af6FKzBlKTUjXAN9a2Dg5lX60TnUFscjSdyFoIoUqisFKEDaRQVXS1FjkUh2QVS08ITmFvMhp4IBGEu/BtT302qvsoxs31LU2rRJzZX0rCro6Ojw6WTk1VCqeAIs6AUCYQm3DNVinAPFglmqmlhE1akC1Izt5nmPxOEVozcngbnDKvsL1paSpqwkfruwcHBQc9PTiadQ8jBZexvaWnRVzCPrqICw8Tva5RukGBiYdKv/Li+poXLcfAbGHWpCUITJt4v+hKJKfQXmSKZbnDvMjvLCtuanejvfIWjM1fu0e2QzvEoWgWt1sYV/pSDkhsXNvR9jbAUs+YwT3Sm61jwGWrzSWxS3FrTwuWo/Aam+2FB85kJwoUYuSuZTwOzElzTLEEXMNvf+dbRoTjQMZ4SzF6e7X+FqyHFEY/Hh4aOBs7OXPbCIPTw8HBVVRWAW7duOe0LoQpL53+amMGBKDBEbyK6JAgTMWuEmWpauBTTu9cEQTiFgyWa5cg+JejrvsPMTnT6Go4OxRmLJjpzajkQCGSKPcaPNlAKEcJ0LI19o3BZQhmKIyAswrws2VTTwq3o/vJKrx+CMIW8t1L2DrVznFZ9HKNKr6Rf9+ljv13M9r+VCfIKdJw9cbyVv+gkt6RjfGaQe+HOTnQ2tA0BiB89PdFNmbQJ07C5EB1BmA4FTBFMTCwrRTUt3IuOFxWpZYKwh7zTH7TevFaUR1aZqVs0NZq/iLrLFjJxOj2ELA2zzizqGB/Mfp6ubx0c7xhqGwIwdLL/eCuFeXkc+jJFECai/pVHFA8W1WFu2NXR0QGanGwhNMeYIAoANTeyG+70bF+hqqpKzVRSmmdoJxPvp0eXpVOcMrk1Ow4Iv163HujA0BCA+MiHs92kmD0MfZkiChinPgZRhBQhwqIs2QVS08Ll0A1MEO5BZT020Z8KoV+6b3ATBbbpszncIP4LjmzBCWkKzdkPR+LsJQ270nOZqbKjlym2grFUnbuocLZ2A02HJvhYIpgLqaaFyzHSpaaCq0ShYkWd8LwNqryb+O9gZWFpYt1mOU8MrkC4g5lr6ZRejTvFX6nTiwIHXxcvqd+plGGE8AIu/DJlg6Cl/IJFQrF9DCJcjrmCeba/8xWfz9fQcHpCvOAVX0Pb0aE4x9DQ0bYGH+XnNIVhHgrr8P9U+GhHKprwOlb0nLg2C69PRsM1BU5m7FmqpAnCImwQtFSdu+Bx4ccgosgxTzBTTQsXoOZFpfDRjh5DhNfJm27aSJsw1jMzsVdn4hC6tOtpxfg84QjyAdm8OG6CMBsbBC2FyxIEYSdmJf2imhZuQTlRAX20IwobGy5jffn2XNKrYz4c7MmqbdG+iPR05DiA6euz4FdqlA/I5sVxs9Q0QRhkeHi4qqoKgJocgQRBEC7HpBFmQU2LwW7+G1u2pgX3z6GTNMhsNtwAEX15JQg5DN4alk7GU4mOSlR2JlCheYY2kp2OHB/5kP8+zSTPZgVkZxNrM9U04QloSgVBEIQ9mCOYdda0ACB5wxMEQViNeq2oRnnqbkR3imwdWtf+BCo0z9A2Wo+f5aY6xY++lf0EnQnuCpw9LoniygZ+kV72OPRlyiLmLg4ea2vz+Xw+n2/Lli1tbccGL87lWXvLFm59uZUvHtsiItu+gGMX5feQZxcFA30MItyGL5VKqVrP5wMgs/Js/yvcJOXA2ZnLQsWcWSS/BOgYT3kmKttDwUXMcqkUd00QmpC+m42r5aqqqpaWFjWb6L5h1c/FkK4sQhTFrbIOs6twQ2go54N1THT6MtOiEAgEEI+nI64lL9jZif632o7KLSW8CP95Mjk56aAnBUGueyoi0DF+WXK/zE50vtXGyt8jWZt/kyohviu1+VNISF+UdHkTTmHKHGb9NS1YTwDCQvRNvyQIQh9MLaqslgEcPnzYJR/RpVHc1F9xJ62DM2en073qrFhGoGNcoccuXuoKmN815D55uM3u1K75E4ZFi7xyCCbajTU1N9jWfOKKtEkAiA+1NW1PjHfW5da/eKzhUDTP2pn2v3zIXlHMwy9v3bqV2cWUGn/UHZqtdlOakibl4S/1xCGQq24+BE0fss1K+iWDJTUtFkf7Tl2KJZMAAH8w9ObB9uaavFsl+vZHYgx7MDzW02yec+6HqZl1C2muW08inCA4TAnhhjHNbJbYZrrd0tLiEjFPCKnvvpx6faL/9MmR9Gv34InjgoQiAgIdZ98dFE+hIogiZ27wxxl1uif03k/e/X4TgFu3pi4O/vTMiegV4MqJn17sPPP99OoXj2XV8p7Qez858/2mKgBTfx3Jrv3jwRZO0ALYd+bmzTOC3fF68BePbTkUBbDnZOLMPjl/zuzjtPrsX0f+d74/+1CwUPY4wiVYK5gtqGkh1r3JWDQSm88vehfnb+jZXWHCzKStQzPzs+ySZiYKD74y1H2FW3dryH38MqVx5Yz6pJndSX1r92Brt/zyhl0dHR27Dhx/vbWetDJBiJmb/ICTp6H3Emf21WXtdfs6z/jxafOJK8Cns3MANy51cTwtl/ecTGRlMbf2vnpsORQFrpz46Z/8v59XZhbJPTkzynvPyZ/k2gFmZfypF/nDW0R4HoVKN4SDmJL0q2FXurTy9HVh/i7Ta1ok+iIxAP5QeGBsbGxsbCAc8gOIRbpHF5W3XJhPAgiGx8QU1/BylmEefKOmzUUWM/0jCBeQfW+pF73mZqLOm/hE5W1ICVQIAEB99+DgYDepZYJgkdHLoffOSCVoXef4zZs3b97MKeO52U8BSFQux74z74UAANHl2zkr+40gI5cx+6Emf4gCwM5iFoQmTBHMdtW0WBw9HwMQDPdnYrBrmtv7w0EAyUsfKSrmRDwGwL+tVuWuihapita0ren+EISzKOSyVthE9A8j5M2Cy/z4paMdgiCIYiarl9vUhTgnr18BgD3fa2FKVv/OCgDAgwerfLPkvTAhI5cx++GIJn8Ir2N/MQtCPeaUlbKnpsXiR5eSAIIB4RG4EhsAACAASURBVJhw88GQP59i5gKy/Xtfzj/XmVCDnIqg/jdBwOw3nFnRHBQVQhAEIUdGAO/0A5ibu3is7RVeWamLc9rKOB3uScdr333wlXgR7wUx0dnGlsvZQEyeP/zKVVr9IVyO8jQoOz0hmJg0h7m++0TH0bYhAPGjDb4RQU0LcWlmYU0LSeFmedJR1QFxDHXNth1AMjm/AMjp4YX5JODfu21htO9UNJYEAL8/+ObbPSqyhRGyMKcy0nxmgjAds8StpmkXCmWiTXGGIAjCNcymI6xfqK+7eKztUJSfmvrKleih5qhwqnJ22fUkwBhj/urB3fz7zIwehY5JGs5k+tHqD0EQFmBa0i/ra1qkR4kZUdW12/xA8sb8ImT0L7dpMhqJ5GzJZCzSFVPIkb17926p8eOPP1btsPNYXfkTVGaGIGQwfvfZcP9mkdZxVah95dG73s7zSRCEV/n0TFv0CrOQ05UTzW3IadR9bSFEo0D00LG2m+JM1XOfJfOk1gEwcZrrNe85+SP5qGvV/hAEYR3mhGQD4GpazIyf7Qik6Tg7PiNfUj3QcVZhqclwY9OAP5hOFjY2MBAKqkwXVozkrROre2WCKB68oipFtzDd0QRBFC9XrlwBsCf0XiKRSqVSqdTNxHsnQ3vSC0/89GJ2zX1tXF4vRA+1HRu8mAmRnpu7eKyt+Xr+8eWL78sOL7P9uXnzZiqVSs2Ms/0hCMIyTC4r5WRNC/mY7HRJqWC4PzuaXFPT3tO/DfsjseSljxbb2xnbMQeTPVQIrqqqSp+3OgKqszuiYGzCVaifIKCvrJpC0DJ3UxipcM4XrtZFQcsVW1beykNPQgiKnTrsA0EQHkAU61y3r/PMvpadbc0nrgDR8Ytnvp8uxLzvRyf3RE9cAXAleuJQ9MQhYSsVFVfusmQz9zyfGzyT1st5k3qJ/Klv7Tyzh+/PPsoK5n1oGpTLMXGEWQ1W1rSQT4Fd097PLCDVHFCTYJtQC6llwlzsfElorS3MrOrEXyT3p3p/FP5krp9F914IgiAI5ohvXeexdJ2o8Ys843ji5B5WG3tOJn7yv7CKpmbeCJmc3IGzCuHYWv0hPA0Vs3AzRgWzzzCmHIZOarf5kR6aJgxCPW/C66jXzArVy+VeeLqrtfHdU7nI6puR3t8EQRQuciO+/p0saVzXOZ5IvBfak10W2BN6L3FzvLMunXW7YuOG7Mq5h2dWLx98Pd8UZG3+EJ6Gilm4FpNDsnXg8/lSqZSKFeWTYXNTlHds05nxmqozG4PSYhMWYfy60tGCmutZJK1te6UxJb1c5UaLvJqcnPRWPDZBEIQK6utfAK4A+HR2Dvu0JNKqq9t3ZnzfGdHsj7l01u39//aDd78vnhXC08v1APOJWr+zEYjr8YfwNMPDw26YRkSIMDrCnDIDlfvixoNvzIsDqOXTZ6eXj3bv379/f19CssSg0i5Q6IMWUbSoF9gu+Uhkc+VGejgQBFGoZHJ4XbmeZC3OaFyuLnJeMquzx4fTo8+cXpah9UCHif4QBGEEm+cwG6Lm5b1+IBkdESrfxEg0Cfj3viwne2u27QCAWFykmBdHz8fAKuxMaMKUfjl1xAmXoH5sVpO61jq72B50TNsmCIIoTDIxztFDx6TTgi/+9ARX2+mF+sxo79xg25YtW7ZsaRucE689N/jjEwp6+eJ4FADQuFMppU/DLm3+EARhGV4SzGnFjFikuy/BDTMvJka7IzEo6mWg+WBItB0WE33dXdEk4A8dJL3sNNQRJ1yFuZrZhTqZD919BEEQAC+PFqKHtrTx6kRdHDzWdoiTuPySyXX1LwAArpz48bGLc5m1Z+cuHuMSWENOL2eitQO7WGnBstR3s/2ZnWD7QxCEZWibwyzK0aU+mtokatrfDs93RWLJWKQrxrMHw/28wlCLo91d0ST8oYGMtab97dClrmhSvB2C4bdZFaUI23G5qCCKEJWT85XVtbkXtkXiltIQEARBANh35r1QlJOiV04cahbViYI4YXW2rNSV6KHmqLS50HtnmGo2HZCdZ4CZ4Y90D4olnAmCMAu1I8xMbexAvuua5p6BcCiYm7DhD4YGpAWjpNu1948NhIP+7IZ+fzA8MNbTTHKZBQ06EYRx1JeAVnPHaS04oTXcmu56giCKnn1nEu+F2Nmn94TeS4gEcF3nuIa1M2QGmPcoDzDr8IcgCIvQMMIs0sxShcy3WDj4XNPc3tPc3qOwQnv/WDtzw57+ZoXtvAW/L25FT5cGnYgiR0cCMCNTgnXfccwNNXmiZr8kpwmCKArq9p0ZT7QN/vTMB9Er3EAw9uwJfe/YjzqZqaqZax/7yY/21eUd+n0h3wCznD+BPaE2OX8IgrAC/XOYlTNdu6jYciFiT9lV6iITxYlu7WrwTtQ9XGykcqNKn+nzGUEQRUPdvs4z4+M3uf7tzZvj42eU1Gl67Zvp9cfHzyir5brO8Zs3b968eaZVoz+ZXVxW9ocgCNMxrQ4zXzMrDz7DgcnPBYVy2VVzR55tGGemoWzCVRi8IHUkDBOVdNY3XKzvZqdbjyAIgiAIQhlLsmTnLbNM48+6US67avrIsw39aeqyE+7BlKgKrRHaolvAyHCxJujWIwhvcfjw4ZaWlpaWFrp5CYIg7MSOslJ59TNhHQbHykz0hCCswOUTB3Rr5izW+EUQhMewZyoWQRAEIcXuOsw0nmw/jszGJAgbmJychKma2cHLXvd9msV0l/iQdCcIB5GbimW/JwRBEEWIfYJZGn1NY84EQRjH9F6jVxS4bSNOpJYJwkGUp2LZ6QlBEERxYrlglk5UJp1sBOq5EgSHpfeCkcaz29qplnXsUeUx0jOHIAiCIIhixtaQbNLJpuCG/qsbfCCKHIvkaDa8Wd9F7qBa1rFf5jEOC9HjH0EQBEEQRKFgk2AmqWwumnqx1OUlChjrZDMy0lFuHeZS3TOKnbpPbUvKTRAEQRAE4UVMq8NM2In67jh1fwlCH9mKysq1kU0ZUnb2PqWnBEG4GYXi8HTzEgRB2IDlI8zcwDIlx3YEepUShBHkKiozB5Z174XuU4IglJGbPWG/JwRBEEUIjTAXINxLtKqq6tatW5buhfJzEg5ivLPItaDyMlbYndYbgauGZeT2LKQRJ/6BeM55grAN0V1PNwtBEIRt2DGHmSYwFx7cLE16YRNOIY2IVljTVYMzZu3XVQelG9sqYxFEATA8PDw5OTk5Oem5O50gCMLT2JolmzAL5UREVu8iC2lmwhHU5KkSJXl2SWorc/frkoPSjfHKWARBEARBEFZDIdleRTkRkXW7EMFpZurjEs6iJljRc3pSDcqzqd18yMqVsdzsOUEQBEEQRQWNMHsY5vhStqpNS0uLwfZVymCud0sdXMJZ+Feg8VrEeRfpWM0GKMKZIAiCIAjCXEgwe5thHjC1u+yhQrIEAWMXv/ERaTUrW32DOBvhfJiHPXskCIIgCIKwARLMhYMbJgSSZiZ0Y+Tikbv41as44/OBlTdRXmpcbSpHOOtrU/feSTMXJYuJvu7u/Rm6u/sSi067RBAEQRAmQHOYCwSXTAikjjKhD+4S1TcfXtPcgbw+aN0jfyu5sPC8almTn25D7mtF3rNdMJWxCCwm+roiMb4lmYxFum4Ew/09zU45RRAEQRCmQIKZMA1Sy4Q+bMsbZ4oWVR5NVV/virl51ugV0WjkU50NmQsJW1gcPRWJAfAHw2/3NNcAWEyMnopEk8nY+dGDze01TjtIEARBEAagkGyCjdZuK6llQh82Z1k3uC81eeNNac2eOGrHZx17vTIWAQCJkWgSQDDcz6llADXN7f0DIT+QjI4kHHWOIAiCIIxCI8yELFQvirAaR64x5h5VFh5X2b79wk9rhLN74sDVx6uTnHYli6PnYwCCYXHsdU17/1i7Iy4RBEEQhJnQCHOBYLw0junbEkRe9Kllfu00s/S2bUPH1qE+17cbEgSqgXKJeYGF+SSAYICmKhMEQRAFii+VSjntg5e4deuW0y4oYd2EQOWuKo1FFzBF9eMq3C9aT4JCU1VVVQBu3bqV97bStEeOvEOyBndaVVUlegxalLvLxGazJ9yIPwbhfChAFke7u6JJf2igvx2JvlPnY8kkAMAfDL15sL1Zdvry7t27mfaPP/7YGkcJgiAIQic0wlxQODghkMaiC5XiUctwUxk23TeUqDa7VswqwG6RWlZeRDjIR33dXZGMWgaQjEUjXd2j5lSW2r17N1Ngu83uQpfoELxod6FLdAhutrvQJQ8dgkpoDnOhke2nSgeC9KG+e1pUQ5H2QKfUfkyfzas85OvCTNE6zoDoKOjzWRHBRWQno9EkL0k2FhN9pyKxZDJ6avTlfmaWbBpJJgiCILwCjTATSqhRa9Q5tg4PlRcqeDT9ENmV1czCdWGmaH3jzEZGtgmv4w8N5JJko6a5pz8cBGXJJgiCIAoAGmEmZCG17AZohNk9qBzwl1PLWePk5KTcJjZAYQuEHhJ9+yMxkS0YHuup3eYHkvDvfVk8jtx8MOSPRZM35hchP5WZIAiCIFwPCWaCjXFhQBDeRS7AmBl7zFxZ4aZoaWmRamY7cb9m1loli3CaHdvkNHFyfgEgwUwQBEF4FxLMhB74fVaX97wJQhNSqSYKjGfOQ7bDM0W0TiH2qGZ2w6kuUpp7xsZ6WAte3uuPJpnjyNz0Zv+2WhvcIwiCIAjLoDnMhCFc3ucmiCwqp9d6pUYxH331ii0q3m4iLpzdTUio2bYDzLnKiXgMYMVqEwRBEISnIMFM6MflKoJwEGeTP0n3nv1Tt1fKV/thHmpaa2lp0ecGc9cqjVKsqAhlLpRLzP00Hwz5AcQi3X2jiXQZqcVEX3eE9DJBEARREPhSqZTTPngJUwo12YPBslLKHW7p1E2CcAm6h5F1tywXOZx3L8ZFoJr7VFMjeTcxq16dnVRVVcHppzfnQ8GS6OuOxJJiqz8Y7u9pdsIfgiAIgjAPGmEmCMJLKCs6haX8QWATR1YVBngdHxRVP85Mo7iEIZp7+gfCoaDfnzH4/cHwAKllgiAIohCgEWaCjXLIKJfj18SwUoIwiHLeaem1Ojk5yTequaSlu8i7vtYGtaLmHlS/F+kJIQiCIAiCKHIoS7Y2PBSLaGnkpIfOA1EktLS0qA+Zlq7PXdLK1Yy0XvZ517fnPlK5F9GBy51PCsk24gNBEARBEJ6DBDNBuBf31/5xIaIZuQonMBubnXcT3bHKKusJay0KpaZ9TcgFllOQNkEQBEEQRQ7NYSbYqCk5Q51pS6HTK0JHNi81YlK56rLK/SrA3Jwf8KyvKJRy+5pQ/qZgsHGCIAiCIAhPQ4KZkEVNYiQSdVZA6ZekWJT7Ws3IqkKzKksZi1ZTUMt596jDDa0lrwiCIAiCIIgslPRLGx6avKdvqqE0NFQ5WJS64BaRPdXFcIZVxi1zOHVClPNvq18ZvCm1phSFUnbDeH04kRs0h9mIDwRBEARBeA4SzNrwUE9RR79Wa7/fuHRxdo6uy2cIu9w9s1D4NCA6A8q62oZzpVIzqyllDAsEs9QNNedEpajOQoLZiA9FweJod1dUUpOZIMxnLfAEwfBYT3PmuvOHBvrbf/nn+89NozE89r34/kgMwSOhG+eiSX/o0Mboeyz7kR3RczEEw2MBzh4eO4jRkfPzVTtiFxj2f7x1c+ofVpw+dkN8fVP5l/foEGxCh6v+2sbNFXfvTC9knqS1m8sX7qz4Q71v4m/PX4olhU9Ypn1zsPfdnurE6IgZ9peARdGi0s1Nh/71/9zeDNmm+nojsSW+n7rsLyHRl77/epq5f/pDA/3tNXy74HTI2RUWqbBT0i8ijdasP2bpEwdlIXd0rhWlrnXMCFINrLBI5eRe28LXFW4Hl4TQq4wk56N8F7jkuAiCIKQ8YVoTv5hm2uf/jm1ntDASicYQfGMH0970++WqPXQpXpGaCnjoEHS4mlyYTi7wDQt3VgAko70R5uos+51Y7/4YY2U99pm66oW5JaH98Z2paGQqyvLHzF3fCIbfZO3DdkgwE0C+rD/WdZq5xh0MP3a5Zi4wuB9a5bxf9T8K/XwGkbsLbFbLulOFE24kPQTAgzcCqM3+5nwX/9u/Wfbsouo6LM2ZYLfOVToEuZEfHjXt/WPt3CKIqOQWJf5c1ClP25HoY/b681B3ZOzwr7nhpzAikRiafr9s6h9WAQDlwArLLhgZU29Pn5C+Q12xPPZgUzI2lT5di6P/uiu6ILUDi+O93eeuPgZqg00LPDt/EwCO2AvtEDS7KgnRCYbHepoXE//X6dPvzz0GyoPh/wmRc7nrbt0aPHqqy366p3mhb38khmpgSdZevhkrnFr2h8JvtzdnrtPa4L7SyxfTLp3uaa4BMvdluqn11Xi4xB8Z1mov34yVZCzyQSNcACX9Ihwm20t2dpzZkV0XJJrm+hpf02bMTaCl8tuBPTibz89gqnCCIAjH+RoAlANYkbEnoyMJS+2x3/D3uxZAdZ3UXvMHjZzaXhDa+Zs4ZS+8Q9DmamIkmgT8oYFwUNAI7s09BgCs3JgXNvLoqbX2LX/YAADYfODt9mbeR821uJ/HpYcPYMy+5U+PBAFM34ALoDnM2vDQ5D1NUw11zKU0sUfr+Biv4w4UDDqSSEnx0G+hT1WKptRaNLSr6TSq36MVc5itDginOcy2omUkOT2MAKxU19WWzXET9vzB0O4H0QtTKAdW1grjbiuB2ygDVll73gB8xbKvlYndrX7Ot3Sf0QVi2rfWYnlBui42VePeEsOO9cBDlh0A4AOYfS85V+kQODQfAgCsXYMnT+UW5giGj/y3yLnPpG2/0fsnH/dekE7Lf656e9nSZ9LdrgMesXYgd8bS9jXAU5Z9XUPofzv45cD/8f7SM/GWtf6m0n+amnso17wPSLGO3ldaXvp4ReqknF3Bea34gBSrLVlXvX8Ia6r/WenSf5M+shRcRWkFHt+V2becTyz7RkAsQgEAJYDkalJqRwcqXPX5SlIphh8Cu6Ad3h/rN5Q9/WpVemOXVdSWrizclS5YU1ZR8uTuI+4ptKmyet3tpWUAeL52+8Plz1Yfi+1b6xpLU5lZ5LXV1TTCTOikkEZlPaTQ3Iz9Ms9xrBhnNuvO8sodSlWgiccAluay6W2SseiFqYxdpLFuA2JZkUNO3LFnugJMnSZnv83SaYC8TpOXmpDvlMq5SofAofkQAKhSywB+cYahlgHcu8BSywDus9QyZNQy5M9Y2i4RDmn77579594IQy0DWEhm1DK7+RTYR5+S0WlydnbrukjJtCXrqpzdO4fwlKWWoegqWy3L7FfJzlTLkFHLCu3oQIWrTLUstgva4f3xkKWWAazeZallAE9XM2oZwL20KgbwxUJGLQvty3O5nGtYWFoiwUwAekNDvdIjJ7yC1QJJucC1vuvZLM2cxXhr/GZNXI0gLOIxgPJg79jY2NjYQDjoF9m50MTGRoEdqA42iewpGTv49q3rxbsvr1Vjz/Xg1lYCgH+reP3Spt5wE/MAq4MvarSzXaVDyB1CdQNzv/AfGQiLFlW3hfwA/MFviVfevBnAVn8FAOBJ7vvA+moAqK5g76JygzZ7Hnzp/4sFRibH0JO5BaC2oiRjz/6j+jVB1C4vJ1Ejb85nSSnbzscsOzYp2n0Se+MRYeCxzC5KZOwqXHLLIVhgl3VVEyX5V1G1gQtTYnEPjVKZpTz7Wra9ulpgp5BsbRRqSDaHvtBQrxeXIkxETUi2dH0OO+tCyV3q+nxQ3lZ6E9kcIWxu8SrTQ7JNr60lhUKybYXKShEEx9YGLM/wDb/3zbW//fyJ1F6xAXe/AjY14J7Ano7T3nrkiO/cOf5w9jrgEcqDvbt+0TvFH7vnougbjzT9+pzAzrWTs68twZNnyIS45uwbN+BBbl5D45GmmXNT0mHQxiPBG+dirNTP1euxxApM8G9FcplhD4YHHpzqKvRDyAQSiw9BnatAeQlWWGOx2Sj+dWvxiBXCIWcvWYNn6uIuMjy3AfdZE142lvkerPJ05BofnqYAlJaVPF5l+Fy6qfTxvcdS+7ra2kcL7PiR6udLlr54BgBb/VjOvVoqni+5y7f/3vMlv/3iGfDc8yX3v3iWnqLjDw289Ysf9849Aypeqr17NbMLnr0yNHASp9IvLX9o4K3p7t6rj+E/Mtb/B9mXmT80QIJZG4UtmKErUa0pgtmUdgg34PJfk6mZDeZp11HKGM49TAwmoybBbMSHooAEM0EQhHVIpgevKcVThgrF5jLcYYWDl/jwTNNc6OycZ8lMe7PYUI6vmNW3ctOtqw8cKHv//WwZ6EysUdbOpUkQHII/1PvWl2d6378vsleHBnpxoit6Gyh9qXe0t3r0B13R5bQ90hVdAGpDA/++HTn7OySYtVHwglkHZglmU5pS2IVrJVzh4WbN7FTKMf5+3aDfdENJv4z4UBRoT/pVCjzm2bOKO23PFCIa2HY+Z+fVaBlAf1dsBZm0Uhn7kQNXzr3vmVKtBEEQhHuhOcyEIUxRFybW6VHYhXWNE1K8e8KZIs24cvPuCbEBi845UWwI5xfe/pzUMlHglNUKJn1v9VdXAgAqd0kmgxMEYQQSzIR+SAN4EdMzS0nx+oVhaUXiw4cPt7S0tLS0eP0smYuzVaCJwobL4lLLpZsKvpHNalW7axOQSSuV174uszhjF6f62XxgQJL+R7BrIJsxR84lrfaiPQR/kJ2czB8aGAuLkiQ1Hkkn/fpGxrJeYA+9Vi1cP8ydhGBAaC8PHgkCQNP2TJKg7ZvU2HktN3I+su3i7EQNaT9KAXy9lG8fGxsbGwj5gdVbj/j2v+j/AZeD7facYCpsbo/rua9K6W9Lmw/ktQtSPOXsG9aw7HXiNGm1r3H2Shl7dW7XnP3I2FhY6FIBHIJOV3OHvEGUUauyTuRqevlzdQDwvEz+rbpqhnG78Gb5xpbMP0Q3UabNhnBviJ9OseKbOZ/Lefav8+yNR0LZXVe89Hxu34dy9srQkRdZdqDxWzw7b9dNh15aq2wHEAxnf4ymI7y1Gnn28NjYWOahkbX7QwNjQvsYCWZCJ9Td9yJe1CEmKnz17ViUtlp019BNxMeic04UK5XfLDfVLp6+VrlNkmQ6jdzgXjlkyrmY7aqcvQAPQRNZ0SnK6bS5jPu/WGg8J7Sv3LzN/WNdWuls/b3nhPavse0ZttbX+wEk50V2P2d/LDz08rrm2m0Z+5eP+XYAqHl5rx94mBLb00coOFG5Pabt6aV3Ps9rF/zaOftXT1n2qq8L8g0DG77O2cW/asa+S3gI2MCTpYVzCDpdzR3yV6Jpw8/Srq4RGtLfsspy13HmX9lPZWlKMzd47QtbBAsyZbHKfk9oz0xcLqtrFsrudNotAOkpxWmd/CXPfvO3X2ZP6t3FL7L2Rw9z9tvzt++y7OCVxnr08EueefWz3zwR2teL7ABuzC/Wpp9yq7fnc6k1bvLsALA4v5yzczfpgshOI8yEZUiHjKgf7Cz2nH+LCiMZb9ZgCxZFZZNmJghrqPzDrem+W0pk35jWOw812cU5dSpf3irqWmdYJzPCs1FGht78RXautZyrv9PkahEdAliVfuTscgVmKtJHmxYFWZ2bESRr0v+f/tsbAHIDio/muJy70//xv3L2zJ7XfFNgz3q09rUd5QBiIvuO73D2FYHLG/2oeZltBxJ9+7uiybUSOwSOAEBpOYAY57nk15viPDHLvvpElJJ5Jm1/uMK0b/z2XqH8mjnde1V6CEBhHMKUhkMoQfY6kd5z95Y5V7M6OsW3P8ndgk9F/8/wOHN33bsjrNR86w73/9VfC7O1Z1j9+f/6K6HlYc5fvmDm379LH/MKnC/J2GMXPmPaMX+LZ+f9OLP/cFtk555av/q7tL0MQPLSR0g/5X41EePtOmf/dPgqFj+6tJyzczfp6V6hfdGFhbOIQoBTF1KNYXMZIf5+C1iZ2JA1zSkOHz7M18y6D9AUGc90wPilxT9GgiDY3Jhf2iZj38G2Y8dazD0DIOgBXxseWEp3KG/x41ZV2AVcG44ssQq2ALiX654KVCKvWI3APj2d/aecq09l7MV+CID8oHPWfjP5ZRlrhbT97qULdwT2pXPvlAHAlYm0aHiY8Z2rafPJ9bRn9zJd+ad3BPal+N/x7bmGL3QvSe3rXvx2/NS5FcmhbLyb6DsVY9u7IzFAdK43AkgPx/E/Nmze07QUm+I859nTuYc5T1TYBUcqZ5/+Jxm7RH1x9qt/Hb0ntD++2vtOrXQXlcBtjx8CkLl+VLn6TMnV1ArbVc6+JK1M9QwAPr8tseP+31+XGgFglV3iCc+u/eRvNjPs61+sfPDJbTA/aWHhKrs1VfZ7MvaH98V27qmVyh5+Qy1mktGubu6vlOCLR87+bK73zT/HisT++KrITlmyteGhxLZWZ8k2XgxGU7Veg5qkgAWz+m8Qtulq08+2Ds+tk6A66lFprTvlZpQfLAZrVlkEZcm2FSorRXgTyyrmqMLf2IjpaemNI2cHgNqXKheuMmQQQRBmQyHZhE4UesOmB+UaV19W161xCvWpkuwchZYbMtUdlq81j7p0L4d56HBA1Lh0qq1tt4OboRnaBEG4AeGA8vpKtp23BgA0/Zsj21kLy5uOvOZnLVhf+Q3+WFs2brqidjtrDA4VtY0vNdYy7P5gKDzQ/+/+Xf/AkX9WwrbvEsXOV9cGwwNj//6He0Xxun5/U7CJ4W1tdW11GSMk3Sk7gHUlJUx7eSn7ZyrCQyiVmTGh3i6evJxBLrx43Yu9b9Qx7Ou3v7SdNR2jtGrXN5jTNDbUarOvr22oZtwbAJ6rZN59aHgttJ11HqT29I+0qW577mepra7evCljb6z18+3pzA5bRXYaYdYGjTCLYEaoyi1lyhjl9m0YGfb04LPolOb9LuDskTKlo+kuqb/M7JSyBT/C7IaTLAeNMBMEQRAEoRsSzNogwSxFLgiT2YHWpJk1SVnd0DTHZAAAIABJREFUupdzyaOaWVM8thuOUVk+mTL8q6nNvBreRL3nZkmpHuaDxeWfA0gwEwRBEAShG0r6RRhF07ChNFhXJOQmJyehumtrYkfcET1p507doJZhcYIrHSEMUn+kccUmFrVSjshguqdyTYIgCIIgCMIKaA4zYT7KKoWpGRysv5r1R5MbedeRtqN+vjGhA93nk39BWl35SdM1QFOCCYIgCIIgHIdGmIkCwfS0zMZrBfFby2vRQeFJbn2n3azzoLBrc8eZ1UQIy0n3wvvRCYIgCIIg3AyNMBOuRmXyYVPSaJuVRVmucWWLVpRrXHsXrUehsL53h2SVpbudnqiEkoQTBEEQBFGokGAmTMBStSnX4Va/07xddi/GvqrMqeY2TAl3z8LNeGfiiR+xkJArJGa/JwRBEARBECZCgpkwila1qbUPbcpIrBU7dacYcKdXHOp9k1tzWIjNXhHK0Cx9giAIgiAKD5rDTBjCQ+N4JqakzioBl9RqEmGKV6Yfmr5Ya6vTRPPbVDhk0n4qoRNV5CT69kdi8IcG+ttr3GzPLqquw9JcMDzW0+xuuz808OZ8VyTmIpesOYTF0e6uaJKzMJribSVrPzIQWB05fymWTKbN/urq5NKSnL26OviDd3qakdk1gLUlePIs2+raNWufPH0CAKXA48y2/uDeNw/WXX9n4IPF/2H0nT/jDiS9wTdfrP32n/YL22RehKLz09+OxOjI+flAf0+z0L700yORn33+RNrI4ugPuqLLQNMbwakLMWz6ZuVXz/549J2dWXf8od438bdcm5w3W/1YTir5w2s90dcbiS3lDFv9/u/sffNg2Qdd56axDniUW+QDUthUXr1+S9lS9hQDKAGe4evP4cv7QMlmPLuTtpeWV2xeubvEP6npM+vfsXf3g+iFqbShKTx2gv9Dc6dl60tNpWu+9ccbP+b/oP7gH+z82uzU9M2KpSWeUfBL5ZoA1pWWPH78LFNcN/1Db/bXViQXMptX+oOvv7bpZ+feX/KVv/bB+QPcD7T7WuTCEkpK8OwZgIbw2Jnm3O91yBd9by598gf6t43sj8SAYHjs4OQbXVOPsvaf7o9MC0/3i+Gxrl+91fX+nWybXJPrgYcA1gBPBetv34TP7gnOc+6MIX2IuX/7Q71vYvzcf/rk9hcPy4EV8O+gxfHe4+eurmTsgfj+SAzBcPgfIpF0shV/aOBtRLqiC6X+Q8f3Lp2fD7yJSCSGtcATrN8UPPZXgttxkX8lc39dupHk/VT+HXvfPNjejPFjXedmwKCy2r8pteXwX5xozpzY3te+HP3rj5YrlpZ51xdKtr5Y6ftkeQkAMtd275sYf+cXqxu/9b23t73Dv0H8oYG3caormlwLPAEAbH2paeOmln6e89K3BmchwUzox4VaURmRIjIlxVRhaGa5eFojh2aKdlKo+WS8feY8cK2Vn6yApDtB2MODOSAYaHa9HfhlPOYulyw5hMWPLiUBYGlZoamETDuJeAwoj53rigntyaUlAHL2paVr8UU012R2DfDVMoC0WoZA2CWTsWRaklZndp3d4PNPkt/+U/AOB5neeR4SI5FoDMGA2P5XAz/7XFUD9z6/jWqhaX48EptitJmHxdG+U9FYUmRdTiaXM8fNV8sAUgBwb2Xp3opwk2cAcP8+9+87OfvjlbtLgEgtA0gmk8mkeL9Slq9OAVNR0aYZ8XxHaOT9Uhy300fwmP9Lp3/oO8kF3ua3k7HoOQDcAWZ+oN3c4aS3/uI6wLsaK6oATjA/yFwZ/tDB5sWPzmXO2BMgEefUMk/n4ovbqPlD/9r37zwRtvkQWQd4+EMvrEZzgvkZ8sFdCUwSI+eurrAXCVq4C+Dx6t9FojPCK+rhPdGauSuZfSElk8lkMhKLQp7bS8nbSEa6+0KvAQDu/ofecyuA4McFgGfLnyyvF/mZOdJvfS/vMS1fnUKwJe9qoJBsouARCQ8rSlhlG1SYUms6aupaqW/NE/JMU/C/choqhQvA3Lhi3dP7aUowQdjAY8C/rdb9dnz52xsuc8mKQ0iMRJMIBoPAinxTi/PsdhbjV8Bt6A+GwgMDY2l6m3Ld6c3B3pz9wFbOuBTr6h4dH4mKO/XB8NhYuJHfFy/ZWg34QwNjAwPhUNDPGb/4dHFx/ioAVG4sETTAHU5jNQA8+JJxSrRR/YZ0TLim/YdBANiopoGa9v6xsbEf7si74uJod1c0lgT8nPPwvxYEgKYm0VkPvhGUbNx0JH2Cw7llnNbb9NqRIAA0NgJAGX+j7ZsAoPqNsbGBgXDQLxL9clTzfuhwkO9bbShtFv1SAPBXPzz1SW5N7szVvRas4G1e+tKhRq6dQ7nNHy0ust24/WlC8Hf2x1id/yWnl/e+XJMYid7O2B98+cvMF5Ya3vV199eLeKn3QDWjzdK6F7OSmNuieu/LXxd+slBN8I09muwZagJ7AGDLOtV7up29kAS35NjYwMAb1aWilf3BUHigdyAcFPz6yVj03BUAuMMpev8bA/yriOMhANSGBqTXtvQGqWnvHxt743nVx5CFBDNhN6YoB0v3WDCY8l1AKiCtlm1Mkcn8EVtalL4L6tacZn1VMZhMjqYEE4TVPEbt3pcZgalusz/57OMk/K5yyYJDSMRjgH/bwUBQoanFjy4x2xk/FVsBp5T6e9qbazLLx9+degigOtjkB+7EekfSQmRx7pfLKAeAciAZPccJGJ+gzURfZPohUPrSoW8BAJ4tL2HT3pdrUFPT3N7T/9omAHgy3XVq9B6A0m99VzDSlT6cP9oCAHd++UvpgbuTRF9XNAn4g+GB/u9t4S+ZmloA/MEjTeUKm0/9bFQiLLnT+gyVPNsq9z/ulH35u4y5pqa5p/8HTfLtX7+W+VfwB9kfOtEXiS0A1XUAUA4sRLv6Eunm+L9UX+KvfnhhiT9azwXaLv8sdjdtWLsGeHz1vesAgNIKweYf3GS6NB1PMO0rv7qY1cvxGJA5bXc+upiJSPg6TzauxEYSwM4t0jZLa8vTGr86rQ7Ld71cs/iQuVf3cO1c9kLi35IAFkYuLD0GNm9O/73299O37Us1zYFdQOa6qAwE/enPZyivBYAdO2v4V1F6cwBYuGTtLeZLpVL51yIyKJdOdRVVVVVWe6tbiCp0/eVK1FpXsth46LK+poyjUkGp9ErlKVJfzUsaAK/GDWZEtJFMclbPglazXz7D6uowuxYbHiym44YTzvlQ8ORmf738UTYQzx8MvYboOYl9c/XmO0vp8Dp/00sbP786vSC2lze8tOP+1enfcn/lJvGVVT7/u9tfZPqLcvYc6yqe991l2FHy9cpnX95Wb4dkzmV2C5moyA2Vz6dYLsnZSyue/xrb1Q3rnn3FGFOSc9VXXpFauSu1MyZDZlpSE9hpBJ8P7D6nbw1STJdMo2Rt6bMnzB8uLz5JNCybdRvXP3rgdg1DEK7luTW4b+1jwAgkmLXhoZ6iPf1afRJRh2DWvS81e1ffsqsEM9RlxjIomBXm9JoeLOD4lGmzUD4QLnTfQw8TPiSYjfhQ8KQFczCImHDWWjmwwrITBEEQhOuhkGzCEHbOtLQoUBZaHHZhdHfeuF+VQchqGlcwqkF5Q4Pn1oU/DUEUJ8lYLOkPhQfGxsbGBsJBP9IxdWl7b4ibEyiYwla+OftP8dS2DGut8VYZX/5V3E4BHIJOGEdevCeDIIoQXyavgPE734uCeXG0r7t7f5ruvtGEzDR88zYklNA609INc5KZqtL0ZGDq0b1TlYJWuX25XGUK55lbpMNtS2UtaWaCcAX+0EB/e3MNANQ097wZFNhr5y4lAQTDx/n28+8eqQMAVL9xPCho6lDG/nYTy75pu2DX2UlxIvuGNWy7r0TZLo7B4+xyWW+y9jKWXbSLLCpdXa/xEDJIwgh9AldFZO0lMnYmcocm201VnzdInrxd4OelU21TSrNvZdrcmGcbjoo/qith2au/ITBX/3c60g0pwNwnQXgLn5qaTcJc2Oqu/PKN6Vu6XPhMVrP1c8Ib33OCOdG3vyuaq7qGZCwaSU/tt2hDQjOeEEVWOKkvSzYnO80dq1evmQ1m9nZVIDRBEK5gxzZ+RqbabX6ePV1pJxhoFtlXHwAAUhvWZu2Af29dadb+z6sZdmFPa3O25ojIXvqUacfaZ3nsIji73EzfrH1dGcMu3EXuD3Wublqn8RDk9OSalMBVEVn72jVsOxPf7wR/5nqjG9gu+VRldc5D3gmFJaaMJ2+oqZAa11UDwlO8fe091jnaVMY/N75vNqXEFXhybeop9FriSOCFx7H2K4OPfhLtqFGjwp9tjVwokoD7N9OPzfvC9A9qHg1lOwR3vscEc6IvwlU042K9xgbCIT+AWKRbmpTPnA2JvBhMBWxkXy5EuZqRspE5Vm9F+Stzh9PtSebsLWWu9TIgiEKCXVUobV+YT4pXSduXAADL878VbPTbPPa7D9hO3J3j/3XnHtuey98lZxfB2eUS02Ttd1YZduEucm2oc/We1kOQ05NPRbtnLQXw8CnbzuTuguDPnHIUnoesS6kvFJszieX7UluearOMk/bV9QWp8dGSeO1PYswccfeSn/PWSn3+N1dlPz080pPv6DEFmWvH2tR2hHZSavLxCR/1j9Sl8MvefcIfXc29tjQtyJnoKcG8OHo+BiAYzsR6oaa5vT8cBJC89JGC8NW9IZEP9ytYHRhUOwrCOK+2ZEpZOyeK68MUBZ73tLvqkPPi/l+NIJxDOAattJ60hIiSvfQO00wQhC2w9TsFjhOex0uCORfIJTA3Hwz5lYWv7g0JZQpSLXMYVDsKwliftrRnFFd5p+odMHdD6dnT17j9OPKrEYQXuDFv+Yu3WuYPgX2tkn1TuWiV9B9b/WDCs28oYdlVuaTVLncIAJiHUCJyVQDPXupj29kwopYBAHKh1+tl7BqQC3zN+V2uHBtrZGx2Q63RFqRUfrMAdCX7EH7HtFo9OF4Ap7OIyfeIWMcIyV67WWpjo2b6Q+lLL6SdKAW8JZi5QC6x7AVqtu0AkJxnBM0Y3JAwHfdoBq3JybR6bnoWMWmDNkhH3R8OzNpQfTvuubT4mH4ZEITH4WYuS1+8tds4ubd12+9pslcIJFnZ1sy/1Nl95Qr2eysA8ERiX/ax5SHP/uQZw14h0G88l+Tshg4Ba9mHgPUqDyHFtjOpECbxyv4lms6Z7aX6RFnR9PA1GT2U8/vhE9Zyxq5zyX0YGm7NNwUzDLg1vvpCuKvyA70h/veK58rSLX0rfIiXOkhRIt7+QkeocKmHS8OqdV2vsKbIa0uwaRJArqJ5eodl6wR7Z10966Qf6LKyWvi4UHPtPb6W5JdV15NiwCEW52+APTeqdpsfSN6YX0QzK8hL54a7d++WtvXxxx9r9dtB3Fb5U31+KTnPJycnW1pa8jYut45WT3QkxLL5nDNPiLlui3ahvnEjG1rXuHtw2+2pHo967lG3C46al/f6o8lkLJ44uE1gL+P6Or6vhOOk+ewpwWS0Ld/xJ5eTDPvW8uTyitS+ZmPZ45VVJbsQzj4nk7cpZ3/Ksqf4vS8klzP/EtrlXNV6CChZhyfCRDcAgGdYBzzKfwgpGTuTlFCblK7HI+6gRPMMS9IqJiUz89ynXkXhEXvYkgdznmL1Jixxv2xuT7mJzYy9P/18mfeXbw1STyCenI2VX87VbVmDpcwuy0pT91cBYPFvvuSNTKUUD/Ch7BJ5njE/CjgHW6QaU/Ve+ybgNX81YvvhpXf4WLj3J4z7f0U6ALqxBI+fAcBa7V9QHmbuyCeApwQz4TEskjRqJKJ0114XVwrYcHS627T0VBfY70gQRUJGMUcidZn4uS+XRvtORbmUVUsXIr/IxdX95oPuWM5ezrDf+4zf+K2bGSEjtP9yeoVp/2qJvX7OLuQRZ5frMirb791iLxXa5VzVegh4yFDLObu+Q5BDdGj3Mx3NlCj5WbbHKuObpr64cOU16hL5PLf+MSMVmDJ81Z+SEajJaC//z6VMuqCnn4zz7aaLDbeNoha4WFRDym2/SYHwVPjQSKnLkfcg85FO+DlK22+UAgpKMCfnFwB1aURUbcgcTL51S+aF5z6qqqqs9nZ4eFhuGvPw8PCtW7f4YagqneFGgZRXFu2X25d0Hf6udXiiAxvOORMjR6fmhLsWp064Qeic24wbTjiNb+eoae8Pz3dHYsm5dIau5Pu9SQDwB9/YceNCzg5gbjrJs6+w7by256aXgPJyrIiSIT8CgPXleCiypzTaze4Ka3BV6yFAyV6AqEwxff83zGTWBGEa9NHARTxWl0xbBV6aw5wHuUIW1m1IODeblKaGEgRBeJXmnv6B8IG6XNYWfzAUHujv+TOxvbyRb1/LsB9p5Ddc3hgKD5w/PxAONQhyxpRuPxAeGDk/EA41CGbb+ir25bE3iqe8+oOhcC/DXt6oaA/WbpbaB86fHzjyknD+r5yrWg8BpS/KHcLmanZuHLlDAFD9YjDYJD6ELBvk0iv5hPMdS9bJrLduy458acUsYk21OT1A3/P/fUB5njcB2+a/egBXnYkS0/KjFdAwrBhfKuWVTyGLo91d0aQ/NNDfXqN2ibENGXhoaMXOgSDReK+RptwwFqQbGnyzGS+ecNA5tx03nHAaYSYI4yT69kdiCIbHesRZXB3btUqX/uqH+y8sofqNsXf+TPO29nhohUuaMMV/pzDuvPoWmGuaeIF5+odQwOAZ9tAIs3xOay4LtmxZR90bEmqh8V6CIAiCIAjLWRzt3r9///6+hMCaiMcAIBZh2iWxlEqNWBx4aYr/TmGn84uj3fv3R2IiY19/DEA5BG0mPl0CgDJ2fXql9r36Qyig/rhyZ5h/XOwj9ZBgThejkFZvlM+CbXRDgiAIgiAIgnAL3DAQYpG+RKZfu5joyworlt2/9+Ua1Y1IVzYXU/x3CjudT+8LADJp5RcTI7EVAFiJjQh2NA0A2KJJMHv6h1BA/XFlii2gfEddjXBNyZF6Kdo8nVozOpJo5w+SJ0aiSeXfUPeGBEEQBEEQBOEamg+Gg7FIDLFIl2D40X/gyI73zzHsobelEw9lG2GtbC6m+O8Udjqf2RcwFdm/P2cvB1YkOwIAaR1iVe178odQQOtxASux3v18E+NIvSSYc8UouhF+u6e5BlhMjJ5S8c1D94YEQRAEQRAE4RpqmnsGwttGzl+KJbkk8X5/cO+bB9uba/BaJduuqRFP+O8Udjpf09xzpDF2bjprSLdZuzAq2tHuB9ELU64+FjvRdFyvfRu//ln+I/VQ0i8AwGKir0sczw/RxGwulReEubzUbKgCD2W78WJuHrgjPY9uvHjO6YTbD51zm3HDCaekXwRBEAThUbw0hxlIfzQIBXPlB/zB0IAa0at7Q4IgCIIgCIIgCKIo8doIs9N4aGjFiwNBcMdYkG68eM7phNsPnXObccMJpxFmgiAIgvAonprDTBAEQRAEg8XE6Mj5+UC/IHCKaUwv4k1eQmL0L9/5xerGb/3R3hvneDOa5DZPbwuI5z6xJkSZ6LNoW87n78lvLtf+X/7FpdWyHfwNFxOjI+f/sWrvxv8y9v8t3f0qbd3q939n75sHX749cip66fPVp49yrawFniAYHvh2/PT/fXl55fFKdomvBKlnAIA1m/H0TtpaWl7x3Mrd2wCwbj0ePUTWvvWV//Ff8KYfvvhGqPLjjM9cOVB/qPdN/O27/1j1xxs/zs60A8rWlG/YsHHjGjyqWFrKGGu31q31Vb32g39+NXeMXCtACfAsdwTPbSy7/2AVm/21pcmFpbRxfWn1i8HK6Z9dWy31Hzq+d+n8/Ld3/+bchTne+ctMZeNa3bwZdzLHuPWlF7H4m+Wle9xKH7+5/2cr8H19547tpcnpaV4TnCfB8Ni3391/bgGA/8hYf2Xf/kgM1UDGF5QBq8hPU3jsBNKH2PRGcOpC5oydnw+8ve18VzQpuiC5y7QcWBHNy0v8+f50smH4QwNv41RXNMk19c7PYstLche2yiuW24WgwCvnSfVLTWWbWhQ3Z+yC25bn0mJidOTdS79aSC6LjEzfsvcw72b/y3N/88ntOw+r67A0l30ypDfPXIrpliV7Vzyx2UtQ/MSAqFn9mHdiiwHmxWPGefBWqWZtR+21kGyCIAiCIEQkRiLRWFKNkWPxo0tJAEhe+mgxMRKJTi3PTScf/DpnVNg8s21uTWmbVvgsXm1qeW5aaXPZ9qeWksINE38ZicaSUxeisZxaBrCcTMaika6uc7GkQC0DeAIA/yXSdS42x1fLQEYtAzm1DOBxWi0DPLUM4PHKckyQrGfxgtTn+f8QicYWpi5Ec2oZwOrTldv3lz67k1PLABaW55JLU+d4x7g4+hfp/C3P+G3i/oNVALiTU8sAHj5emvrZtVUAj1f/LhKNJW/+QqCWAcTi/OqmG/25OjbLVz9ZXroHwB86mO2Bpr68nrw5DaCMt9Xv0v+vfJ77f/Jqpk2eL0LK5RYwmR9XdRWpbmpZYQWVV6w8S1en8myuZheJkUg0tqDbt8RIJDp1+85DidGk0+gE5pzYYqA4z4PGoybBTBAEQRDFRWIkmkQwGASSlz7KKDn8JpYzykteriRjGt6agjZVKWaXsDj6DqdYtwYbNwFAdSAIAE1NtbLblAA5BdrQyFyn4cjY2NjYWDgICPTic+n/VwNA0xtBf7WyfzevfMKtHwyFBwa4NoV7rA1x5rEjTcJNr/d1d0X5IpTbd+0fNfL1K//f1RXpf9z7UsYdgWJe27hb4v1WrvrI17MlbpYAbOWvlg1uzKjtKYEKR3UdADSHc0dasUXGG2Vq2vvHxsZEo5c17f1jY+E9KrcNaKzUo9U97vLQt63k0LDjhwyj/OaMlYPhH3xL595VnlgbMHJiiwH2xUMoQoKZIAiCIIqKRDwG+LcdDASBZPQXN9PmJZ5xJKG0LTKiJremsE3ZzV1Hoq8ryg0gNv2w54X1vCVTUwuAP3ikiTG6+QwA1qb/WMdueeZno7nvBrzg4vv8lTbu7On/gUjmiljhRrCDP+hpb66pAYDEB7wI53JgIdrVlwCAyo0A0LA9veijC+IBFK7Td/cX0/xgZ/6/t2Q+EjyUHewVjjH7xVK2/DuMap3+7/BXe8Jo8zpv5V25Gf/XbwJAea0+wUwQBGEKlPRLGx7KduPF3DxwR3oe3XjxnNMJtx865zbjhhOukPRrMcGvqJkuA/kvts3/Ld8IVAfDvQfnR05xMWT+xrrk9Bya3gjhP49M3RYGUta90Xv4ybun308+5hkrf79pwz9MpUM2fUAKQDB85DeRc6KQWwTfCMYuSKowAvA31ianM0Gf5Zuxkg45rm7wl83k/N9akVy+y9j8uW9W3/+cU2G1m7Fwh7GKPL7ybzy38k9yg57W4fPBQC8pN5+ZKAx8a9Zv2vSQC6/fVOa7tyq8OCoA7tL//9u739g4zvtO4F9GIqVQtCmaFulmlw6HFeVGZn05xeZWq7DFOCgEKTHDF5Qv1cFrFFdTZK4HijjEuHYDlAd0g56MK7lAkbWUIIW3gFLIbKpuUOmC3HVQqKS6aiCcfTxdYhIaxdx1TSqyJIeSZVIO78X8n3lmd2fFJZfU9/PCFoezM888O5xnfvM8z2+6Zfm6oqgA6rZgyTwH9D+8+kbpkUfUefcAapcGefT0SOv3Xh46a/9bqQWW0drcMn/DNk5c325puuOZ38f3Xnvt7NWlAmttBe6Llrc+Ie1aUadtj1PqgCUACHeHFy7l7NusA5a2b8O9j13bEJS36Zl9oQ8ua5cXV8W2hOVX/qDtjdF0DtYU+vzpPzz+1++aG67bWrt0f9n4bd5dado6TeEDX4+P6C/Y9azTCsxDjmdGwhNjxmVWjr06os/ZNpdJsaOvruf7iPPZsROnzaZBkqT2o6+ORIpMC9enrDvneGvT1M2EFDr7BGRn4yRJsnNX3rQVojnM+ezEmdPm2GdJjtneciworKuo1iL7WkULVqSi8oWO2geTfhEREa2P7NhwwtUJqKqKmvDGq/NKYshaqk5fBYBLb6YFG7365mjCs/DG/7FNlDVuRufeF03O3BPthnLJu9yKlgEzWgYwP2M/AnG0DMCIloGg0TKAlfWIloEHiZYBRsubzsr9e+ZkdHe0DCNaBnBJMf5Yl+zngP6Bu7fVu7eL7mtRGe3FYJ+7BADgiJYRJFoGcCl59NLiYvH1xObfV11jD4wQOXfJ/QTgV4AgWoaovDffvmxeFFwVu5BTEqN1+g/X5vKI5L7Zm3jbWYb7ywBw+R3AN+xZuplTEkNK4dBobmI4YUZSqpIeuobU0bkh64qsqunECTxwkrIyeQI9VVXVoge1avtSEkPX5HiQ1GCeFk5V0gnlgrGRSFSGoqhzOcCoz9ycCuhftB7daskx2tuMaLmEglWgojgkm4iIaD1kxxKKCkixuD4FNZPJpI5okz3r9g3qC21z8Zrk0Uwmk0nFZduM0EZ5MOWZsFe3T7CwSR7NpAYlYyQxlPTZRX1ktUWORiK/a/tgg6yVzrFTrXRHrAX1AKRYyiq/IRyLD3omE0qx+EHHanI8k8lkBq2ZuTUtB0czmVRcdg2HDscGvyY3uTYnGhK9nf0Bq6GmpnKbrtiWK2mLz/j7jmbnz12D8U7nknCXa6q7HE/FHLPkG8IAEJb7WgBoPVrKj/A7kvFrAFasWfvYTgDhfc4/t+ZmAC2uufetR1KZzKD1h764CDzWYfug1OJYvQNwdi8/0dXlOjxgOwAtiu2SjRKiDo70bPcda3tst9fltke9K7TERuN6FRlRuTqXy/5nLVqu2Q4AcjxlXedu/3AsDyB08AWjCjqOpIxLaFjukwAopyf0dYxiy/FMJhPfCwBKOg3zgheTAKjpoYQiuZetz5ST/MSJtKvB0EukH1QZtInnMmBchfV4Mjs2lFYB48jNXalKYizr/LTvbOj8hBYtS3JMT76QScVlbSPDWoHDbRK06Fhe31ZIAAAgAElEQVRnTPlR58zHL1oILUdLL1jRivI76kIYMBMREa0D7dZAijkG+OV+ofXfLDU2e+9BbmqzP0ORkc8bt6XNsT8bOWysKT1mrOn/8bv2GaQdg9/5PVs83gztjiISte7tn4tqpQtFRmRj881fe+VwCNlfWF1Nd4Fwz/6QVX6NHP92f8R9r90xmOxH3lit0dgp0GxNVF15+tl9QCjylGPuau1vxvsPHx35dxIcPgbct+Sd+59wH/0W7X8bMU57kDJvqy++jr+Vsu4Sax4BipZ6pX7vIz6/KvthR/PnSsmmvXVLudsHnvz9QfcjJgDAZwdTMSME3doI3Ln8xgwAYJsWVbbE4t/6VipmP3Ovzc07ZnNLz30GAGrbDr4iA0BbLJXJJA+6Akm9w7rpd35be25U6/jto1u8y7B3j/daUL/TtlL7Kyn3kymgyXgu1Xrk1Le+9bx2cJ9uNH59D0BTBwDcaXu5rwkA6jtaICQf2S9afM+eLS/6n7wVu/DT5Uj/t82K3doUBq79WK/YR9rvAZCjkVBkxKzYe9f0fINGxT5uHXtt28FC0Z1GihnDdkOR/T2SZ1n/URlwRHhrSIscpZ79VoMRihQMWcuVnzitAJDjSWukcyjSn0zFpNKjc71nWI4nR/pDIWMjI8m4DPOhQ2h/j2SPjvNz1wBJkmxVrLWTerxcWsEqUlEMmImIiNZBZMTWgOfz+Wx2YmJs6pptjXw+n806lhie1XPRdg/2h5DP53+SA4D3PnCsdOOO53PaPUyXkRXq8WbYguPPPy9Du3mJfE6QuTk/r3fzND/fH9LKb+vD3vl0W85V/rq9T4ez2YmpK87tPN4MRL5qfHKfttOLfzn2x9+dcq54+fLltx0Zsh77jRDy+bzqnLMNAOFuZ7fzv17wTBDVIo2ajZi35UHK/OldDxQxlzWofMWb1UsQA9+d+5Qgpt4Kn8mzBel9lXd+4T01vES7dfP0qOrUqZ/pf1XuIwp1hPRFtaEw1Cv6CfjxEgA0RveHgND+Hlvn7/KHVmi7BYCquP5QhPRg/+b/VERZ2ZZdVVcrWAcNTUBOdVwcQk95sqotG0OkP7sHRjo53L9ti6SBnWEA6k//8a2bAHD3pmOb5r7l6B5rqb1iF+5Yqyo/FlTspaksEOoIaQ8d7qPFVrG/VAGEG8OAEXYBVoZ+Y+dX/i6bDxDbSj22jHWhtnbPsnWldceq6RNjgQ4qOK2ZsL8eTqfHtyW9BsGIl6PujUSitocO2haNRILaZ9p7eiQziM7PXQMgtYUDFKwiFcUxS0REROsknx074Z7FrFESvaLMWy6XEr291k+26YLij9+4eEEF5C/++r9Mv7sI4PpcHv2hBkxrUxqb2yRAvTaXx55dnnfi5i9e0Sc+bvl0Xp9yFnmqC4qWsfnWjxLumdNLV/5iSBADXJ/L2yYa6gnGZi45iyss//ybvb1vejcIIHfpXx0/L/rFXBsxXn4gt35+t/hKq+0e4Kpq0ffxy9uCbyN4sAyYI3bvXS/l44VyXenqW5vv3rgh+s2783os5tyT/Xz9aHkn4JxkfPvsUO9Z15ZyZ0fNFATac4lFQBsD3ACIcokDwFZj5dt3AeQuOx8M5T4AsGDFCMvusgF6/oGbtjwCoj+2plroa9ivMcuOT85re79kXMBuOops/BBuC2POWNjY2nz7xg2gWcINdcE4NbcBy+/dFlSss2Q3l9wVm/PUqzqXA8JmwLw4nRga0v55a/qtvNnTuSGF9vdIaVWFaiS0kORYT3R/pVKQqemhXlGSDL2Si+1U7+Zt876czzFzOdTWrjc6kZD2GTna34a0PotZD5EdDy2KFqwiFcWAOZgCmU6r0MYqrebZZ58F8JOf/GS9C1KmDVfnrPC1xzpfY9Vb4Y7EJJIktbf3tEU7Pvz2qJm9VZKk9h1QplVILVDtt4ruzuNaYBnhZzrm375q3bU26Pfg0D9+52cXVADK68ZNqPPOQ3k9bSy0Nmy8cyp/8YIRQS/43q94NLTIzz19TVFUW1kAADd+7lxxS13jk088or7ruP+vq6vF0rI3vtlSZs9nhWzZhk9EqY1ozQR7DlJ8bXONbY7HUABuXfGMXfBo2hXGdPHV/C0CQC49NDwXf7nN+ata4GPU78Rdn9x6QElPBIpaDpyYz89n2kJWwGx4bAdszyPqO7E4ky9eY/WBK9Z22bl5+fWh3tclOe5NqGwyE0tVp1B/MtVmy/2sKmlVSadR+KCC0xNvrYbiNaqFz3M5IKS/mzCMcJsEZS4HwBkvl1qwSlQUh2QTERGtPT0xiZFjJplMjoz07597Q4+Wu+P6wq+2Cz5rDXPujqcymUz8iwDQGb5331ycycSfc33s58K+7MKuay/IzZ5Jl3MPtfh0dCTa7lmcn/hb421WrQf7JABPfu3Pki/Z0iQ9E89kMhMTr+5xfO5J7WA/J9iTcz6sYEQ5AKDhSb95sz7r++R4AmCOjsWv1jZa3lJsRHGhMhfzaeEg3qC8nTF1NUBJk7Ebu595gB0XLL1eL8/IwhRUdfYfln+hP5EpEFvX77X1nXUcNGcnyPFvRvUzebtxHoblvpgsOefeS31f2+eYSLDTnc0OqpL47rSgpznyHzNawrBttc6qbmoEsL3OubYczziSfrXEUhnHdGo57kkQaNPt+rhkfjy8LwwAWjYzKTYaE74t+z3RfN8PHE/86pok2zNAvWKbASAc03MGtsRSmYyrYuV4JhWPOSrWPVr3uXgmkzpiO1ZVSZwoN0FWNQhFRpJJLYmVdeCVOSgpZiWjdCk903QJs73DbfqUZW0Cc89+vdv52lxej5BdUXdJBVv1imLATEREtPb0EWuxF+0PvK0n6Duca193jkS8rneb1Mu/b/v4nenrxg2+8OPz0G4yzfRE3XHHjXJDE7Q1bPfP8/84kbdyl+qfsrJ323MFSbGUY3N1AJTTE1pPktW9vKstlJszx3u3Lr0luCUSzyFt+Jxv50CrM2lRvU/6oaWPxQNd/dwpFAsb4V9VDPO2BU4PEr/fc440LjPdmDOKqwGwtAKUVFOLs28XX8nXcoECP2KWSnjr6+iWvX/rlmCpNn/XeE6y5VO28Py9/20f1BzRA7t7xmle23awfySZdKbFfvQ3unbq/+xoBXBrGQCk2Kge4H36UXgmG9vUAtj1m87kdnc+AfBokR60hbkSOmlrzejdPqS/Do78xZr6Xa4sfBrjsUTOvv4nH2qXgxsqgBZjen1tR4+ERaM667SK/bVOALn/8SOtYp9uC8FVsXI0glCk31Gxoum1oT3tACDFRvUk1yVNwa1y+oFbmbtX86D0OcClnCflbERPd2kM1g7t75GgXriYz82pRksQicpQ53KOhF/lFWzVKooBMxERUdVxPZlfdC40YqJPNTo+874ZDgo/DkCORqzB1Q07btgDYW1yoztJy8KFi3lHvNyww3bXbx9mrV646Jj2uVQHQL3wM+cdv+PjwAdXrMww163Fwo6Je3OXvQs18858Zx95u4a3AcDSjWDRZMEIb52GhX8iLJRo8m4Z4a7rxdNby5q4V+Ps4gz0QOGTD4qvU0CBff1SPw/fnnJ8ceKU2T6jmm/WWV/7L9+1FfWe9V5l5bsT+fB+84mPbUhD/uI/OO/0PzTGVV+dB/QgVZ1bfv7fNAFAzeNhAHeMsdHa3/YiACiJsbcAAHdUQehQ1+SdNpp/3zlneeiHziHd77iTDeyQjI1cm7L+FHc06x9Pq2aJsOOpnhZATY/+wLFN89RRpt4xFy7by9tiPtbb2dZuTXq+9e4tAKgPtwJYuG6WuXfYUbGd1oUqf9FM8pefnoetYgFYYdaymfjaTEm1keQnhnt7e3vHnK+0CtkOChDHlEEPVk+iJkiHnR3r7e3tHS6ll9bYyJT7FVx6a2I9I9WmMc+dMQZkG4dxbWrqGhwtUmkFK62igmLATEREtPaMTJ5nskbbn89OvGEGpsbdY/6da9ZnlvX1fmykuFo8O/pXlwF9POPCkmtNj+6nMJYwB1cvarOZHeOXuz1JTdULZ37sCKuVobFsXi+/c80fft+RPGgJANR/ecux0qIyNHaj0dxnTusrCmcnvp6Yttb6pev/AID7//rTPCDuQnUue/+qZx0tory/it3BVdGzXMjWzzzxgG/R+lVZx7jy4YPttWyljSf/2BENB3vsYc+E9+Ft2w9Weu7W3+4PhdrMgeXGGZzPjp1I26OYZeBR50CQj+oAQEmcULSs01dzsIXujjNaef0H1+FM3QXop2Rt42ccC//p+3/6ytBZ15r2oRbX/274TevAtD+U2q6v6KNFFpWhr0+oWjFq6+w51/Xqvv5P/6CNf1l0PBqznqUpb/6L6CCaPjbWX741d902RORDrayP73VuRj7qqNiZ//Zf/uoy9Io148E9h/bBVrGT58/ljXTXSmL4T9IqgF0fXbRlj1ind0QFZ0SLieEJs81APqtP7THiT/Ngx7SV8ll7qoxCbPUQ0l6fpaaHbPvKZ8eGEwq0LyJQeccm9GTV+fyEvg3H2PlIVAYURbHNVg61tUNVFNWVNqykgpVWUd6jLqxmZaXqr/j0MKne9DybFCt87bHO11j1Vnh2rDfhyU7b2oH5q951u6SGaXXRu/xBdEsNl7zbbI2lRjE6lBa9tUbjyt/ltLMDtwTlN8myrCgl5P8m2pjkeGYkki81SqkaW52jFGqBZdRtxVJ5acsBAHX++cfqG3A30OVMkuPJkYgrU6Jb7ZPxv/kLc6WaQs+05HgcCfvltwFY1L47c5F2gZZiKdvLe0XL1o7f0Ru147OScbDG4WlrWAdh/4S5NDs2LHqBg2hXts/02nbjuxHHNhwFsD5qLPJWdYCCFVxJeNT+2MNMRES0HiIjqXhMNvtpJUmOpzLfGXfkqJEkLaXOrmef8y5s3mktw5YthfrXHD2Nda2dAHD9ziKcs5AB4I49o229PT9S469p/9/VN2iVeru9DAD+7e8NPgmBOuNVudGRVNz4uL1UreGuLs+nao01GoSJmiquhu8SWQvF+8HFA6cLqPPfZm2AjUlfOrh3u21T5mcf7exu9fzBWQv0fr7wM02OM2hrLQB0Ov9Ctm9zZenS1dnO+XCX4E/GofHXww3WdlqLvX17m6sSwl/pkz2p8kJf+VKXKxNZU2t3bHCwT/IWOdwddi1cAtDa4R0fjpa+/346FY91WdceSe6TwwAg9Q32hd0V2ySPGmGOWbG/5shPp1XsF1+yR2GhvZ2OwpvVI8nxlBE1SV0PMkx3rYX6k6m4M8uZJMfiKUf4GepPpqx2xX6w/pt91dYQ6SIjrn0JdlWUsRGrvMJtGC/StvUm+78Fu5SClVJRwqMuYIWomnzhC1/4whe+sN6leIiwwtce63yNbfQK/+c/f+GFF174838uvtDvs2V8fF12WroCxXMtN9f027u2/I/+yP1Z+/KgZS6l9gofwurW3oN8myuiii1c1avrAQu/7tt/aLFiaTPhs1OqLtU4bHJTY4WvPdb5GmOF03rSB/7JR+wJxPNjSQVAAxzdb47calVBOLJRL7yLK/Vt2ftyjootVFEB91Xp7T+0WLH0EOCQbCIiIqLKMJLwvGnlIc5nzyiLALCo2FO+jSW0EKOK6IW3MwsPWO/ONQovGEAZdF9mtiIUqaig+6r09h9arFh6CLCHmYiIiKhCIi/GZSWhaAmWlUSv0TvbACxCSQw5emslea+qXFrzMvoyCg/AW3jgUqK311pZir36IJmQjH2560RcUcH3VentP7RYsbT5sYeZiIiIqFJCkRFXhiNJjsVTp4WZa6I7hNtYN6HIyKAjGZteeNHCB00cHNLT4LnqRFxRZeyr0tt/aLFiadPja6WIiIiIiIiIBNjDTERERERERCTAgJmIiIiIiIhIgAEzERERERERkQCzZFM1yI71JkSvn3S+1o9WUz47duK0ouov2JQk+eirIxHm4qgE4ZtM7XieV4brHJdjR1/s5zm+KWl/Y1LMTCiUz06ceePC/82pC66Fp+eiSc9fm/knaqycz0785Xf+6W7dykJOXXAuP3N6LnoUiYRiLvTu3dpmA7Ao+APP/nFvYhpoiaW+a/uI1hC6tlMObUPGbrWStO7rrm/8Xe+x26vBr36IiB5y7GGmKpCfu7beRXi45LNjvUMJM5IAoKpKYmh4LLuOhSJaTfmJYdc5rqQTQ8MT+QKfoc0ieyaRVnKihYWeXDnWvLRwdbr8LVSf+cuXipR8Ix8dEVFFsYeZqkBuTgW72dZMfuJEQgEgyXG9UzmfnTiRSKuqcnrixQhf+bDaQv3JTL93sd6rJcVSPO9XXX7ihN5jGH+1PxKyzvH0iYn9fK3JpiP+G2t/JZMs6W/L508UaH8l3p4QDn8q+vFQfzLT7zd4ak2F+pOZtmooCBHRRsUeZlp/2SkFgNQWXu+CPByyZ9La84mkOQQ7FOlPpmISoKbPsJN5begRnRR7ldHb6stfvKCf5MYY7FCkPxmXAagXLrKTmYiIiErG9zDTuhPO/6IK0bs12Z2/vqzeZZ71leCcw2ngyV+V3OkUpPajr46Ec/aFABrk0dMj+8wfzx3vff0qIA1mXm0eS3xHyS1YG6wBSr+vCQ9m4s3fe+21s1eXCqxVBwh/3fqEtGurqg3ddu423B1euJSzPlQP3AVq67Ds2ZD5wW11+Nj4bUMDFhcBoLF+y+27n5grt4TlV/6g7fRoWm1qws2b2tmcP/2Hx//63Y/N0m6tXbq/bJzo+e+9PHT2pueImsIHvh43Hpp61mkF5iHHMyPhibET2kBtSY69OqLP2TaXSbGjrzIxABFtehySTesuN6cCUk9bzmyEmYKqcvTh71EGDOvJ6OU/ymi5MsJtEqAqU9mRiO1M105+jmWpJp6MeKqqqokh7+jhRWW0F55HHcuXh4c8U3MD9QLk0keH7i4G+YTd/PvqvHi3uUvOCdDL2n9FYbf5wY9tv100ymSPlgEs5JTEaB0A1N0EgGtz576ZeP1txwaX7i8DwOV3AN8L/dLNnJIYUgo/PZqbGE6Y346qpIeuIXV0bsga3K2q6cQJ8LEfEW12HJJN603L+KWmE7Z8I6qqJIZ6mYJq9Wm1LbWFgXx2bHi4Vzc8NpHlQNU1kp84rQCQ4+znrJTQ/h4JgJIYNs7rfHZiOKGATymqijkxIZ7K6FLxviYAQFOfvjAuA0AdAOW0O2fbgh4tP7GvBUB4n/NZyKONAFok/act2v+aj6QymVTMWIq7i8BjHa3aD+F9rY4tSC3a/x1xbuOTzaKDqQUAyPHU4L46c4cNxm+XbWu2dDSgsKYvHelucS5qANCy7wmzOI1apK7+rRYtb2k5+DUZALq6jE/c/uFYHkDo4AtGtXQcSRn1GZb7JJhVGjr4glEhcjyTycT3AoCSTkPWvoVUPCYBUNNDCUVyL+NEHiLa7Bgw03rTen0AoxHOZFKpmGzc7TKIq4yLY84UwswgvHa07mUp9iLD5coJ9SdTcVmCmk4M9fb29vYOJdIqJDnODGvVRO/z79lvDScKRZ7+PABILxx0jDEKxVKZjKcnUw9kpd96coe1UD4ia/94dJt9Xb2j9pk93gcm9TtrjX/WAkDLdvcaTU3Wv/e99LwWVjf1/aEeGwPAYx0AcG1u/u7NJfsO3eT4d7/xnH0Hzdq2dz5pLfr8bz3/GzucH9vSBCw0/odUTA/p7wCSJAG/1Hb+7//rs/MKAPmr3zKfBty7ps/XN6L1x61jr207mMxkBFVqJ8WMkV6hiPYMyrms/6isHTNbDiLa3Bgw0zrTXynlSEEV6h9hfp7K0G5Q1XRaUa0nFJlUXNZ6Ck4wZK44Pcddz372c1ZU/uLUNfdYXfXaVI5neBUJt+kXnrFsPl9woQ89XFXPKvO2pc1tWlC58KFz7XrRJuqbgJx6x7GssdG91rI2wVfvGW7Wgtm6jz5csPU97wwDUH/6jxdUIKz3Bf/K+KUZkcvRCEKP66F8MwD8So9nt1irKj8+c8F19t7e2QIoU7mOkHbQ94FdPbuMeP2DdOL7V6CNHgoZsa3Zgho7v/J3xavUxnGVCrW1e5YRET0kOIeZ1pnf+zwiURmKol64mO/nCMrV58w2FYqMJOPoTShq+ky2n11wFWQMx+a44IoyZsZar05DPjt2IqEoiaFrzLRWNUL7e6S0qkJV9GnLkhzriXb0SLAvbACcQ5otO5qxdAMAbt8FkLucA4Cf3+jY24D5RSzdA7BgBZ53AUBJ9DpmSN+9CeCmnvBK38KMPfwGgKZa3ASARW0Lr2tL53+Utq0zr332kqICyF1+H4AtYDbKH7ZPoa9vDd+9kVvWpivfuqsv3QYsv3fbc8DqAgAlMWouaP1sf9OVtNHLnrs6D0BND/XaCqXO5YCwGTAvTieGhrR/3pp+K98f4t8BEVEp2MNM1UrvZpjLFV2TSqfVqqiXIPJiTAIH11WY8bojJl2rKGPUe8oat6I9FZLBKZdVRR86b04oVpV0OjGaVsNdXWFz4SIA5NJDw2OeRAs7j6Tictg12/fqm6PKImD2P6+CZU+W6XJ9pq1okFrfCeTyxVu+Hc35m4VSe3vZpk7fvPz6UG+voEpt2ouXlYjoocCAmaobM9pWhP+NEJ9QVBSTlK8FPbUdnwptCKHISDKppZCKmaFzbnq6tielLewywjxVSXgnjYQiI9/+biYVCwPYVuscNLfjMQCNTc4PdAxmHEm/mmMp60c9bZiVOMulAQDk+GAHAEA6KAOA1NcnuT8rxUZjEgSj+N4rfvLVNUmAbYx4PQC06jtoALRcZFLsG4dDn/00ANR1p7RMXt1HbHUIb6aE5+KZTOqI9XtxlRIRkQsDZlpf+Ynh3t5eUUJsLbTgI+7Vpc9uE0UMfOdO5enzl1nHRG6hSH//SDJpJV++cDGPUKS//6vPAUDrvjAKpbWoBbDrN58AgA4jifWdJQDbdjpXXPiZcws3SnlGWKtH3a73TzVp46Deu21bVr9LgoCR5Stn393KhzkAtdoTgZ3GFOvajh4Ji2b3+PZtALCrC7mtnS1YBNC1Y0FvG5sfA4Cln5+dUgDIv/tSf/9IMqk9PoC4ukJ72gFAio3a6pmIiAphwEzrS08koky5ImZjqie74laZVuGCUanMRVV5vj2ftKr0k9wbCOjvv+ZjuCohfF6av3ja8WJmfR7J/NZOWyCaf18bI62+3tvb29s79hYA4I6aA4CGRvtY7Lom7/MpfWqERkn0Dv3wFuxb+HDO9YEdkvAh18797Q0wpi3rk453PNUjAWp6NK3CNofZ7Gq2N3b3cwDwKX2KsZlVe2dbO7BkdKx/sgxocfj16zUAgOlpAMobE3kcPvgEAMz/aBJWc5m/eMEIyvPT8wA+vGUvtDHbadlMfO2qECIicmHATOtMHySpJKzJVPnsmJ6xh2/eWX22Cp+w13iC8XLFcdTEGolEtcnK9lmv1knOy0q18L4uGwDqm7R49/qcltJcf6qqRaXtbaF8dmJ46KxjUrHy+g+uw0zdNXtVn9m7vASgtvEzjp1+dOUvXxlKu8JDI8OWvoV3jS7jW/ovaru+IpsrT56f1nZw538lFKvP+f497f/NHe3WXGHzHstaT0kMj/2/X9l2e0Pb6a13zVUiT3Vbn9Bzgj3eDnXaloys++X+EHD4Tzq3AMASsP36bWjJ7ayj23NoH4BHjTdUTZ4/lzefUieG/yStAtj10cVhW4VwwgIRkUfNysrKepeBHnZGRlsXOZ4aiTC0qITs2HBC8dS4JMeTzJBdQdqJLjFJ81rwuaqA1V9d/L6nIuR4/E4icakCBdJtBe7bfqwFltHQhEVh8q8684XQ/mr9En0DQFg+0nntTe812V/rkcx3XgIA5L/3taGzd0Xr1D4Z/5u/iBh1XAP43+3J8TgSCVv28AZgEXI8Y2sRsmO9CcX1ByRaRkS0+bCHmdZfqD+ZcWRKlSQ5nsowWq6YyEgyFY+5a5zRcoVpHcy0JkL9yZTjqqJfVnhjX11C/a5rESRJjsVT7oXhDqnV+LccT41EsAMAWl0JsgEA23Z2x+KjfV2Olyk31ArWBNDYLFra/JU+2TMIe9cLo/G+8HZ7Hq+m1u5YPJXsa4E7J/cT3WHHAu0lyw1hwdDulr74yEsjyUFHprEmLbtX32Bf2FHyLVsAQDr4vLEg9HQEAGq22FbaWgsAX3zJfkUP7e10pD9rMIqn16f27y7hBGwioocce5iJiIiIKkjri3X22YoXEhFRtWEPMxEREdFqEGcyG0sqABrg6GBm1nwioo2BATMRERHRajBzatkTzp3RkoMtKmfsWeiYaZGIaGPgkGwiIiKi1ZHPjg3ZE2jpGjyvcQaT0BERbQgMmImIiIhWTT47ceb0BUXV0vxJktxz9MX+cE6wkLktiYiqHwNmIiIiIiIiIgHOYSYiIiIiIiISYMBMREREREREJMCAmYiIiIiIiEiAATMRERERERGRAANmIiIiIiIiIgEGzEREREREREQCDJiJiIiIiIiIBBgwE1XKbPJATYmOnTc/df5YTU1NTc2B5Ow6Ft3GOApbEddctdUJEVGVK68B2sQ2aDvyIMWePZ9MHjtgPw8OHDiWPD9bfTUQ+Cir6tusqsJQhTBgJtoYZs8fOyC6HPstJyIiqipssNbG7PnkgQM1nYePHz81NWVbPjV16vjhzs6aA8fO80soB0/ghxYDZqIN4Pyxms7Dp6ZKXk5ERFRV2GCtjdnkgc7Dx6cKVfTUqcOdjPuC4gn8MGPATFRpA+dWijl5yFz70MmVlZWVlcnh3etYZCIi2gyCNUC00c0mD3QeN2K6aHRg/NzMjPVVz8ycG4hGtV9OHX9544bMVXWnVFWFoQphwExEREREtMHNJl82ouXowLmZycmTw4d228K43bsPnZycnBnXYuYNHTITrSkGzEREREREG9v514xweeDc5MlDfh2eu4cnzw0AAKbO/D0jZqISMGAmqsoQH7MAAAnwSURBVC6udItaptPDpwAAU8c7jV/6LXdsa/a8M0OmliDTd9fO1Q8EygqiF1ucbtVI1+os36y7eDUHihRQsEPhLKxCmb0D1YmghCUXkIhoYwp8cfY0Hq51V7XB0i/wx85rn7BWr0hvaQmlKqP5C9o6l+b8Wa2GER3/RpFh9oe+MR6NDgyMv7hHUORgX4R23I7vwnn/4NpesSOdPV/wXNIPVXAHYF9W7Iy076+Es73wCVzwdqTEyiyz8LR2is5tIaLyGKOeSphCZqM/942Ozzg24hAdn/Fb7tm7QFRQIr/VB8YHSjsKvdyi9Yxt24o3c27At3je8rnqxHeZe4fu7QSqkxnjiEqsQSKi6lFeAxT04rzif121r/sADVZ0wH2R19cdGHBdooscaaE2w68uSmwygjV/wVqiAMU226wHaKDK+CIwMO7TWg6cW1nxOZ1cx2Mc5cC4eEuewy94VzDus09vvZR6thc+gf2+oyCVWUbhaU0xYCaqlAKNok0pwaHv5bjoZTo6MH7OilKttsF17TVbu+iAubqrISl6sfa9ZfDeMNiKd852E2HbobB4DxYwB6sTa+1xRxHN75SNFxFVsfIaoKAXZ2sv1qXSdlEVR0X+cUV0wExRZbs2++7T9mj5nP1KLRQ0YA7SZJTX/AVpnUsotq3VKv2ZgHgLwb8In5uHaFQ7UnNj52wnjLdBL7Spku8KjNotts/VuRXxXR6wMgMXntYYA2aiSlm3gNncsSioE3X3Ch6Bew6heIDoU0jv1gs8jTd+VfzwAwbMAeukQOdMgdITEVWJshqgoBdn8RXb74Lrc9X224jfdmbKe24ZLGAO2GSU2vwFbZ3LCpjLbZzK/yL87k2EpRGdZNb6/vchRavF2kgJDy58ClKwKoLciQWtzKCFp7XGOcxEm83s35+ZAoCBc6KXhewefmM8CmDq+Gv6fCsjTcjANz3vRNg9/E3/ccluh/oGAE8SEbM05tb1aVbCSVade/XknVdmSt5vKYLWiWH6Hc/MIf0FEnwTCxFtMkEvzsacWU/jYTYdgkuoy2zyT/WdvuF9K49xbcapPxXMDx3oq9hVOGiTUWLzV25LtBYe5Ivw3Dzo9SE8l4wzSXhuFLgPKblaBPvcvacLgPDsrcitSPmVWWLhac0xYCaqtMJPe1c97jJbZL97CePiq7dWs+9Mw399s9krgXHLYL+oC0pT6JWFRtlWWdA6sRqo451awg1m3CCijShIAxTw4lyo8Sj51bQzV7S8zl17hGsWCBaiezuLbLtsgZuM0pq/4JtdQ5X5IgRbK9TMF74PKbFaREdgRMD2rVbwVqT8yiyx8LTmGDATbTLGhfrU4RofRqZH7VJtrO8jyJVab9VOnTUfA5u91/49AbOzs7Pnz58/nzx27MABo2yrLGidAIdOGjONpqZOHT/c2Wklq2TsTEQPg2IXZ/3C+kCBqxF0+27Evz/SJxhZDcGbjJKavzI2G4AZ5JUVblfFF1HkVCqtWso8H1fzVqT8yqzgUyB6MAyYiQhYpcu0+5bBf8iT9eKIzs7OzsOHDx8+furUVMHQfY0dOjk5c258IGp7XmDGznzLAxFtUutzcfYNuio07Gj1ld78VYo5jri0lyvPJo8lvY+A1/WL8Nt55bpYK3u2b/yzmkwMmIk2qeJ5PxyD8VZndox+y6A/NTVuGF78sqPRmE0eqOk8bLVJ0Wh0YGBgfPzczIwzV+aqC1gnuw8Nn5ycXFlZmZk5Nz5gi52nTh0/3Cl85yYR0Ya1fhdn315Ro7NuXQRqMkpq/oJvtnRmFFZSxHz+teOnjh8/3Pmycx7tun4RfjsvMhCuTJU/26vzrKayMGAm2mQKJtQosL6PgA2VdsugNdfiG4bZ5MvaODXzRQ6Tk5MnT54cHj60e5XGdXnKHLRO3HbvPjR8Uo+dzZc8CJOfEBFtUGVenMVPW2eTWsddkSeLRRMaFZkNWhnlNRlFm78HbYmKFuAbevNUPD+WkZXKLGF1fhFOqzpeuZK3IhuhMikgBsxEm4x5pfZ7xmzcxxzQ4r3dX35Ry9d4VtTABn4Oat0y+MTLetaT6PgbJw95mgoj6WrJRO2Rt8xB66TArd7uQ8OT+rNnpqwkos0j8MXZyMUkajyK5rcyGEGkuAUyd7u2czuDNhm6Ys1fmZsNUG69OQdOHT5wzHfi0Oz5Y51asGjLSl0NX4RPxRTqrS/XKt+KuFRDZdLqYsBMtNkYD5mnjr8sanQ9b5EyI+bDnvjQfAQbZPfaLcOV17QWQfCSCF/mM+8S+D+qNw7QUahgdWJWibATuWg+DyKiTUV8cTYjZs+VsoR8jzrzDVSiy6252yANyWoI2owaHyvS/JW52dKZbywCpk4d7qxxJaqcnT2fPHbgQKeR0so+wboqvghR1/j5Y4dXP14uKMitiFhVVCatrmLzKIioTMbL5otPV7LTey+db6h3vrd+ZmamxOVAdGD8nLklazixz/btq88YaaIR9Cjsk3+8H7Pty1Yy196c5StYJ0DUVuZx+2YcOw9YJ+ZBRAfOzVjLbasH+16JiNZQGQ1QGRdn25VS0HY4Vy2pwTIvt/b9iq/9AS/Bpc1KtTYatBn17kVYwKCbFTZ/xY60pBRZUU/5VvGLMOqhwO/sG3N8OcIm3VUBomopVFXespZxtvudwMVuUUqpzGCFp7XHgJmoUlYxYHY39eYm/ZbbL9Ze4mZetH50YLyMo7BKJfyUb2seHRg3bxrsn/RpSXwOMWpuxL33YHVSaO1Ady9ERGutrAYo8MV5xf9K6Y3HymqwogPui+0aBcwFS+XfBhRp/gJvtoyAeWVlZWa8cNDsrdWiZQv2RZQXMEfHx4XfkvdcevCAuZyz3ecE9ttxkMpkwFztOCSbaCM4dNL13HO28HJg9/Ck9nTW/l6kqPZIe1IwDOjQycmZmXO2TNDR6MC5mcmTXy6ntH3GpV/4Pg3vC5u0cs1Mnhw+ZA5kEk/9sds97NpONDpwbmZlcthvpHSwOvFZW3tYLKpCIqINrZyLs3WldH5m0pvpuZQGy/qldrGdPLl+F9ugzShQtPkrd7OBS35ycmXm3LhrJ4gau/Gr1fX+Ir58csV7IyI6l1ZB8LPd/wQWWu/KpNVUs7Kyst5lICIiIiIiIqo67GEmIiIiIiIiEmDATERERERERCTAgJmIiIiIiIhIgAEzERERERERkQADZiIiIiIiIiIBBsxEREREREREAgyYiYiIiIiIiAQYMBMREREREREJMGAmIiIiIiIiEmDATERERERERCTAgJmIiIiIiIhIgAEzERERERERkQADZiIiIiIiIiIBBsxEREREREREAgyYiYiIiIiIiAQYMBMREREREREJMGAmIiIiIiIiEmDATERERERERCTAgJmIiIiIiIhI4P8DMWvJUWpIFpU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43C00-AAD2-8B48-BA21-EC0972446D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-98"/>
          <a:stretch/>
        </p:blipFill>
        <p:spPr>
          <a:xfrm>
            <a:off x="2097388" y="1213063"/>
            <a:ext cx="7848135" cy="56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4B082564-8E51-4DCA-AF97-6467CB3E0FF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3704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BC68617B-6CF1-4935-B2C5-4BA5548FC2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0773" y="2313194"/>
            <a:ext cx="8791575" cy="2159414"/>
          </a:xfrm>
        </p:spPr>
        <p:txBody>
          <a:bodyPr/>
          <a:lstStyle/>
          <a:p>
            <a:pPr algn="ctr"/>
            <a:r>
              <a:rPr lang="en-GB" sz="7000" dirty="0"/>
              <a:t>Thank you!</a:t>
            </a:r>
            <a:br>
              <a:rPr lang="en-GB" sz="7000" dirty="0"/>
            </a:br>
            <a:r>
              <a:rPr lang="en-GB" sz="70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64573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34566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638" y="365099"/>
            <a:ext cx="8791575" cy="470202"/>
          </a:xfrm>
        </p:spPr>
        <p:txBody>
          <a:bodyPr/>
          <a:lstStyle/>
          <a:p>
            <a:r>
              <a:rPr lang="en-GB" dirty="0"/>
              <a:t>Scrapping Data to Visualizations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9016" y="3084558"/>
            <a:ext cx="1320691" cy="2105677"/>
          </a:xfrm>
          <a:ln>
            <a:solidFill>
              <a:schemeClr val="accent1"/>
            </a:solidFill>
          </a:ln>
        </p:spPr>
        <p:txBody>
          <a:bodyPr tIns="274320">
            <a:normAutofit/>
          </a:bodyPr>
          <a:lstStyle/>
          <a:p>
            <a:pPr algn="ctr"/>
            <a:endParaRPr lang="en-GB" sz="1600" dirty="0"/>
          </a:p>
          <a:p>
            <a:pPr algn="ctr"/>
            <a:r>
              <a:rPr lang="en-GB" sz="1600" dirty="0"/>
              <a:t>Individual Demographic Information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4897D91-4094-494F-A50C-6BF08B40EFD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GB" dirty="0"/>
              <a:t>Two-step approach in creating visualizations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676325" y="2329389"/>
            <a:ext cx="1327389" cy="63264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Source:     Wikipedia</a:t>
            </a:r>
          </a:p>
        </p:txBody>
      </p:sp>
      <p:cxnSp>
        <p:nvCxnSpPr>
          <p:cNvPr id="100" name="Straight Arrow Connector 99"/>
          <p:cNvCxnSpPr>
            <a:cxnSpLocks/>
            <a:endCxn id="13" idx="1"/>
          </p:cNvCxnSpPr>
          <p:nvPr/>
        </p:nvCxnSpPr>
        <p:spPr>
          <a:xfrm flipV="1">
            <a:off x="2003714" y="4137397"/>
            <a:ext cx="165302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686065" y="1319665"/>
            <a:ext cx="6654784" cy="39489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Scrapping &amp; Wrangling</a:t>
            </a:r>
          </a:p>
        </p:txBody>
      </p:sp>
      <p:sp>
        <p:nvSpPr>
          <p:cNvPr id="146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7541340" y="1319665"/>
            <a:ext cx="3964477" cy="39489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EDA &amp; Visualizations</a:t>
            </a:r>
          </a:p>
        </p:txBody>
      </p:sp>
      <p:sp>
        <p:nvSpPr>
          <p:cNvPr id="167" name="Text Placeholder 12">
            <a:extLst>
              <a:ext uri="{FF2B5EF4-FFF2-40B4-BE49-F238E27FC236}">
                <a16:creationId xmlns:a16="http://schemas.microsoft.com/office/drawing/2014/main" id="{1CCE0EA6-6038-4D23-9981-4805FFCBB7AD}"/>
              </a:ext>
            </a:extLst>
          </p:cNvPr>
          <p:cNvSpPr txBox="1">
            <a:spLocks/>
          </p:cNvSpPr>
          <p:nvPr/>
        </p:nvSpPr>
        <p:spPr>
          <a:xfrm>
            <a:off x="8959009" y="1900022"/>
            <a:ext cx="2546807" cy="44747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7200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</p:txBody>
      </p:sp>
      <p:cxnSp>
        <p:nvCxnSpPr>
          <p:cNvPr id="184" name="Straight Arrow Connector 183"/>
          <p:cNvCxnSpPr>
            <a:cxnSpLocks/>
            <a:stCxn id="62" idx="3"/>
            <a:endCxn id="167" idx="1"/>
          </p:cNvCxnSpPr>
          <p:nvPr/>
        </p:nvCxnSpPr>
        <p:spPr>
          <a:xfrm flipV="1">
            <a:off x="8809489" y="4137396"/>
            <a:ext cx="1495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536856" y="1162886"/>
            <a:ext cx="278938" cy="278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6" name="Oval 195"/>
          <p:cNvSpPr/>
          <p:nvPr/>
        </p:nvSpPr>
        <p:spPr>
          <a:xfrm>
            <a:off x="7401871" y="1202491"/>
            <a:ext cx="278938" cy="278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" name="Text Placeholder 12">
            <a:extLst>
              <a:ext uri="{FF2B5EF4-FFF2-40B4-BE49-F238E27FC236}">
                <a16:creationId xmlns:a16="http://schemas.microsoft.com/office/drawing/2014/main" id="{959F180C-B75D-E946-AE47-401E8205AE10}"/>
              </a:ext>
            </a:extLst>
          </p:cNvPr>
          <p:cNvSpPr txBox="1">
            <a:spLocks/>
          </p:cNvSpPr>
          <p:nvPr/>
        </p:nvSpPr>
        <p:spPr>
          <a:xfrm>
            <a:off x="2162318" y="2329389"/>
            <a:ext cx="1327389" cy="63264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vert="horz" lIns="0" tIns="72000" rIns="0" bIns="7200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bg1"/>
                </a:solidFill>
              </a:rPr>
              <a:t>Data Source:     Wikipedia</a:t>
            </a:r>
          </a:p>
        </p:txBody>
      </p: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1C435652-2B73-6E48-9219-72E6C315715B}"/>
              </a:ext>
            </a:extLst>
          </p:cNvPr>
          <p:cNvSpPr txBox="1">
            <a:spLocks/>
          </p:cNvSpPr>
          <p:nvPr/>
        </p:nvSpPr>
        <p:spPr>
          <a:xfrm>
            <a:off x="3636911" y="3084558"/>
            <a:ext cx="768148" cy="21056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r>
              <a:rPr lang="en-GB" sz="1600" dirty="0"/>
              <a:t>Clean Data</a:t>
            </a:r>
          </a:p>
        </p:txBody>
      </p:sp>
      <p:sp>
        <p:nvSpPr>
          <p:cNvPr id="56" name="Text Placeholder 12">
            <a:extLst>
              <a:ext uri="{FF2B5EF4-FFF2-40B4-BE49-F238E27FC236}">
                <a16:creationId xmlns:a16="http://schemas.microsoft.com/office/drawing/2014/main" id="{61936212-7608-2F49-B36D-C2597678906E}"/>
              </a:ext>
            </a:extLst>
          </p:cNvPr>
          <p:cNvSpPr txBox="1">
            <a:spLocks/>
          </p:cNvSpPr>
          <p:nvPr/>
        </p:nvSpPr>
        <p:spPr>
          <a:xfrm>
            <a:off x="4552263" y="3084558"/>
            <a:ext cx="1320691" cy="21056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r>
              <a:rPr lang="en-GB" sz="1600" dirty="0"/>
              <a:t>Enriching Data by Adding Location &amp; Gender</a:t>
            </a:r>
          </a:p>
        </p:txBody>
      </p:sp>
      <p:sp>
        <p:nvSpPr>
          <p:cNvPr id="60" name="Text Placeholder 12">
            <a:extLst>
              <a:ext uri="{FF2B5EF4-FFF2-40B4-BE49-F238E27FC236}">
                <a16:creationId xmlns:a16="http://schemas.microsoft.com/office/drawing/2014/main" id="{AA673B2A-3B38-4E4F-8C52-C37CC6701CCC}"/>
              </a:ext>
            </a:extLst>
          </p:cNvPr>
          <p:cNvSpPr txBox="1">
            <a:spLocks/>
          </p:cNvSpPr>
          <p:nvPr/>
        </p:nvSpPr>
        <p:spPr>
          <a:xfrm>
            <a:off x="6020158" y="3084558"/>
            <a:ext cx="1320691" cy="21056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r>
              <a:rPr lang="en-GB" sz="1600" dirty="0"/>
              <a:t>Clean Data &amp; Add Shape Files</a:t>
            </a:r>
          </a:p>
        </p:txBody>
      </p:sp>
      <p:sp>
        <p:nvSpPr>
          <p:cNvPr id="62" name="Text Placeholder 12">
            <a:extLst>
              <a:ext uri="{FF2B5EF4-FFF2-40B4-BE49-F238E27FC236}">
                <a16:creationId xmlns:a16="http://schemas.microsoft.com/office/drawing/2014/main" id="{75954479-67A1-3C46-9661-7824495A57C9}"/>
              </a:ext>
            </a:extLst>
          </p:cNvPr>
          <p:cNvSpPr txBox="1">
            <a:spLocks/>
          </p:cNvSpPr>
          <p:nvPr/>
        </p:nvSpPr>
        <p:spPr>
          <a:xfrm>
            <a:off x="7488798" y="3084558"/>
            <a:ext cx="1320691" cy="21056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r>
              <a:rPr lang="en-GB" sz="1600" dirty="0"/>
              <a:t>EDA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E6BA97-D6AF-3F44-B36B-A5CA291929A6}"/>
              </a:ext>
            </a:extLst>
          </p:cNvPr>
          <p:cNvCxnSpPr>
            <a:cxnSpLocks/>
          </p:cNvCxnSpPr>
          <p:nvPr/>
        </p:nvCxnSpPr>
        <p:spPr>
          <a:xfrm flipV="1">
            <a:off x="3480658" y="4137397"/>
            <a:ext cx="165302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ED4C5F-C630-BF41-B915-ACEB6F2F3D21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405059" y="4137397"/>
            <a:ext cx="14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0052B7-A982-604D-A401-0629183C07C8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>
            <a:off x="5872954" y="4137397"/>
            <a:ext cx="14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479EBA-9FF4-4B4F-B9FE-F4A938096D6E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7340849" y="4137397"/>
            <a:ext cx="147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069A93F-D8E0-6E46-ACDF-A689F3AF6D65}"/>
              </a:ext>
            </a:extLst>
          </p:cNvPr>
          <p:cNvGrpSpPr/>
          <p:nvPr/>
        </p:nvGrpSpPr>
        <p:grpSpPr>
          <a:xfrm>
            <a:off x="9095235" y="1945839"/>
            <a:ext cx="2274355" cy="4369881"/>
            <a:chOff x="9115798" y="1994826"/>
            <a:chExt cx="2274355" cy="4369881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1C33DC6F-AFCB-8C44-82B5-15559FE47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15798" y="3724231"/>
              <a:ext cx="2268994" cy="1620710"/>
            </a:xfrm>
            <a:prstGeom prst="rect">
              <a:avLst/>
            </a:prstGeom>
            <a:ln>
              <a:solidFill>
                <a:srgbClr val="3E4052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B4BE33E4-8957-DB43-9970-CE6D81A17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15798" y="1994826"/>
              <a:ext cx="2274355" cy="1624539"/>
            </a:xfrm>
            <a:prstGeom prst="rect">
              <a:avLst/>
            </a:prstGeom>
            <a:ln>
              <a:solidFill>
                <a:srgbClr val="3E4052"/>
              </a:solidFill>
            </a:ln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A6D3A8D6-3D78-664D-9A8A-75A6E16A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19498" y="5422376"/>
              <a:ext cx="2261593" cy="942331"/>
            </a:xfrm>
            <a:prstGeom prst="rect">
              <a:avLst/>
            </a:prstGeom>
            <a:ln>
              <a:solidFill>
                <a:srgbClr val="3E4052"/>
              </a:solidFill>
            </a:ln>
          </p:spPr>
        </p:pic>
      </p:grpSp>
      <p:sp>
        <p:nvSpPr>
          <p:cNvPr id="91" name="Text Placeholder 12">
            <a:extLst>
              <a:ext uri="{FF2B5EF4-FFF2-40B4-BE49-F238E27FC236}">
                <a16:creationId xmlns:a16="http://schemas.microsoft.com/office/drawing/2014/main" id="{450247BE-0E13-5E46-B194-E72C80305118}"/>
              </a:ext>
            </a:extLst>
          </p:cNvPr>
          <p:cNvSpPr txBox="1">
            <a:spLocks/>
          </p:cNvSpPr>
          <p:nvPr/>
        </p:nvSpPr>
        <p:spPr>
          <a:xfrm>
            <a:off x="683023" y="3084558"/>
            <a:ext cx="1320691" cy="21056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274320" rIns="0" bIns="72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dirty="0"/>
          </a:p>
          <a:p>
            <a:pPr algn="ctr"/>
            <a:r>
              <a:rPr lang="en-GB" sz="1600" dirty="0"/>
              <a:t>African American Firsts</a:t>
            </a:r>
          </a:p>
        </p:txBody>
      </p:sp>
    </p:spTree>
    <p:extLst>
      <p:ext uri="{BB962C8B-B14F-4D97-AF65-F5344CB8AC3E}">
        <p14:creationId xmlns:p14="http://schemas.microsoft.com/office/powerpoint/2010/main" val="175544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Low Number of Firsts Before the Civil War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Number of Firsts Averaged at Less Than 5 Firsts  Before 1861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5E18D-A8FA-FF42-BE7E-26BB5C131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450" y="1213063"/>
            <a:ext cx="7289066" cy="52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6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3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Number of Firsts Dramatically Increase After WWII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Average of Number of Firsts Increase to ~ 25 After WWII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B13-2014-E842-A104-C0C0397F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450" y="1213063"/>
            <a:ext cx="7289065" cy="52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MLK’s Speech Revolutionized The African Movement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Average of Number of Firsts Increase to ~ 35 After MLK’s Speech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B13-2014-E842-A104-C0C0397F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450" y="1213063"/>
            <a:ext cx="7289065" cy="52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8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Number of Firsts Plateau After Obama’s Election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Average of Number of Firsts Plateaus at ~ 30 After Obama’s 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B13-2014-E842-A104-C0C0397F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450" y="1213063"/>
            <a:ext cx="7289065" cy="52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6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" name="think-cell Slide" r:id="rId4" imgW="359" imgH="355" progId="TCLayout.ActiveDocument.1">
                  <p:embed/>
                </p:oleObj>
              </mc:Choice>
              <mc:Fallback>
                <p:oleObj name="think-cell Slide" r:id="rId4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Will the Number of Firsts Plateau or Increase?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/>
              <a:t>Two Plateaus can be seen since 1750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3AB13-2014-E842-A104-C0C0397F9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5450" y="1213063"/>
            <a:ext cx="7289065" cy="52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3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2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High Growth in Number of Firsts in High Density Areas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/>
          <a:lstStyle/>
          <a:p>
            <a:r>
              <a:rPr lang="en-US" dirty="0"/>
              <a:t>Migration of African American Firsts Follows Migration of Population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27CD-C378-9844-929C-674D30203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236" y="1213064"/>
            <a:ext cx="3958465" cy="28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3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689A1C4-DC7E-4A78-8AB6-3BDC01F9352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0" name="think-cell Slide" r:id="rId5" imgW="359" imgH="355" progId="TCLayout.ActiveDocument.1">
                  <p:embed/>
                </p:oleObj>
              </mc:Choice>
              <mc:Fallback>
                <p:oleObj name="think-cell Slide" r:id="rId5" imgW="359" imgH="355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689A1C4-DC7E-4A78-8AB6-3BDC01F935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25E18829-B7D6-44F9-9F50-CCCADCD8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4" y="365126"/>
            <a:ext cx="9564756" cy="470202"/>
          </a:xfrm>
        </p:spPr>
        <p:txBody>
          <a:bodyPr/>
          <a:lstStyle/>
          <a:p>
            <a:r>
              <a:rPr lang="en-GB" dirty="0"/>
              <a:t>High Growth in Number of Firsts in High Density Areas</a:t>
            </a:r>
          </a:p>
        </p:txBody>
      </p:sp>
      <p:sp>
        <p:nvSpPr>
          <p:cNvPr id="176" name="Text Placeholder 175"/>
          <p:cNvSpPr>
            <a:spLocks noGrp="1"/>
          </p:cNvSpPr>
          <p:nvPr>
            <p:ph type="body" idx="12"/>
          </p:nvPr>
        </p:nvSpPr>
        <p:spPr>
          <a:xfrm>
            <a:off x="2562224" y="835327"/>
            <a:ext cx="8789989" cy="377736"/>
          </a:xfrm>
        </p:spPr>
        <p:txBody>
          <a:bodyPr/>
          <a:lstStyle/>
          <a:p>
            <a:r>
              <a:rPr lang="en-US" dirty="0"/>
              <a:t>Migration of African American Firsts Follows Migration of Population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927CD-C378-9844-929C-674D30203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236" y="1213064"/>
            <a:ext cx="3958465" cy="282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91837-AA04-3B45-94DF-D1EB7E72E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468" y="1213064"/>
            <a:ext cx="3958465" cy="282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6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ScV6WSfGBTKqUX0cH3N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kzKxNrnf6og.ZTc1CD6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WrDdIkLLBxFBXsF5K8H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0sLwtHZquMF2cx0yYcOc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SK8vpyfYot9ZXAxq5Hx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hyCkdv6q_q2_yewOB8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EECicyFJu1299shvsuin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NYD24tgMSnXFBRaK5mI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jX8h7gQ8tJRqW_h8kFA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4pNzo2x4TxTDWpOy8D.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UBYN18I2CXWIXHwFOXS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HzbHPBXDMnuKg.MoQUrQ"/>
</p:tagLst>
</file>

<file path=ppt/theme/theme1.xml><?xml version="1.0" encoding="utf-8"?>
<a:theme xmlns:a="http://schemas.openxmlformats.org/drawingml/2006/main" name="Office Theme">
  <a:themeElements>
    <a:clrScheme name="LBS PPT 2019 v11">
      <a:dk1>
        <a:srgbClr val="001E61"/>
      </a:dk1>
      <a:lt1>
        <a:srgbClr val="FFFFFF"/>
      </a:lt1>
      <a:dk2>
        <a:srgbClr val="001440"/>
      </a:dk2>
      <a:lt2>
        <a:srgbClr val="EBE8E5"/>
      </a:lt2>
      <a:accent1>
        <a:srgbClr val="1A2B53"/>
      </a:accent1>
      <a:accent2>
        <a:srgbClr val="D1D0D2"/>
      </a:accent2>
      <a:accent3>
        <a:srgbClr val="7F8EB0"/>
      </a:accent3>
      <a:accent4>
        <a:srgbClr val="D7D2CB"/>
      </a:accent4>
      <a:accent5>
        <a:srgbClr val="D7D2CB"/>
      </a:accent5>
      <a:accent6>
        <a:srgbClr val="D6D2CB"/>
      </a:accent6>
      <a:hlink>
        <a:srgbClr val="192B53"/>
      </a:hlink>
      <a:folHlink>
        <a:srgbClr val="7F8E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72000" tIns="72000" rIns="72000" bIns="72000"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5343.27_PPT_16-9_v16_working file" id="{B35B2F27-7508-4DCB-A423-F209600C1617}" vid="{C233B007-C22A-4F55-BA3E-6D0F23A2B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16-9 PPT_v17</Template>
  <TotalTime>508</TotalTime>
  <Words>414</Words>
  <Application>Microsoft Macintosh PowerPoint</Application>
  <PresentationFormat>Widescreen</PresentationFormat>
  <Paragraphs>64</Paragraphs>
  <Slides>19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think-cell Slide</vt:lpstr>
      <vt:lpstr>Exploring African American Firsts</vt:lpstr>
      <vt:lpstr>Scrapping Data to Visualizations</vt:lpstr>
      <vt:lpstr>Low Number of Firsts Before the Civil War</vt:lpstr>
      <vt:lpstr>Number of Firsts Dramatically Increase After WWII</vt:lpstr>
      <vt:lpstr>MLK’s Speech Revolutionized The African Movement</vt:lpstr>
      <vt:lpstr>Number of Firsts Plateau After Obama’s Election</vt:lpstr>
      <vt:lpstr>Will the Number of Firsts Plateau or Increase?</vt:lpstr>
      <vt:lpstr>High Growth in Number of Firsts in High Density Areas</vt:lpstr>
      <vt:lpstr>High Growth in Number of Firsts in High Density Areas</vt:lpstr>
      <vt:lpstr>High Growth in Number of Firsts in High Density Areas</vt:lpstr>
      <vt:lpstr>High Growth in Number of Firsts in High Density Areas</vt:lpstr>
      <vt:lpstr>Dispersion of Firsts have Stabilized over the Decade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Any Questions?</vt:lpstr>
    </vt:vector>
  </TitlesOfParts>
  <Company>London Business School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Vanessa Ruffett</dc:creator>
  <cp:lastModifiedBy>Microsoft Office User</cp:lastModifiedBy>
  <cp:revision>99</cp:revision>
  <dcterms:created xsi:type="dcterms:W3CDTF">2019-04-15T07:50:06Z</dcterms:created>
  <dcterms:modified xsi:type="dcterms:W3CDTF">2020-12-01T21:05:03Z</dcterms:modified>
</cp:coreProperties>
</file>