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B347C-CFEF-40FA-9E75-4280DB030B6B}" v="63" dt="2024-03-29T19:21:43.958"/>
    <p1510:client id="{8D048978-207D-47C1-B3CA-75C1C1317A02}" v="98" dt="2024-03-29T19:10:2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4310A3-E6C1-4E43-9064-8E92A444B6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EDD65-954C-4BCE-83A4-91DEAB9419B5}">
      <dgm:prSet/>
      <dgm:spPr/>
      <dgm:t>
        <a:bodyPr/>
        <a:lstStyle/>
        <a:p>
          <a:r>
            <a:rPr lang="en-US"/>
            <a:t>Anomaly detection in water quality monitoring is a powerful tool for safeguarding this vital resource.</a:t>
          </a:r>
        </a:p>
      </dgm:t>
    </dgm:pt>
    <dgm:pt modelId="{937103E1-0C9B-4BC2-BEC1-4CAB8CB769A5}" type="parTrans" cxnId="{372BA276-2BA8-4CB2-9D46-FD08EDA41278}">
      <dgm:prSet/>
      <dgm:spPr/>
      <dgm:t>
        <a:bodyPr/>
        <a:lstStyle/>
        <a:p>
          <a:endParaRPr lang="en-US"/>
        </a:p>
      </dgm:t>
    </dgm:pt>
    <dgm:pt modelId="{4D801391-F078-462F-89FC-0CE42976C779}" type="sibTrans" cxnId="{372BA276-2BA8-4CB2-9D46-FD08EDA41278}">
      <dgm:prSet/>
      <dgm:spPr/>
      <dgm:t>
        <a:bodyPr/>
        <a:lstStyle/>
        <a:p>
          <a:endParaRPr lang="en-US"/>
        </a:p>
      </dgm:t>
    </dgm:pt>
    <dgm:pt modelId="{846625E0-042A-492A-AF3E-33ED5302E164}">
      <dgm:prSet/>
      <dgm:spPr/>
      <dgm:t>
        <a:bodyPr/>
        <a:lstStyle/>
        <a:p>
          <a:r>
            <a:rPr lang="en-US"/>
            <a:t>By leveraging sensor data and machine learning algorithms, we can identify potential contamination events early on.</a:t>
          </a:r>
        </a:p>
      </dgm:t>
    </dgm:pt>
    <dgm:pt modelId="{C381398E-7BDD-4447-BC09-4D6B103E37BF}" type="parTrans" cxnId="{6FCC50BF-E8F1-49ED-8044-A8D5B0C9BB6F}">
      <dgm:prSet/>
      <dgm:spPr/>
      <dgm:t>
        <a:bodyPr/>
        <a:lstStyle/>
        <a:p>
          <a:endParaRPr lang="en-US"/>
        </a:p>
      </dgm:t>
    </dgm:pt>
    <dgm:pt modelId="{FD378474-06A4-4295-8F19-E4D53BCFB53D}" type="sibTrans" cxnId="{6FCC50BF-E8F1-49ED-8044-A8D5B0C9BB6F}">
      <dgm:prSet/>
      <dgm:spPr/>
      <dgm:t>
        <a:bodyPr/>
        <a:lstStyle/>
        <a:p>
          <a:endParaRPr lang="en-US"/>
        </a:p>
      </dgm:t>
    </dgm:pt>
    <dgm:pt modelId="{33FDDDBA-9C96-400E-B912-3C47149F74EE}">
      <dgm:prSet/>
      <dgm:spPr/>
      <dgm:t>
        <a:bodyPr/>
        <a:lstStyle/>
        <a:p>
          <a:r>
            <a:rPr lang="en-US"/>
            <a:t>This proactive approach protects public health, optimizes water treatment processes, and minimizes environmental damage.</a:t>
          </a:r>
        </a:p>
      </dgm:t>
    </dgm:pt>
    <dgm:pt modelId="{1F518B96-5A82-486D-836A-7AB2009769A4}" type="parTrans" cxnId="{7CBFE9F5-BA69-4239-9750-52D19856A6B4}">
      <dgm:prSet/>
      <dgm:spPr/>
      <dgm:t>
        <a:bodyPr/>
        <a:lstStyle/>
        <a:p>
          <a:endParaRPr lang="en-US"/>
        </a:p>
      </dgm:t>
    </dgm:pt>
    <dgm:pt modelId="{7C2FCB41-4D01-4320-9602-722D9186CBCB}" type="sibTrans" cxnId="{7CBFE9F5-BA69-4239-9750-52D19856A6B4}">
      <dgm:prSet/>
      <dgm:spPr/>
      <dgm:t>
        <a:bodyPr/>
        <a:lstStyle/>
        <a:p>
          <a:endParaRPr lang="en-US"/>
        </a:p>
      </dgm:t>
    </dgm:pt>
    <dgm:pt modelId="{73E5D051-6BDB-45BF-A9BA-44B3DD8F410F}" type="pres">
      <dgm:prSet presAssocID="{E64310A3-E6C1-4E43-9064-8E92A444B6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B842A2-8C93-4000-9227-8EF3FD116551}" type="pres">
      <dgm:prSet presAssocID="{711EDD65-954C-4BCE-83A4-91DEAB9419B5}" presName="hierRoot1" presStyleCnt="0"/>
      <dgm:spPr/>
    </dgm:pt>
    <dgm:pt modelId="{5BB470C1-B6BA-4765-A4BA-50A867D3EAC9}" type="pres">
      <dgm:prSet presAssocID="{711EDD65-954C-4BCE-83A4-91DEAB9419B5}" presName="composite" presStyleCnt="0"/>
      <dgm:spPr/>
    </dgm:pt>
    <dgm:pt modelId="{AEF015FF-5BBF-437F-BFB7-A6476575FB46}" type="pres">
      <dgm:prSet presAssocID="{711EDD65-954C-4BCE-83A4-91DEAB9419B5}" presName="background" presStyleLbl="node0" presStyleIdx="0" presStyleCnt="3"/>
      <dgm:spPr/>
    </dgm:pt>
    <dgm:pt modelId="{BD17B223-D297-4748-9B3C-062A9AC8D882}" type="pres">
      <dgm:prSet presAssocID="{711EDD65-954C-4BCE-83A4-91DEAB9419B5}" presName="text" presStyleLbl="fgAcc0" presStyleIdx="0" presStyleCnt="3">
        <dgm:presLayoutVars>
          <dgm:chPref val="3"/>
        </dgm:presLayoutVars>
      </dgm:prSet>
      <dgm:spPr/>
    </dgm:pt>
    <dgm:pt modelId="{896640AB-F819-4D93-9B94-910A82C32214}" type="pres">
      <dgm:prSet presAssocID="{711EDD65-954C-4BCE-83A4-91DEAB9419B5}" presName="hierChild2" presStyleCnt="0"/>
      <dgm:spPr/>
    </dgm:pt>
    <dgm:pt modelId="{4FDCB5A6-2F9B-41D3-A7AE-D9177686B376}" type="pres">
      <dgm:prSet presAssocID="{846625E0-042A-492A-AF3E-33ED5302E164}" presName="hierRoot1" presStyleCnt="0"/>
      <dgm:spPr/>
    </dgm:pt>
    <dgm:pt modelId="{04157BD4-42B3-4B19-92C3-FF0DB27429EE}" type="pres">
      <dgm:prSet presAssocID="{846625E0-042A-492A-AF3E-33ED5302E164}" presName="composite" presStyleCnt="0"/>
      <dgm:spPr/>
    </dgm:pt>
    <dgm:pt modelId="{EE8B5A1F-5A9F-4233-BBEE-4D755CE85187}" type="pres">
      <dgm:prSet presAssocID="{846625E0-042A-492A-AF3E-33ED5302E164}" presName="background" presStyleLbl="node0" presStyleIdx="1" presStyleCnt="3"/>
      <dgm:spPr/>
    </dgm:pt>
    <dgm:pt modelId="{C73453F9-15C3-4905-8F11-0CBD963D0BF3}" type="pres">
      <dgm:prSet presAssocID="{846625E0-042A-492A-AF3E-33ED5302E164}" presName="text" presStyleLbl="fgAcc0" presStyleIdx="1" presStyleCnt="3">
        <dgm:presLayoutVars>
          <dgm:chPref val="3"/>
        </dgm:presLayoutVars>
      </dgm:prSet>
      <dgm:spPr/>
    </dgm:pt>
    <dgm:pt modelId="{81260A38-E56B-4314-9D6F-2DFEF83C49CF}" type="pres">
      <dgm:prSet presAssocID="{846625E0-042A-492A-AF3E-33ED5302E164}" presName="hierChild2" presStyleCnt="0"/>
      <dgm:spPr/>
    </dgm:pt>
    <dgm:pt modelId="{DD33A730-5E26-459E-A606-BAFB39C2F9D5}" type="pres">
      <dgm:prSet presAssocID="{33FDDDBA-9C96-400E-B912-3C47149F74EE}" presName="hierRoot1" presStyleCnt="0"/>
      <dgm:spPr/>
    </dgm:pt>
    <dgm:pt modelId="{1E03F94C-9D4D-401B-8E4E-6F838FF0B74E}" type="pres">
      <dgm:prSet presAssocID="{33FDDDBA-9C96-400E-B912-3C47149F74EE}" presName="composite" presStyleCnt="0"/>
      <dgm:spPr/>
    </dgm:pt>
    <dgm:pt modelId="{A146A762-53C4-446A-9B5B-26F7023E6735}" type="pres">
      <dgm:prSet presAssocID="{33FDDDBA-9C96-400E-B912-3C47149F74EE}" presName="background" presStyleLbl="node0" presStyleIdx="2" presStyleCnt="3"/>
      <dgm:spPr/>
    </dgm:pt>
    <dgm:pt modelId="{14C3C889-E5E2-4447-B5CC-159BA245F665}" type="pres">
      <dgm:prSet presAssocID="{33FDDDBA-9C96-400E-B912-3C47149F74EE}" presName="text" presStyleLbl="fgAcc0" presStyleIdx="2" presStyleCnt="3">
        <dgm:presLayoutVars>
          <dgm:chPref val="3"/>
        </dgm:presLayoutVars>
      </dgm:prSet>
      <dgm:spPr/>
    </dgm:pt>
    <dgm:pt modelId="{587782D2-0005-40F2-924A-B8219FE2181B}" type="pres">
      <dgm:prSet presAssocID="{33FDDDBA-9C96-400E-B912-3C47149F74EE}" presName="hierChild2" presStyleCnt="0"/>
      <dgm:spPr/>
    </dgm:pt>
  </dgm:ptLst>
  <dgm:cxnLst>
    <dgm:cxn modelId="{5367C017-BAA3-4C7C-B2A1-1F600E151391}" type="presOf" srcId="{E64310A3-E6C1-4E43-9064-8E92A444B64A}" destId="{73E5D051-6BDB-45BF-A9BA-44B3DD8F410F}" srcOrd="0" destOrd="0" presId="urn:microsoft.com/office/officeart/2005/8/layout/hierarchy1"/>
    <dgm:cxn modelId="{4892CC26-2F39-4F34-8F4E-2CE97E4D9316}" type="presOf" srcId="{33FDDDBA-9C96-400E-B912-3C47149F74EE}" destId="{14C3C889-E5E2-4447-B5CC-159BA245F665}" srcOrd="0" destOrd="0" presId="urn:microsoft.com/office/officeart/2005/8/layout/hierarchy1"/>
    <dgm:cxn modelId="{372BA276-2BA8-4CB2-9D46-FD08EDA41278}" srcId="{E64310A3-E6C1-4E43-9064-8E92A444B64A}" destId="{711EDD65-954C-4BCE-83A4-91DEAB9419B5}" srcOrd="0" destOrd="0" parTransId="{937103E1-0C9B-4BC2-BEC1-4CAB8CB769A5}" sibTransId="{4D801391-F078-462F-89FC-0CE42976C779}"/>
    <dgm:cxn modelId="{6FCC50BF-E8F1-49ED-8044-A8D5B0C9BB6F}" srcId="{E64310A3-E6C1-4E43-9064-8E92A444B64A}" destId="{846625E0-042A-492A-AF3E-33ED5302E164}" srcOrd="1" destOrd="0" parTransId="{C381398E-7BDD-4447-BC09-4D6B103E37BF}" sibTransId="{FD378474-06A4-4295-8F19-E4D53BCFB53D}"/>
    <dgm:cxn modelId="{2324BEE6-406D-42E8-A4C4-8FB86DCBF999}" type="presOf" srcId="{846625E0-042A-492A-AF3E-33ED5302E164}" destId="{C73453F9-15C3-4905-8F11-0CBD963D0BF3}" srcOrd="0" destOrd="0" presId="urn:microsoft.com/office/officeart/2005/8/layout/hierarchy1"/>
    <dgm:cxn modelId="{E4EBACEE-D2C7-4DD7-AD28-92625BAA8B86}" type="presOf" srcId="{711EDD65-954C-4BCE-83A4-91DEAB9419B5}" destId="{BD17B223-D297-4748-9B3C-062A9AC8D882}" srcOrd="0" destOrd="0" presId="urn:microsoft.com/office/officeart/2005/8/layout/hierarchy1"/>
    <dgm:cxn modelId="{7CBFE9F5-BA69-4239-9750-52D19856A6B4}" srcId="{E64310A3-E6C1-4E43-9064-8E92A444B64A}" destId="{33FDDDBA-9C96-400E-B912-3C47149F74EE}" srcOrd="2" destOrd="0" parTransId="{1F518B96-5A82-486D-836A-7AB2009769A4}" sibTransId="{7C2FCB41-4D01-4320-9602-722D9186CBCB}"/>
    <dgm:cxn modelId="{D1FED36E-8C49-4A32-8D37-0987039CB2AD}" type="presParOf" srcId="{73E5D051-6BDB-45BF-A9BA-44B3DD8F410F}" destId="{05B842A2-8C93-4000-9227-8EF3FD116551}" srcOrd="0" destOrd="0" presId="urn:microsoft.com/office/officeart/2005/8/layout/hierarchy1"/>
    <dgm:cxn modelId="{6A499B3E-EE43-4694-B805-5DCC5879E4B3}" type="presParOf" srcId="{05B842A2-8C93-4000-9227-8EF3FD116551}" destId="{5BB470C1-B6BA-4765-A4BA-50A867D3EAC9}" srcOrd="0" destOrd="0" presId="urn:microsoft.com/office/officeart/2005/8/layout/hierarchy1"/>
    <dgm:cxn modelId="{C0B1941F-2FC4-41DC-B0E4-7E8740B3625D}" type="presParOf" srcId="{5BB470C1-B6BA-4765-A4BA-50A867D3EAC9}" destId="{AEF015FF-5BBF-437F-BFB7-A6476575FB46}" srcOrd="0" destOrd="0" presId="urn:microsoft.com/office/officeart/2005/8/layout/hierarchy1"/>
    <dgm:cxn modelId="{02F2B40D-64DF-45D2-91B4-8A7627C67C0B}" type="presParOf" srcId="{5BB470C1-B6BA-4765-A4BA-50A867D3EAC9}" destId="{BD17B223-D297-4748-9B3C-062A9AC8D882}" srcOrd="1" destOrd="0" presId="urn:microsoft.com/office/officeart/2005/8/layout/hierarchy1"/>
    <dgm:cxn modelId="{3951028B-F816-427D-9CE7-012162DBA125}" type="presParOf" srcId="{05B842A2-8C93-4000-9227-8EF3FD116551}" destId="{896640AB-F819-4D93-9B94-910A82C32214}" srcOrd="1" destOrd="0" presId="urn:microsoft.com/office/officeart/2005/8/layout/hierarchy1"/>
    <dgm:cxn modelId="{FC83ED36-250F-451E-817B-17E66983FC85}" type="presParOf" srcId="{73E5D051-6BDB-45BF-A9BA-44B3DD8F410F}" destId="{4FDCB5A6-2F9B-41D3-A7AE-D9177686B376}" srcOrd="1" destOrd="0" presId="urn:microsoft.com/office/officeart/2005/8/layout/hierarchy1"/>
    <dgm:cxn modelId="{24E60ABB-44D0-407A-B408-A001C8150734}" type="presParOf" srcId="{4FDCB5A6-2F9B-41D3-A7AE-D9177686B376}" destId="{04157BD4-42B3-4B19-92C3-FF0DB27429EE}" srcOrd="0" destOrd="0" presId="urn:microsoft.com/office/officeart/2005/8/layout/hierarchy1"/>
    <dgm:cxn modelId="{D137792A-D9D4-44FC-8D94-49D35E135DC9}" type="presParOf" srcId="{04157BD4-42B3-4B19-92C3-FF0DB27429EE}" destId="{EE8B5A1F-5A9F-4233-BBEE-4D755CE85187}" srcOrd="0" destOrd="0" presId="urn:microsoft.com/office/officeart/2005/8/layout/hierarchy1"/>
    <dgm:cxn modelId="{1493B2A2-A1D4-4254-BE8D-95517547CDA7}" type="presParOf" srcId="{04157BD4-42B3-4B19-92C3-FF0DB27429EE}" destId="{C73453F9-15C3-4905-8F11-0CBD963D0BF3}" srcOrd="1" destOrd="0" presId="urn:microsoft.com/office/officeart/2005/8/layout/hierarchy1"/>
    <dgm:cxn modelId="{6C483921-C54C-4D34-9FD8-C1304E683FD1}" type="presParOf" srcId="{4FDCB5A6-2F9B-41D3-A7AE-D9177686B376}" destId="{81260A38-E56B-4314-9D6F-2DFEF83C49CF}" srcOrd="1" destOrd="0" presId="urn:microsoft.com/office/officeart/2005/8/layout/hierarchy1"/>
    <dgm:cxn modelId="{72AC0906-4989-4A9B-9318-C2AF2CB9A84A}" type="presParOf" srcId="{73E5D051-6BDB-45BF-A9BA-44B3DD8F410F}" destId="{DD33A730-5E26-459E-A606-BAFB39C2F9D5}" srcOrd="2" destOrd="0" presId="urn:microsoft.com/office/officeart/2005/8/layout/hierarchy1"/>
    <dgm:cxn modelId="{33457D78-3D80-4A92-81AC-6CEFF8315F21}" type="presParOf" srcId="{DD33A730-5E26-459E-A606-BAFB39C2F9D5}" destId="{1E03F94C-9D4D-401B-8E4E-6F838FF0B74E}" srcOrd="0" destOrd="0" presId="urn:microsoft.com/office/officeart/2005/8/layout/hierarchy1"/>
    <dgm:cxn modelId="{E9D12407-7412-43CB-97DF-14ABC5CB52D0}" type="presParOf" srcId="{1E03F94C-9D4D-401B-8E4E-6F838FF0B74E}" destId="{A146A762-53C4-446A-9B5B-26F7023E6735}" srcOrd="0" destOrd="0" presId="urn:microsoft.com/office/officeart/2005/8/layout/hierarchy1"/>
    <dgm:cxn modelId="{44F51B49-CADF-4780-AD59-E1D524E261BE}" type="presParOf" srcId="{1E03F94C-9D4D-401B-8E4E-6F838FF0B74E}" destId="{14C3C889-E5E2-4447-B5CC-159BA245F665}" srcOrd="1" destOrd="0" presId="urn:microsoft.com/office/officeart/2005/8/layout/hierarchy1"/>
    <dgm:cxn modelId="{C6C55A91-E4DD-4435-8392-A63D54160F34}" type="presParOf" srcId="{DD33A730-5E26-459E-A606-BAFB39C2F9D5}" destId="{587782D2-0005-40F2-924A-B8219FE2181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015FF-5BBF-437F-BFB7-A6476575FB4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7B223-D297-4748-9B3C-062A9AC8D88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Anomaly detection in water quality monitoring is a powerful tool for safeguarding this vital resource.</a:t>
          </a:r>
        </a:p>
      </dsp:txBody>
      <dsp:txXfrm>
        <a:off x="398656" y="1088253"/>
        <a:ext cx="2959127" cy="1837317"/>
      </dsp:txXfrm>
    </dsp:sp>
    <dsp:sp modelId="{EE8B5A1F-5A9F-4233-BBEE-4D755CE85187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453F9-15C3-4905-8F11-0CBD963D0BF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leveraging sensor data and machine learning algorithms, we can identify potential contamination events early on.</a:t>
          </a:r>
        </a:p>
      </dsp:txBody>
      <dsp:txXfrm>
        <a:off x="4155097" y="1088253"/>
        <a:ext cx="2959127" cy="1837317"/>
      </dsp:txXfrm>
    </dsp:sp>
    <dsp:sp modelId="{A146A762-53C4-446A-9B5B-26F7023E6735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3C889-E5E2-4447-B5CC-159BA245F66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proactive approach protects public health, optimizes water treatment processes, and minimizes environmental damage.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Anomaly detection of water quality monitoring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7E94E-3969-04F0-ED0E-F6B9B4F5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The Challenge: Maintaining Water Quality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AE8C-8FF0-F193-4535-7F1C85B4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Water contamination can arise from various sources, including: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Industrial waste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Agricultural runoff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Sewage leaks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Natural disasters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Contaminated water can pose significant health risks, causing diseases like cholera, typhoid, and dysentery.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702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C20C6-1DC1-0B82-E8BE-6C148448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The Role of Sensor 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8BD-0C18-9F62-AC24-FC92BB63C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Sensor networks play a crucial role in water quality monitoring: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Continuously collect data on various water quality parameters like:</a:t>
            </a:r>
            <a:endParaRPr lang="en-US" sz="2000"/>
          </a:p>
          <a:p>
            <a:pPr lvl="2"/>
            <a:r>
              <a:rPr lang="en-US">
                <a:ea typeface="+mn-lt"/>
                <a:cs typeface="+mn-lt"/>
              </a:rPr>
              <a:t>pH level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Temperature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Conductivity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Turbidity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Dissolved oxygen</a:t>
            </a:r>
            <a:endParaRPr lang="en-US" dirty="0"/>
          </a:p>
          <a:p>
            <a:pPr lvl="1"/>
            <a:r>
              <a:rPr lang="en-US" sz="2000">
                <a:ea typeface="+mn-lt"/>
                <a:cs typeface="+mn-lt"/>
              </a:rPr>
              <a:t>Real-time data collection enables prompt identification of potential issues.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032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F0B4B-377B-F89A-764C-0AB1197C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Graphical representation </a:t>
            </a:r>
          </a:p>
        </p:txBody>
      </p:sp>
      <p:pic>
        <p:nvPicPr>
          <p:cNvPr id="4" name="Content Placeholder 3" descr="A graph of water quality&#10;&#10;Description automatically generated">
            <a:extLst>
              <a:ext uri="{FF2B5EF4-FFF2-40B4-BE49-F238E27FC236}">
                <a16:creationId xmlns:a16="http://schemas.microsoft.com/office/drawing/2014/main" id="{0C41C643-E835-B8A4-A2CD-6602F869B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19" y="1808904"/>
            <a:ext cx="5078604" cy="4845898"/>
          </a:xfrm>
          <a:prstGeom prst="rect">
            <a:avLst/>
          </a:prstGeom>
        </p:spPr>
      </p:pic>
      <p:pic>
        <p:nvPicPr>
          <p:cNvPr id="5" name="Picture 4" descr="A chart of water quality parameters&#10;&#10;Description automatically generated">
            <a:extLst>
              <a:ext uri="{FF2B5EF4-FFF2-40B4-BE49-F238E27FC236}">
                <a16:creationId xmlns:a16="http://schemas.microsoft.com/office/drawing/2014/main" id="{C49A21BD-9B11-80D4-DFE7-1364F46F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528" y="1760523"/>
            <a:ext cx="4956976" cy="44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6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0CEE-16FA-E959-E9F6-4BA55D11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Anomaly Detection with Machine Learning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0D47-67A9-5685-364F-AAED624B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Machine learning algorithms can be utilized to detect anomalies in water quality data: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Anomaly detection algorithms identify patterns that deviate significantly from the expected behavior.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These deviations might signal potential contamination events.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Common anomaly detection techniques include:</a:t>
            </a:r>
            <a:endParaRPr lang="en-US" sz="2000"/>
          </a:p>
          <a:p>
            <a:pPr lvl="2"/>
            <a:r>
              <a:rPr lang="en-US">
                <a:ea typeface="+mn-lt"/>
                <a:cs typeface="+mn-lt"/>
              </a:rPr>
              <a:t>Isolation Forest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Local Outlier Factor (LOF)</a:t>
            </a:r>
            <a:endParaRPr lang="en-US" dirty="0"/>
          </a:p>
          <a:p>
            <a:pPr lvl="2"/>
            <a:r>
              <a:rPr lang="en-US">
                <a:ea typeface="+mn-lt"/>
                <a:cs typeface="+mn-lt"/>
              </a:rPr>
              <a:t>One-Class Support Vector Machines</a:t>
            </a:r>
            <a:endParaRPr lang="en-US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304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585CF-3827-B87C-728F-51EF3DF6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outputs 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E4D8-4D64-B0FA-F68E-8CE60E6D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isolaton forest {'Accuracy True False (False Negative)': 0.0, 'Accuracy True True (True Positive)': 41.49659863945578, 'Accuracy': 37.19512195121951} </a:t>
            </a:r>
          </a:p>
          <a:p>
            <a:r>
              <a:rPr lang="en-US" sz="2000">
                <a:ea typeface="+mn-lt"/>
                <a:cs typeface="+mn-lt"/>
              </a:rPr>
              <a:t>random forest classifer {'Accuracy True False (False Negative)': 74.50271247739603, 'Accuracy True True (True Positive)': 42.21311475409836, 'Accuracy': 69.4328518592563} </a:t>
            </a:r>
          </a:p>
          <a:p>
            <a:r>
              <a:rPr lang="en-US" sz="2000">
                <a:ea typeface="+mn-lt"/>
                <a:cs typeface="+mn-lt"/>
              </a:rPr>
              <a:t>Loacl Outlier factor {'Accuracy True False (False Negative)': 0.0, 'Accuracy True True (True Positive)': 37.423312883435585, 'Accuracy': 37.19512195121951} </a:t>
            </a:r>
          </a:p>
          <a:p>
            <a:r>
              <a:rPr lang="en-US" sz="2000">
                <a:ea typeface="+mn-lt"/>
                <a:cs typeface="+mn-lt"/>
              </a:rPr>
              <a:t>LogisticRegressioni {'Accuracy True False (False Negative)': 62.80487804878049, 'Accuracy True True (True Positive)': 0.0, 'Accuracy': 62.80487804878049}</a:t>
            </a:r>
            <a:endParaRPr lang="en-US" sz="2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9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B1367-D488-A6C0-EFCF-94470059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Benefits of Anomaly Detection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D077-803D-E44F-3FA5-1C5A85F7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Early detection of water quality anomalies offers numerous benefits: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Enables prompt response to contamination events.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Minimizes the spread of waterborne diseases.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Protects public health and safety.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Optimizes water treatment processes.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Reduces environmental damage.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048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DDB01-C36D-CDE8-C6D3-2323C10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0441EAD-D5EB-2D27-5A47-B61B78D87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9541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5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DBFE-A416-8C8D-4ED2-C4DB09E4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Thank you</a:t>
            </a:r>
            <a:endParaRPr lang="en-US"/>
          </a:p>
          <a:p>
            <a:pPr marL="0" indent="0" algn="ctr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290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Anomaly detection of water quality monitoring</vt:lpstr>
      <vt:lpstr>The Challenge: Maintaining Water Quality</vt:lpstr>
      <vt:lpstr>The Role of Sensor Data</vt:lpstr>
      <vt:lpstr>Graphical representation </vt:lpstr>
      <vt:lpstr>Anomaly Detection with Machine Learning</vt:lpstr>
      <vt:lpstr>outputs </vt:lpstr>
      <vt:lpstr>Benefits of Anomaly Detection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133</cp:revision>
  <dcterms:created xsi:type="dcterms:W3CDTF">2024-03-29T18:51:38Z</dcterms:created>
  <dcterms:modified xsi:type="dcterms:W3CDTF">2024-03-29T19:22:03Z</dcterms:modified>
</cp:coreProperties>
</file>