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310" r:id="rId6"/>
    <p:sldId id="309" r:id="rId7"/>
    <p:sldId id="308" r:id="rId8"/>
    <p:sldId id="307" r:id="rId9"/>
    <p:sldId id="306"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7" r:id="rId24"/>
    <p:sldId id="278" r:id="rId25"/>
    <p:sldId id="279" r:id="rId26"/>
    <p:sldId id="280" r:id="rId27"/>
    <p:sldId id="302" r:id="rId28"/>
    <p:sldId id="282" r:id="rId29"/>
    <p:sldId id="303" r:id="rId30"/>
    <p:sldId id="284" r:id="rId31"/>
    <p:sldId id="285" r:id="rId32"/>
    <p:sldId id="286" r:id="rId33"/>
    <p:sldId id="304" r:id="rId34"/>
    <p:sldId id="288" r:id="rId35"/>
    <p:sldId id="312" r:id="rId36"/>
    <p:sldId id="289" r:id="rId37"/>
    <p:sldId id="291" r:id="rId38"/>
    <p:sldId id="292" r:id="rId39"/>
    <p:sldId id="293" r:id="rId40"/>
    <p:sldId id="294" r:id="rId41"/>
    <p:sldId id="295" r:id="rId42"/>
    <p:sldId id="296" r:id="rId43"/>
    <p:sldId id="297" r:id="rId44"/>
    <p:sldId id="313" r:id="rId45"/>
    <p:sldId id="298" r:id="rId46"/>
    <p:sldId id="299" r:id="rId47"/>
    <p:sldId id="30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9A27E-6662-4BCB-951C-1F72F790A96A}" v="999" dt="2023-04-28T08:34:46.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8" d="100"/>
          <a:sy n="68"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646A09-56DE-49D7-92FE-0928AA5C9E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395F55-9674-4952-A21F-BF8E86E29EDC}">
      <dgm:prSet custT="1"/>
      <dgm:spPr/>
      <dgm:t>
        <a:bodyPr/>
        <a:lstStyle/>
        <a:p>
          <a:r>
            <a:rPr lang="en-US" sz="1600" dirty="0"/>
            <a:t>Summary</a:t>
          </a:r>
        </a:p>
      </dgm:t>
    </dgm:pt>
    <dgm:pt modelId="{F39E4A1E-48B3-46EB-A9FC-3B8B11DC738D}" type="parTrans" cxnId="{BE920C02-EA80-44AA-AB13-FF4A561B2E69}">
      <dgm:prSet/>
      <dgm:spPr/>
      <dgm:t>
        <a:bodyPr/>
        <a:lstStyle/>
        <a:p>
          <a:endParaRPr lang="en-US" sz="1600"/>
        </a:p>
      </dgm:t>
    </dgm:pt>
    <dgm:pt modelId="{405C65CA-F5D0-436B-86EB-0700CAD617AC}" type="sibTrans" cxnId="{BE920C02-EA80-44AA-AB13-FF4A561B2E69}">
      <dgm:prSet/>
      <dgm:spPr/>
      <dgm:t>
        <a:bodyPr/>
        <a:lstStyle/>
        <a:p>
          <a:endParaRPr lang="en-US" sz="1600"/>
        </a:p>
      </dgm:t>
    </dgm:pt>
    <dgm:pt modelId="{B7109AD7-EDEE-4D43-AB0A-B12A397C5ABC}">
      <dgm:prSet custT="1"/>
      <dgm:spPr/>
      <dgm:t>
        <a:bodyPr/>
        <a:lstStyle/>
        <a:p>
          <a:r>
            <a:rPr lang="en-US" sz="1600" dirty="0"/>
            <a:t>Introduction </a:t>
          </a:r>
        </a:p>
      </dgm:t>
    </dgm:pt>
    <dgm:pt modelId="{E75B7CA6-A411-4D36-A97F-A134EF094CE9}" type="parTrans" cxnId="{FFE72765-B038-4BC6-B774-EED8B005FB87}">
      <dgm:prSet/>
      <dgm:spPr/>
      <dgm:t>
        <a:bodyPr/>
        <a:lstStyle/>
        <a:p>
          <a:endParaRPr lang="en-US" sz="1600"/>
        </a:p>
      </dgm:t>
    </dgm:pt>
    <dgm:pt modelId="{792F68F1-E339-4E9F-A1CA-D39099B7C910}" type="sibTrans" cxnId="{FFE72765-B038-4BC6-B774-EED8B005FB87}">
      <dgm:prSet/>
      <dgm:spPr/>
      <dgm:t>
        <a:bodyPr/>
        <a:lstStyle/>
        <a:p>
          <a:endParaRPr lang="en-US" sz="1600"/>
        </a:p>
      </dgm:t>
    </dgm:pt>
    <dgm:pt modelId="{E306FD59-5487-4B16-A984-2ED6E9704C44}">
      <dgm:prSet custT="1"/>
      <dgm:spPr/>
      <dgm:t>
        <a:bodyPr/>
        <a:lstStyle/>
        <a:p>
          <a:r>
            <a:rPr lang="en-US" sz="1600" dirty="0"/>
            <a:t>Methodology </a:t>
          </a:r>
        </a:p>
      </dgm:t>
    </dgm:pt>
    <dgm:pt modelId="{62C5B434-4ECE-4F64-963D-7B31B461D6EB}" type="parTrans" cxnId="{D7985C27-B9FF-4008-94FD-9F4BD5C5C72E}">
      <dgm:prSet/>
      <dgm:spPr/>
      <dgm:t>
        <a:bodyPr/>
        <a:lstStyle/>
        <a:p>
          <a:endParaRPr lang="en-US" sz="1600"/>
        </a:p>
      </dgm:t>
    </dgm:pt>
    <dgm:pt modelId="{4C01B4E3-4745-4659-9637-157FA8727A12}" type="sibTrans" cxnId="{D7985C27-B9FF-4008-94FD-9F4BD5C5C72E}">
      <dgm:prSet/>
      <dgm:spPr/>
      <dgm:t>
        <a:bodyPr/>
        <a:lstStyle/>
        <a:p>
          <a:endParaRPr lang="en-US" sz="1600"/>
        </a:p>
      </dgm:t>
    </dgm:pt>
    <dgm:pt modelId="{D55A63F9-7AD6-4615-8589-11D21C1CF858}">
      <dgm:prSet custT="1"/>
      <dgm:spPr/>
      <dgm:t>
        <a:bodyPr/>
        <a:lstStyle/>
        <a:p>
          <a:r>
            <a:rPr lang="en-US" sz="1600" dirty="0"/>
            <a:t>Outcomes and Results </a:t>
          </a:r>
        </a:p>
      </dgm:t>
    </dgm:pt>
    <dgm:pt modelId="{EC3758B9-E7F0-4C43-9772-912F834595BC}" type="parTrans" cxnId="{19CD6B23-8C6F-4199-91F4-8EB64A405363}">
      <dgm:prSet/>
      <dgm:spPr/>
      <dgm:t>
        <a:bodyPr/>
        <a:lstStyle/>
        <a:p>
          <a:endParaRPr lang="en-US" sz="1600"/>
        </a:p>
      </dgm:t>
    </dgm:pt>
    <dgm:pt modelId="{B23BAA63-EF47-41FC-9E29-5D5EBBA1F4B4}" type="sibTrans" cxnId="{19CD6B23-8C6F-4199-91F4-8EB64A405363}">
      <dgm:prSet/>
      <dgm:spPr/>
      <dgm:t>
        <a:bodyPr/>
        <a:lstStyle/>
        <a:p>
          <a:endParaRPr lang="en-US" sz="1600"/>
        </a:p>
      </dgm:t>
    </dgm:pt>
    <dgm:pt modelId="{83B8AAB0-821F-4777-AE93-C040F39DDCC3}">
      <dgm:prSet custT="1"/>
      <dgm:spPr/>
      <dgm:t>
        <a:bodyPr/>
        <a:lstStyle/>
        <a:p>
          <a:r>
            <a:rPr lang="en-US" sz="1600" dirty="0"/>
            <a:t>Conclusion </a:t>
          </a:r>
        </a:p>
      </dgm:t>
    </dgm:pt>
    <dgm:pt modelId="{015F134D-42B7-4DCF-98B7-52447C54B210}" type="parTrans" cxnId="{8EBBE559-F188-4F0C-8D51-8638288C69AA}">
      <dgm:prSet/>
      <dgm:spPr/>
      <dgm:t>
        <a:bodyPr/>
        <a:lstStyle/>
        <a:p>
          <a:endParaRPr lang="en-US" sz="1600"/>
        </a:p>
      </dgm:t>
    </dgm:pt>
    <dgm:pt modelId="{81C6D439-6BB7-4DE1-AA74-9E597ADA71FB}" type="sibTrans" cxnId="{8EBBE559-F188-4F0C-8D51-8638288C69AA}">
      <dgm:prSet/>
      <dgm:spPr/>
      <dgm:t>
        <a:bodyPr/>
        <a:lstStyle/>
        <a:p>
          <a:endParaRPr lang="en-US" sz="1600"/>
        </a:p>
      </dgm:t>
    </dgm:pt>
    <dgm:pt modelId="{CE199139-D7A9-4822-BF3B-BE091D414074}" type="pres">
      <dgm:prSet presAssocID="{65646A09-56DE-49D7-92FE-0928AA5C9E63}" presName="linear" presStyleCnt="0">
        <dgm:presLayoutVars>
          <dgm:animLvl val="lvl"/>
          <dgm:resizeHandles val="exact"/>
        </dgm:presLayoutVars>
      </dgm:prSet>
      <dgm:spPr/>
    </dgm:pt>
    <dgm:pt modelId="{57280B63-4454-4BE1-A604-AE8A81C9B009}" type="pres">
      <dgm:prSet presAssocID="{20395F55-9674-4952-A21F-BF8E86E29EDC}" presName="parentText" presStyleLbl="node1" presStyleIdx="0" presStyleCnt="5">
        <dgm:presLayoutVars>
          <dgm:chMax val="0"/>
          <dgm:bulletEnabled val="1"/>
        </dgm:presLayoutVars>
      </dgm:prSet>
      <dgm:spPr/>
    </dgm:pt>
    <dgm:pt modelId="{B33E14A5-C036-4813-A9A9-85A8B476D56A}" type="pres">
      <dgm:prSet presAssocID="{405C65CA-F5D0-436B-86EB-0700CAD617AC}" presName="spacer" presStyleCnt="0"/>
      <dgm:spPr/>
    </dgm:pt>
    <dgm:pt modelId="{36982972-E2D1-4C9C-8646-352A63EDF32C}" type="pres">
      <dgm:prSet presAssocID="{B7109AD7-EDEE-4D43-AB0A-B12A397C5ABC}" presName="parentText" presStyleLbl="node1" presStyleIdx="1" presStyleCnt="5">
        <dgm:presLayoutVars>
          <dgm:chMax val="0"/>
          <dgm:bulletEnabled val="1"/>
        </dgm:presLayoutVars>
      </dgm:prSet>
      <dgm:spPr/>
    </dgm:pt>
    <dgm:pt modelId="{040401EB-CD52-4151-B89C-9CC59A23C36C}" type="pres">
      <dgm:prSet presAssocID="{792F68F1-E339-4E9F-A1CA-D39099B7C910}" presName="spacer" presStyleCnt="0"/>
      <dgm:spPr/>
    </dgm:pt>
    <dgm:pt modelId="{4BC72471-BAC7-4232-A0C3-46B85B48605D}" type="pres">
      <dgm:prSet presAssocID="{E306FD59-5487-4B16-A984-2ED6E9704C44}" presName="parentText" presStyleLbl="node1" presStyleIdx="2" presStyleCnt="5">
        <dgm:presLayoutVars>
          <dgm:chMax val="0"/>
          <dgm:bulletEnabled val="1"/>
        </dgm:presLayoutVars>
      </dgm:prSet>
      <dgm:spPr/>
    </dgm:pt>
    <dgm:pt modelId="{E4579CCA-9B09-4775-A948-0B1AC5A24F94}" type="pres">
      <dgm:prSet presAssocID="{4C01B4E3-4745-4659-9637-157FA8727A12}" presName="spacer" presStyleCnt="0"/>
      <dgm:spPr/>
    </dgm:pt>
    <dgm:pt modelId="{42BEC19C-79F9-4DFD-98F0-F5CFCFCF89C8}" type="pres">
      <dgm:prSet presAssocID="{D55A63F9-7AD6-4615-8589-11D21C1CF858}" presName="parentText" presStyleLbl="node1" presStyleIdx="3" presStyleCnt="5">
        <dgm:presLayoutVars>
          <dgm:chMax val="0"/>
          <dgm:bulletEnabled val="1"/>
        </dgm:presLayoutVars>
      </dgm:prSet>
      <dgm:spPr/>
    </dgm:pt>
    <dgm:pt modelId="{24AE806A-3F68-4CAD-877E-8658BAE3D4EA}" type="pres">
      <dgm:prSet presAssocID="{B23BAA63-EF47-41FC-9E29-5D5EBBA1F4B4}" presName="spacer" presStyleCnt="0"/>
      <dgm:spPr/>
    </dgm:pt>
    <dgm:pt modelId="{A5CEF81A-E1B2-4092-9EE3-D94DDC60FB4B}" type="pres">
      <dgm:prSet presAssocID="{83B8AAB0-821F-4777-AE93-C040F39DDCC3}" presName="parentText" presStyleLbl="node1" presStyleIdx="4" presStyleCnt="5">
        <dgm:presLayoutVars>
          <dgm:chMax val="0"/>
          <dgm:bulletEnabled val="1"/>
        </dgm:presLayoutVars>
      </dgm:prSet>
      <dgm:spPr/>
    </dgm:pt>
  </dgm:ptLst>
  <dgm:cxnLst>
    <dgm:cxn modelId="{BE920C02-EA80-44AA-AB13-FF4A561B2E69}" srcId="{65646A09-56DE-49D7-92FE-0928AA5C9E63}" destId="{20395F55-9674-4952-A21F-BF8E86E29EDC}" srcOrd="0" destOrd="0" parTransId="{F39E4A1E-48B3-46EB-A9FC-3B8B11DC738D}" sibTransId="{405C65CA-F5D0-436B-86EB-0700CAD617AC}"/>
    <dgm:cxn modelId="{FFE26E08-097F-4332-9D50-EC624653DF60}" type="presOf" srcId="{20395F55-9674-4952-A21F-BF8E86E29EDC}" destId="{57280B63-4454-4BE1-A604-AE8A81C9B009}" srcOrd="0" destOrd="0" presId="urn:microsoft.com/office/officeart/2005/8/layout/vList2"/>
    <dgm:cxn modelId="{19CD6B23-8C6F-4199-91F4-8EB64A405363}" srcId="{65646A09-56DE-49D7-92FE-0928AA5C9E63}" destId="{D55A63F9-7AD6-4615-8589-11D21C1CF858}" srcOrd="3" destOrd="0" parTransId="{EC3758B9-E7F0-4C43-9772-912F834595BC}" sibTransId="{B23BAA63-EF47-41FC-9E29-5D5EBBA1F4B4}"/>
    <dgm:cxn modelId="{D7985C27-B9FF-4008-94FD-9F4BD5C5C72E}" srcId="{65646A09-56DE-49D7-92FE-0928AA5C9E63}" destId="{E306FD59-5487-4B16-A984-2ED6E9704C44}" srcOrd="2" destOrd="0" parTransId="{62C5B434-4ECE-4F64-963D-7B31B461D6EB}" sibTransId="{4C01B4E3-4745-4659-9637-157FA8727A12}"/>
    <dgm:cxn modelId="{CB8E9A63-FC3A-4DB6-88B1-C05676666D07}" type="presOf" srcId="{65646A09-56DE-49D7-92FE-0928AA5C9E63}" destId="{CE199139-D7A9-4822-BF3B-BE091D414074}" srcOrd="0" destOrd="0" presId="urn:microsoft.com/office/officeart/2005/8/layout/vList2"/>
    <dgm:cxn modelId="{FFE72765-B038-4BC6-B774-EED8B005FB87}" srcId="{65646A09-56DE-49D7-92FE-0928AA5C9E63}" destId="{B7109AD7-EDEE-4D43-AB0A-B12A397C5ABC}" srcOrd="1" destOrd="0" parTransId="{E75B7CA6-A411-4D36-A97F-A134EF094CE9}" sibTransId="{792F68F1-E339-4E9F-A1CA-D39099B7C910}"/>
    <dgm:cxn modelId="{8EBBE559-F188-4F0C-8D51-8638288C69AA}" srcId="{65646A09-56DE-49D7-92FE-0928AA5C9E63}" destId="{83B8AAB0-821F-4777-AE93-C040F39DDCC3}" srcOrd="4" destOrd="0" parTransId="{015F134D-42B7-4DCF-98B7-52447C54B210}" sibTransId="{81C6D439-6BB7-4DE1-AA74-9E597ADA71FB}"/>
    <dgm:cxn modelId="{339C047F-7BE8-41B6-82E1-389170B95F54}" type="presOf" srcId="{E306FD59-5487-4B16-A984-2ED6E9704C44}" destId="{4BC72471-BAC7-4232-A0C3-46B85B48605D}" srcOrd="0" destOrd="0" presId="urn:microsoft.com/office/officeart/2005/8/layout/vList2"/>
    <dgm:cxn modelId="{A854BBB1-E3FD-4B5E-A990-A647C38FD3E6}" type="presOf" srcId="{B7109AD7-EDEE-4D43-AB0A-B12A397C5ABC}" destId="{36982972-E2D1-4C9C-8646-352A63EDF32C}" srcOrd="0" destOrd="0" presId="urn:microsoft.com/office/officeart/2005/8/layout/vList2"/>
    <dgm:cxn modelId="{73F3F1D3-1502-4998-BE51-2D3581DAA9E4}" type="presOf" srcId="{83B8AAB0-821F-4777-AE93-C040F39DDCC3}" destId="{A5CEF81A-E1B2-4092-9EE3-D94DDC60FB4B}" srcOrd="0" destOrd="0" presId="urn:microsoft.com/office/officeart/2005/8/layout/vList2"/>
    <dgm:cxn modelId="{BA9847F5-864F-4B90-BF08-AA2B29BE38E0}" type="presOf" srcId="{D55A63F9-7AD6-4615-8589-11D21C1CF858}" destId="{42BEC19C-79F9-4DFD-98F0-F5CFCFCF89C8}" srcOrd="0" destOrd="0" presId="urn:microsoft.com/office/officeart/2005/8/layout/vList2"/>
    <dgm:cxn modelId="{7F368FAE-6F00-4E52-805D-B3809F1B4E0C}" type="presParOf" srcId="{CE199139-D7A9-4822-BF3B-BE091D414074}" destId="{57280B63-4454-4BE1-A604-AE8A81C9B009}" srcOrd="0" destOrd="0" presId="urn:microsoft.com/office/officeart/2005/8/layout/vList2"/>
    <dgm:cxn modelId="{807909EA-9C81-4464-853A-CA8A6E198C66}" type="presParOf" srcId="{CE199139-D7A9-4822-BF3B-BE091D414074}" destId="{B33E14A5-C036-4813-A9A9-85A8B476D56A}" srcOrd="1" destOrd="0" presId="urn:microsoft.com/office/officeart/2005/8/layout/vList2"/>
    <dgm:cxn modelId="{AA990427-0A1E-4B1A-BBCF-F57B5292C6FF}" type="presParOf" srcId="{CE199139-D7A9-4822-BF3B-BE091D414074}" destId="{36982972-E2D1-4C9C-8646-352A63EDF32C}" srcOrd="2" destOrd="0" presId="urn:microsoft.com/office/officeart/2005/8/layout/vList2"/>
    <dgm:cxn modelId="{3725EE98-8599-479B-86D7-39473DCFEA67}" type="presParOf" srcId="{CE199139-D7A9-4822-BF3B-BE091D414074}" destId="{040401EB-CD52-4151-B89C-9CC59A23C36C}" srcOrd="3" destOrd="0" presId="urn:microsoft.com/office/officeart/2005/8/layout/vList2"/>
    <dgm:cxn modelId="{AC7976BD-7B06-4B3D-8D59-ED81CBCC5B96}" type="presParOf" srcId="{CE199139-D7A9-4822-BF3B-BE091D414074}" destId="{4BC72471-BAC7-4232-A0C3-46B85B48605D}" srcOrd="4" destOrd="0" presId="urn:microsoft.com/office/officeart/2005/8/layout/vList2"/>
    <dgm:cxn modelId="{1109E6C0-B949-4015-88C4-A17AD99CD6DB}" type="presParOf" srcId="{CE199139-D7A9-4822-BF3B-BE091D414074}" destId="{E4579CCA-9B09-4775-A948-0B1AC5A24F94}" srcOrd="5" destOrd="0" presId="urn:microsoft.com/office/officeart/2005/8/layout/vList2"/>
    <dgm:cxn modelId="{E8A1AA53-0913-40F2-8D94-FF6CA9286930}" type="presParOf" srcId="{CE199139-D7A9-4822-BF3B-BE091D414074}" destId="{42BEC19C-79F9-4DFD-98F0-F5CFCFCF89C8}" srcOrd="6" destOrd="0" presId="urn:microsoft.com/office/officeart/2005/8/layout/vList2"/>
    <dgm:cxn modelId="{E206506F-38C2-43A7-9DA8-C34FC17CAC35}" type="presParOf" srcId="{CE199139-D7A9-4822-BF3B-BE091D414074}" destId="{24AE806A-3F68-4CAD-877E-8658BAE3D4EA}" srcOrd="7" destOrd="0" presId="urn:microsoft.com/office/officeart/2005/8/layout/vList2"/>
    <dgm:cxn modelId="{9E299527-5D8A-4DCB-AD7C-AFB1B04CFCCD}" type="presParOf" srcId="{CE199139-D7A9-4822-BF3B-BE091D414074}" destId="{A5CEF81A-E1B2-4092-9EE3-D94DDC60FB4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68B0C-B42D-43DA-A7F3-F1D2E3368841}"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D4C5A5E-F27A-4198-8E0A-D4EED6364810}">
      <dgm:prSet/>
      <dgm:spPr/>
      <dgm:t>
        <a:bodyPr/>
        <a:lstStyle/>
        <a:p>
          <a:pPr>
            <a:lnSpc>
              <a:spcPct val="100000"/>
            </a:lnSpc>
          </a:pPr>
          <a:r>
            <a:rPr lang="en-US" dirty="0"/>
            <a:t>Exploratory Data Analysis Results </a:t>
          </a:r>
        </a:p>
      </dgm:t>
    </dgm:pt>
    <dgm:pt modelId="{56B86AE0-598A-4F56-9584-316A392937B0}" type="parTrans" cxnId="{6B2F87EB-76F3-40BE-8D7D-BC620111050D}">
      <dgm:prSet/>
      <dgm:spPr/>
      <dgm:t>
        <a:bodyPr/>
        <a:lstStyle/>
        <a:p>
          <a:endParaRPr lang="en-US"/>
        </a:p>
      </dgm:t>
    </dgm:pt>
    <dgm:pt modelId="{3D12BED7-AB02-429E-83A7-C4B721998E9C}" type="sibTrans" cxnId="{6B2F87EB-76F3-40BE-8D7D-BC620111050D}">
      <dgm:prSet/>
      <dgm:spPr/>
      <dgm:t>
        <a:bodyPr/>
        <a:lstStyle/>
        <a:p>
          <a:endParaRPr lang="en-US"/>
        </a:p>
      </dgm:t>
    </dgm:pt>
    <dgm:pt modelId="{73EEAEE4-6AC6-457C-854C-42B8B90C1FF2}">
      <dgm:prSet/>
      <dgm:spPr/>
      <dgm:t>
        <a:bodyPr/>
        <a:lstStyle/>
        <a:p>
          <a:endParaRPr lang="nl-NL"/>
        </a:p>
      </dgm:t>
    </dgm:pt>
    <dgm:pt modelId="{1E7043D4-1E94-4D77-A575-853352272385}" type="parTrans" cxnId="{5F64004A-59D4-4BDC-90B2-9B64ED5A2A5C}">
      <dgm:prSet/>
      <dgm:spPr/>
      <dgm:t>
        <a:bodyPr/>
        <a:lstStyle/>
        <a:p>
          <a:endParaRPr lang="en-US"/>
        </a:p>
      </dgm:t>
    </dgm:pt>
    <dgm:pt modelId="{99BEE548-6FFD-45EF-B22E-21A5B5232543}" type="sibTrans" cxnId="{5F64004A-59D4-4BDC-90B2-9B64ED5A2A5C}">
      <dgm:prSet/>
      <dgm:spPr/>
      <dgm:t>
        <a:bodyPr/>
        <a:lstStyle/>
        <a:p>
          <a:endParaRPr lang="en-US"/>
        </a:p>
      </dgm:t>
    </dgm:pt>
    <dgm:pt modelId="{EB93F8F7-7699-4E40-B828-A2E5330E7D9E}">
      <dgm:prSet/>
      <dgm:spPr/>
      <dgm:t>
        <a:bodyPr/>
        <a:lstStyle/>
        <a:p>
          <a:endParaRPr lang="nl-NL"/>
        </a:p>
      </dgm:t>
    </dgm:pt>
    <dgm:pt modelId="{20A8ED3D-3543-4D69-A43E-E17F8C092CD3}" type="parTrans" cxnId="{585A58A6-DE6D-412C-AB81-8B24C880A540}">
      <dgm:prSet/>
      <dgm:spPr/>
      <dgm:t>
        <a:bodyPr/>
        <a:lstStyle/>
        <a:p>
          <a:endParaRPr lang="en-US"/>
        </a:p>
      </dgm:t>
    </dgm:pt>
    <dgm:pt modelId="{0EEB3526-7C37-4424-8CAA-A5058A021256}" type="sibTrans" cxnId="{585A58A6-DE6D-412C-AB81-8B24C880A540}">
      <dgm:prSet/>
      <dgm:spPr/>
      <dgm:t>
        <a:bodyPr/>
        <a:lstStyle/>
        <a:p>
          <a:endParaRPr lang="en-US"/>
        </a:p>
      </dgm:t>
    </dgm:pt>
    <dgm:pt modelId="{BFE679BF-97D9-478C-906F-6D436916A636}">
      <dgm:prSet/>
      <dgm:spPr/>
      <dgm:t>
        <a:bodyPr/>
        <a:lstStyle/>
        <a:p>
          <a:pPr>
            <a:lnSpc>
              <a:spcPct val="100000"/>
            </a:lnSpc>
          </a:pPr>
          <a:r>
            <a:rPr lang="en-US" dirty="0"/>
            <a:t>Interactive Analytics Results</a:t>
          </a:r>
        </a:p>
      </dgm:t>
    </dgm:pt>
    <dgm:pt modelId="{E254E1FE-CFD3-417A-A1C9-6E206A216A75}" type="parTrans" cxnId="{D02B0034-C58B-4D12-9147-3DF4766AE11E}">
      <dgm:prSet/>
      <dgm:spPr/>
      <dgm:t>
        <a:bodyPr/>
        <a:lstStyle/>
        <a:p>
          <a:endParaRPr lang="en-US"/>
        </a:p>
      </dgm:t>
    </dgm:pt>
    <dgm:pt modelId="{23E2FE5B-A57A-46CB-B054-3B80E78C1B86}" type="sibTrans" cxnId="{D02B0034-C58B-4D12-9147-3DF4766AE11E}">
      <dgm:prSet/>
      <dgm:spPr/>
      <dgm:t>
        <a:bodyPr/>
        <a:lstStyle/>
        <a:p>
          <a:endParaRPr lang="en-US"/>
        </a:p>
      </dgm:t>
    </dgm:pt>
    <dgm:pt modelId="{28D27177-ECC1-4586-BD91-E7B574272621}">
      <dgm:prSet custT="1"/>
      <dgm:spPr/>
      <dgm:t>
        <a:bodyPr/>
        <a:lstStyle/>
        <a:p>
          <a:pPr>
            <a:lnSpc>
              <a:spcPct val="100000"/>
            </a:lnSpc>
          </a:pPr>
          <a:r>
            <a:rPr lang="en-US" sz="2400" dirty="0"/>
            <a:t>Predictive Analysis Results</a:t>
          </a:r>
        </a:p>
      </dgm:t>
    </dgm:pt>
    <dgm:pt modelId="{6013FBD9-9E6B-4ED0-8F51-FFBA76E2C6D5}" type="parTrans" cxnId="{997DB72E-BF3A-4286-9DA2-AF4ABA75DA0A}">
      <dgm:prSet/>
      <dgm:spPr/>
      <dgm:t>
        <a:bodyPr/>
        <a:lstStyle/>
        <a:p>
          <a:endParaRPr lang="en-US"/>
        </a:p>
      </dgm:t>
    </dgm:pt>
    <dgm:pt modelId="{716B84D0-8E41-458A-B3A3-9C7C9546330D}" type="sibTrans" cxnId="{997DB72E-BF3A-4286-9DA2-AF4ABA75DA0A}">
      <dgm:prSet/>
      <dgm:spPr/>
      <dgm:t>
        <a:bodyPr/>
        <a:lstStyle/>
        <a:p>
          <a:endParaRPr lang="en-US"/>
        </a:p>
      </dgm:t>
    </dgm:pt>
    <dgm:pt modelId="{42A58689-3FB5-4BAA-BE33-DC67D2974A20}" type="pres">
      <dgm:prSet presAssocID="{F6568B0C-B42D-43DA-A7F3-F1D2E3368841}" presName="root" presStyleCnt="0">
        <dgm:presLayoutVars>
          <dgm:dir/>
          <dgm:resizeHandles val="exact"/>
        </dgm:presLayoutVars>
      </dgm:prSet>
      <dgm:spPr/>
    </dgm:pt>
    <dgm:pt modelId="{539BEEFC-57BD-4E17-B2D7-4B7DD21CB06E}" type="pres">
      <dgm:prSet presAssocID="{1D4C5A5E-F27A-4198-8E0A-D4EED6364810}" presName="compNode" presStyleCnt="0"/>
      <dgm:spPr/>
    </dgm:pt>
    <dgm:pt modelId="{FFB40B98-B546-40A3-BF96-409A708BCF63}" type="pres">
      <dgm:prSet presAssocID="{1D4C5A5E-F27A-4198-8E0A-D4EED63648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A19ADD2-3885-48E3-B420-9126928AB7AA}" type="pres">
      <dgm:prSet presAssocID="{1D4C5A5E-F27A-4198-8E0A-D4EED6364810}" presName="spaceRect" presStyleCnt="0"/>
      <dgm:spPr/>
    </dgm:pt>
    <dgm:pt modelId="{51B1DEA3-FE99-49C1-8497-24230AFE8BF3}" type="pres">
      <dgm:prSet presAssocID="{1D4C5A5E-F27A-4198-8E0A-D4EED6364810}" presName="textRect" presStyleLbl="revTx" presStyleIdx="0" presStyleCnt="3">
        <dgm:presLayoutVars>
          <dgm:chMax val="1"/>
          <dgm:chPref val="1"/>
        </dgm:presLayoutVars>
      </dgm:prSet>
      <dgm:spPr/>
    </dgm:pt>
    <dgm:pt modelId="{A13A269C-373A-46B9-B9AE-AFBB0DF5CBDB}" type="pres">
      <dgm:prSet presAssocID="{3D12BED7-AB02-429E-83A7-C4B721998E9C}" presName="sibTrans" presStyleCnt="0"/>
      <dgm:spPr/>
    </dgm:pt>
    <dgm:pt modelId="{EFACE478-AAD4-4DE1-9BD7-C255B84F033D}" type="pres">
      <dgm:prSet presAssocID="{BFE679BF-97D9-478C-906F-6D436916A636}" presName="compNode" presStyleCnt="0"/>
      <dgm:spPr/>
    </dgm:pt>
    <dgm:pt modelId="{2BAFC1FE-726E-4A2E-BA11-71F7B16C31A1}" type="pres">
      <dgm:prSet presAssocID="{BFE679BF-97D9-478C-906F-6D436916A6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DF50692-F65C-4553-B08B-000AA94E7657}" type="pres">
      <dgm:prSet presAssocID="{BFE679BF-97D9-478C-906F-6D436916A636}" presName="spaceRect" presStyleCnt="0"/>
      <dgm:spPr/>
    </dgm:pt>
    <dgm:pt modelId="{98BE1FD8-5B43-468A-B7FB-262436C241CE}" type="pres">
      <dgm:prSet presAssocID="{BFE679BF-97D9-478C-906F-6D436916A636}" presName="textRect" presStyleLbl="revTx" presStyleIdx="1" presStyleCnt="3">
        <dgm:presLayoutVars>
          <dgm:chMax val="1"/>
          <dgm:chPref val="1"/>
        </dgm:presLayoutVars>
      </dgm:prSet>
      <dgm:spPr/>
    </dgm:pt>
    <dgm:pt modelId="{2BA107D9-7AE7-4E5D-B921-D47DB2B64CA2}" type="pres">
      <dgm:prSet presAssocID="{23E2FE5B-A57A-46CB-B054-3B80E78C1B86}" presName="sibTrans" presStyleCnt="0"/>
      <dgm:spPr/>
    </dgm:pt>
    <dgm:pt modelId="{5BB9A23B-F099-481E-BB05-1D1CD12F075D}" type="pres">
      <dgm:prSet presAssocID="{28D27177-ECC1-4586-BD91-E7B574272621}" presName="compNode" presStyleCnt="0"/>
      <dgm:spPr/>
    </dgm:pt>
    <dgm:pt modelId="{D90CC304-FAC7-44AA-9F4F-9C5FC7AA6941}" type="pres">
      <dgm:prSet presAssocID="{28D27177-ECC1-4586-BD91-E7B5742726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CD04FA3-1A72-4381-BCDD-2475DBF64E07}" type="pres">
      <dgm:prSet presAssocID="{28D27177-ECC1-4586-BD91-E7B574272621}" presName="spaceRect" presStyleCnt="0"/>
      <dgm:spPr/>
    </dgm:pt>
    <dgm:pt modelId="{45639AAD-B511-4FE1-8193-D3B1DDA07AF1}" type="pres">
      <dgm:prSet presAssocID="{28D27177-ECC1-4586-BD91-E7B574272621}" presName="textRect" presStyleLbl="revTx" presStyleIdx="2" presStyleCnt="3">
        <dgm:presLayoutVars>
          <dgm:chMax val="1"/>
          <dgm:chPref val="1"/>
        </dgm:presLayoutVars>
      </dgm:prSet>
      <dgm:spPr/>
    </dgm:pt>
  </dgm:ptLst>
  <dgm:cxnLst>
    <dgm:cxn modelId="{997DB72E-BF3A-4286-9DA2-AF4ABA75DA0A}" srcId="{F6568B0C-B42D-43DA-A7F3-F1D2E3368841}" destId="{28D27177-ECC1-4586-BD91-E7B574272621}" srcOrd="2" destOrd="0" parTransId="{6013FBD9-9E6B-4ED0-8F51-FFBA76E2C6D5}" sibTransId="{716B84D0-8E41-458A-B3A3-9C7C9546330D}"/>
    <dgm:cxn modelId="{D02B0034-C58B-4D12-9147-3DF4766AE11E}" srcId="{F6568B0C-B42D-43DA-A7F3-F1D2E3368841}" destId="{BFE679BF-97D9-478C-906F-6D436916A636}" srcOrd="1" destOrd="0" parTransId="{E254E1FE-CFD3-417A-A1C9-6E206A216A75}" sibTransId="{23E2FE5B-A57A-46CB-B054-3B80E78C1B86}"/>
    <dgm:cxn modelId="{5F64004A-59D4-4BDC-90B2-9B64ED5A2A5C}" srcId="{1D4C5A5E-F27A-4198-8E0A-D4EED6364810}" destId="{73EEAEE4-6AC6-457C-854C-42B8B90C1FF2}" srcOrd="0" destOrd="0" parTransId="{1E7043D4-1E94-4D77-A575-853352272385}" sibTransId="{99BEE548-6FFD-45EF-B22E-21A5B5232543}"/>
    <dgm:cxn modelId="{F270207B-4323-43BE-B297-9FB35E9633D2}" type="presOf" srcId="{F6568B0C-B42D-43DA-A7F3-F1D2E3368841}" destId="{42A58689-3FB5-4BAA-BE33-DC67D2974A20}" srcOrd="0" destOrd="0" presId="urn:microsoft.com/office/officeart/2018/2/layout/IconLabelList"/>
    <dgm:cxn modelId="{585A58A6-DE6D-412C-AB81-8B24C880A540}" srcId="{1D4C5A5E-F27A-4198-8E0A-D4EED6364810}" destId="{EB93F8F7-7699-4E40-B828-A2E5330E7D9E}" srcOrd="1" destOrd="0" parTransId="{20A8ED3D-3543-4D69-A43E-E17F8C092CD3}" sibTransId="{0EEB3526-7C37-4424-8CAA-A5058A021256}"/>
    <dgm:cxn modelId="{FEE115B9-C379-4808-9581-735B19448365}" type="presOf" srcId="{28D27177-ECC1-4586-BD91-E7B574272621}" destId="{45639AAD-B511-4FE1-8193-D3B1DDA07AF1}" srcOrd="0" destOrd="0" presId="urn:microsoft.com/office/officeart/2018/2/layout/IconLabelList"/>
    <dgm:cxn modelId="{936FE6BE-1A5F-41FE-A13E-A3C60CC0B025}" type="presOf" srcId="{1D4C5A5E-F27A-4198-8E0A-D4EED6364810}" destId="{51B1DEA3-FE99-49C1-8497-24230AFE8BF3}" srcOrd="0" destOrd="0" presId="urn:microsoft.com/office/officeart/2018/2/layout/IconLabelList"/>
    <dgm:cxn modelId="{51A5E9E4-92C9-4F10-9BF7-C9EF3FC5E3AC}" type="presOf" srcId="{BFE679BF-97D9-478C-906F-6D436916A636}" destId="{98BE1FD8-5B43-468A-B7FB-262436C241CE}" srcOrd="0" destOrd="0" presId="urn:microsoft.com/office/officeart/2018/2/layout/IconLabelList"/>
    <dgm:cxn modelId="{6B2F87EB-76F3-40BE-8D7D-BC620111050D}" srcId="{F6568B0C-B42D-43DA-A7F3-F1D2E3368841}" destId="{1D4C5A5E-F27A-4198-8E0A-D4EED6364810}" srcOrd="0" destOrd="0" parTransId="{56B86AE0-598A-4F56-9584-316A392937B0}" sibTransId="{3D12BED7-AB02-429E-83A7-C4B721998E9C}"/>
    <dgm:cxn modelId="{1EC3646E-A9B1-4CF3-8368-A75C6FA9DF1A}" type="presParOf" srcId="{42A58689-3FB5-4BAA-BE33-DC67D2974A20}" destId="{539BEEFC-57BD-4E17-B2D7-4B7DD21CB06E}" srcOrd="0" destOrd="0" presId="urn:microsoft.com/office/officeart/2018/2/layout/IconLabelList"/>
    <dgm:cxn modelId="{62A2C3B9-AA0F-4E65-AC2D-9CFF16DC13AA}" type="presParOf" srcId="{539BEEFC-57BD-4E17-B2D7-4B7DD21CB06E}" destId="{FFB40B98-B546-40A3-BF96-409A708BCF63}" srcOrd="0" destOrd="0" presId="urn:microsoft.com/office/officeart/2018/2/layout/IconLabelList"/>
    <dgm:cxn modelId="{67C57768-F9D3-431A-9751-9981476C5B7F}" type="presParOf" srcId="{539BEEFC-57BD-4E17-B2D7-4B7DD21CB06E}" destId="{CA19ADD2-3885-48E3-B420-9126928AB7AA}" srcOrd="1" destOrd="0" presId="urn:microsoft.com/office/officeart/2018/2/layout/IconLabelList"/>
    <dgm:cxn modelId="{27830B20-7E29-4262-849B-0B736AE41069}" type="presParOf" srcId="{539BEEFC-57BD-4E17-B2D7-4B7DD21CB06E}" destId="{51B1DEA3-FE99-49C1-8497-24230AFE8BF3}" srcOrd="2" destOrd="0" presId="urn:microsoft.com/office/officeart/2018/2/layout/IconLabelList"/>
    <dgm:cxn modelId="{AE7267BE-5C5E-426F-B082-7FBE449589F2}" type="presParOf" srcId="{42A58689-3FB5-4BAA-BE33-DC67D2974A20}" destId="{A13A269C-373A-46B9-B9AE-AFBB0DF5CBDB}" srcOrd="1" destOrd="0" presId="urn:microsoft.com/office/officeart/2018/2/layout/IconLabelList"/>
    <dgm:cxn modelId="{929D5296-5B05-4E26-BE19-B5A68594F45D}" type="presParOf" srcId="{42A58689-3FB5-4BAA-BE33-DC67D2974A20}" destId="{EFACE478-AAD4-4DE1-9BD7-C255B84F033D}" srcOrd="2" destOrd="0" presId="urn:microsoft.com/office/officeart/2018/2/layout/IconLabelList"/>
    <dgm:cxn modelId="{38B0884E-4F74-4A53-9BF8-BBED5059F86C}" type="presParOf" srcId="{EFACE478-AAD4-4DE1-9BD7-C255B84F033D}" destId="{2BAFC1FE-726E-4A2E-BA11-71F7B16C31A1}" srcOrd="0" destOrd="0" presId="urn:microsoft.com/office/officeart/2018/2/layout/IconLabelList"/>
    <dgm:cxn modelId="{FA632CF7-5BB3-42C0-8386-62D608668370}" type="presParOf" srcId="{EFACE478-AAD4-4DE1-9BD7-C255B84F033D}" destId="{7DF50692-F65C-4553-B08B-000AA94E7657}" srcOrd="1" destOrd="0" presId="urn:microsoft.com/office/officeart/2018/2/layout/IconLabelList"/>
    <dgm:cxn modelId="{B91AA4CD-AC0C-4F5A-9794-53CF328DB525}" type="presParOf" srcId="{EFACE478-AAD4-4DE1-9BD7-C255B84F033D}" destId="{98BE1FD8-5B43-468A-B7FB-262436C241CE}" srcOrd="2" destOrd="0" presId="urn:microsoft.com/office/officeart/2018/2/layout/IconLabelList"/>
    <dgm:cxn modelId="{FC46A190-3998-43C2-A434-9A59E602936F}" type="presParOf" srcId="{42A58689-3FB5-4BAA-BE33-DC67D2974A20}" destId="{2BA107D9-7AE7-4E5D-B921-D47DB2B64CA2}" srcOrd="3" destOrd="0" presId="urn:microsoft.com/office/officeart/2018/2/layout/IconLabelList"/>
    <dgm:cxn modelId="{3BB3EA25-7A41-45DB-83C9-8057D0F5B1C3}" type="presParOf" srcId="{42A58689-3FB5-4BAA-BE33-DC67D2974A20}" destId="{5BB9A23B-F099-481E-BB05-1D1CD12F075D}" srcOrd="4" destOrd="0" presId="urn:microsoft.com/office/officeart/2018/2/layout/IconLabelList"/>
    <dgm:cxn modelId="{8F415136-CEAF-4C7A-9D14-54243DC86BDA}" type="presParOf" srcId="{5BB9A23B-F099-481E-BB05-1D1CD12F075D}" destId="{D90CC304-FAC7-44AA-9F4F-9C5FC7AA6941}" srcOrd="0" destOrd="0" presId="urn:microsoft.com/office/officeart/2018/2/layout/IconLabelList"/>
    <dgm:cxn modelId="{77BD5BCE-F3AB-49D2-B3A0-6F1EB59D3A6A}" type="presParOf" srcId="{5BB9A23B-F099-481E-BB05-1D1CD12F075D}" destId="{4CD04FA3-1A72-4381-BCDD-2475DBF64E07}" srcOrd="1" destOrd="0" presId="urn:microsoft.com/office/officeart/2018/2/layout/IconLabelList"/>
    <dgm:cxn modelId="{4146D43C-6C22-46E8-9312-2B20D2348687}" type="presParOf" srcId="{5BB9A23B-F099-481E-BB05-1D1CD12F075D}" destId="{45639AAD-B511-4FE1-8193-D3B1DDA07AF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80B63-4454-4BE1-A604-AE8A81C9B009}">
      <dsp:nvSpPr>
        <dsp:cNvPr id="0" name=""/>
        <dsp:cNvSpPr/>
      </dsp:nvSpPr>
      <dsp:spPr>
        <a:xfrm>
          <a:off x="0" y="43968"/>
          <a:ext cx="1075372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Summary</a:t>
          </a:r>
        </a:p>
      </dsp:txBody>
      <dsp:txXfrm>
        <a:off x="31984" y="75952"/>
        <a:ext cx="10689757" cy="591232"/>
      </dsp:txXfrm>
    </dsp:sp>
    <dsp:sp modelId="{36982972-E2D1-4C9C-8646-352A63EDF32C}">
      <dsp:nvSpPr>
        <dsp:cNvPr id="0" name=""/>
        <dsp:cNvSpPr/>
      </dsp:nvSpPr>
      <dsp:spPr>
        <a:xfrm>
          <a:off x="0" y="799968"/>
          <a:ext cx="1075372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Introduction </a:t>
          </a:r>
        </a:p>
      </dsp:txBody>
      <dsp:txXfrm>
        <a:off x="31984" y="831952"/>
        <a:ext cx="10689757" cy="591232"/>
      </dsp:txXfrm>
    </dsp:sp>
    <dsp:sp modelId="{4BC72471-BAC7-4232-A0C3-46B85B48605D}">
      <dsp:nvSpPr>
        <dsp:cNvPr id="0" name=""/>
        <dsp:cNvSpPr/>
      </dsp:nvSpPr>
      <dsp:spPr>
        <a:xfrm>
          <a:off x="0" y="1555968"/>
          <a:ext cx="1075372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Methodology </a:t>
          </a:r>
        </a:p>
      </dsp:txBody>
      <dsp:txXfrm>
        <a:off x="31984" y="1587952"/>
        <a:ext cx="10689757" cy="591232"/>
      </dsp:txXfrm>
    </dsp:sp>
    <dsp:sp modelId="{42BEC19C-79F9-4DFD-98F0-F5CFCFCF89C8}">
      <dsp:nvSpPr>
        <dsp:cNvPr id="0" name=""/>
        <dsp:cNvSpPr/>
      </dsp:nvSpPr>
      <dsp:spPr>
        <a:xfrm>
          <a:off x="0" y="2311968"/>
          <a:ext cx="1075372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Outcomes and Results </a:t>
          </a:r>
        </a:p>
      </dsp:txBody>
      <dsp:txXfrm>
        <a:off x="31984" y="2343952"/>
        <a:ext cx="10689757" cy="591232"/>
      </dsp:txXfrm>
    </dsp:sp>
    <dsp:sp modelId="{A5CEF81A-E1B2-4092-9EE3-D94DDC60FB4B}">
      <dsp:nvSpPr>
        <dsp:cNvPr id="0" name=""/>
        <dsp:cNvSpPr/>
      </dsp:nvSpPr>
      <dsp:spPr>
        <a:xfrm>
          <a:off x="0" y="3067968"/>
          <a:ext cx="1075372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Conclusion </a:t>
          </a:r>
        </a:p>
      </dsp:txBody>
      <dsp:txXfrm>
        <a:off x="31984" y="3099952"/>
        <a:ext cx="10689757"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40B98-B546-40A3-BF96-409A708BCF63}">
      <dsp:nvSpPr>
        <dsp:cNvPr id="0" name=""/>
        <dsp:cNvSpPr/>
      </dsp:nvSpPr>
      <dsp:spPr>
        <a:xfrm>
          <a:off x="1212429" y="296626"/>
          <a:ext cx="1060578" cy="10605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B1DEA3-FE99-49C1-8497-24230AFE8BF3}">
      <dsp:nvSpPr>
        <dsp:cNvPr id="0" name=""/>
        <dsp:cNvSpPr/>
      </dsp:nvSpPr>
      <dsp:spPr>
        <a:xfrm>
          <a:off x="564297" y="1686769"/>
          <a:ext cx="235684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Exploratory Data Analysis Results </a:t>
          </a:r>
        </a:p>
      </dsp:txBody>
      <dsp:txXfrm>
        <a:off x="564297" y="1686769"/>
        <a:ext cx="2356840" cy="765000"/>
      </dsp:txXfrm>
    </dsp:sp>
    <dsp:sp modelId="{2BAFC1FE-726E-4A2E-BA11-71F7B16C31A1}">
      <dsp:nvSpPr>
        <dsp:cNvPr id="0" name=""/>
        <dsp:cNvSpPr/>
      </dsp:nvSpPr>
      <dsp:spPr>
        <a:xfrm>
          <a:off x="3981716" y="296626"/>
          <a:ext cx="1060578" cy="10605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BE1FD8-5B43-468A-B7FB-262436C241CE}">
      <dsp:nvSpPr>
        <dsp:cNvPr id="0" name=""/>
        <dsp:cNvSpPr/>
      </dsp:nvSpPr>
      <dsp:spPr>
        <a:xfrm>
          <a:off x="3333585" y="1686769"/>
          <a:ext cx="235684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Interactive Analytics Results</a:t>
          </a:r>
        </a:p>
      </dsp:txBody>
      <dsp:txXfrm>
        <a:off x="3333585" y="1686769"/>
        <a:ext cx="2356840" cy="765000"/>
      </dsp:txXfrm>
    </dsp:sp>
    <dsp:sp modelId="{D90CC304-FAC7-44AA-9F4F-9C5FC7AA6941}">
      <dsp:nvSpPr>
        <dsp:cNvPr id="0" name=""/>
        <dsp:cNvSpPr/>
      </dsp:nvSpPr>
      <dsp:spPr>
        <a:xfrm>
          <a:off x="2597072" y="3040980"/>
          <a:ext cx="1060578" cy="10605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639AAD-B511-4FE1-8193-D3B1DDA07AF1}">
      <dsp:nvSpPr>
        <dsp:cNvPr id="0" name=""/>
        <dsp:cNvSpPr/>
      </dsp:nvSpPr>
      <dsp:spPr>
        <a:xfrm>
          <a:off x="1948941" y="4431123"/>
          <a:ext cx="235684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Predictive Analysis Results</a:t>
          </a:r>
        </a:p>
      </dsp:txBody>
      <dsp:txXfrm>
        <a:off x="1948941" y="4431123"/>
        <a:ext cx="2356840" cy="76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764DE79-268F-4C1A-8933-263129D2AF90}" type="datetimeFigureOut">
              <a:rPr lang="en-US" smtClean="0"/>
              <a:t>4/28/2023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523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518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1088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8297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6440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4430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1170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78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999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5485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764DE79-268F-4C1A-8933-263129D2AF90}" type="datetimeFigureOut">
              <a:rPr lang="en-US" smtClean="0"/>
              <a:t>4/28/2023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190189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764DE79-268F-4C1A-8933-263129D2AF90}" type="datetimeFigureOut">
              <a:rPr lang="en-US" smtClean="0"/>
              <a:t>4/28/2023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53695178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mahdisafari/spacexproject/blob/c0226fb73df7d7b62960815f729a4658644cf77f/3_Data_Wrangling_Spacex.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mahdisafari/spacexproject/blob/c0226fb73df7d7b62960815f729a4658644cf77f/5_Eda_Data_Visual_Spacex.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mahdisafari/spacexproject/blob/c0226fb73df7d7b62960815f729a4658644cf77f/4_Eda_Sql_Spacex.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mahdisafari/spacexproject/blob/c0226fb73df7d7b62960815f729a4658644cf77f/6_Visual_Analytics_Folium_Spacex.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mahdisafari/spacexproject/blob/c0226fb73df7d7b62960815f729a4658644cf77f/7_Visual_Analytics_Plotly_Spacex.ipyn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mahdisafari/spacexproject/blob/c0226fb73df7d7b62960815f729a4658644cf77f/8_Predictive_Analytics__Spacex.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mahdisafari/spacexproject/blob/c0226fb73df7d7b62960815f729a4658644cf77f/1_Data%20_Collection_Spacex.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mahdisafari/spacexproject/blob/c0226fb73df7d7b62960815f729a4658644cf77f/2_Web_Scraping_Spacex.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D51CAEEF-5612-0FEA-98E3-F3269D9C46F7}"/>
              </a:ext>
            </a:extLst>
          </p:cNvPr>
          <p:cNvPicPr>
            <a:picLocks noChangeAspect="1"/>
          </p:cNvPicPr>
          <p:nvPr/>
        </p:nvPicPr>
        <p:blipFill rotWithShape="1">
          <a:blip r:embed="rId2">
            <a:alphaModFix amt="50000"/>
          </a:blip>
          <a:srcRect t="8163"/>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IBM DATA SCIENCE CAPSTONE_SPACEX</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a:normAutofit/>
          </a:bodyPr>
          <a:lstStyle/>
          <a:p>
            <a:r>
              <a:rPr lang="en-US">
                <a:solidFill>
                  <a:srgbClr val="FFFFFF"/>
                </a:solidFill>
              </a:rPr>
              <a:t>Mohammadmahdi Safariforoushan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DAC19-0F9B-7659-48AD-8E6A49A4C52C}"/>
              </a:ext>
            </a:extLst>
          </p:cNvPr>
          <p:cNvSpPr>
            <a:spLocks noGrp="1"/>
          </p:cNvSpPr>
          <p:nvPr>
            <p:ph type="title"/>
          </p:nvPr>
        </p:nvSpPr>
        <p:spPr>
          <a:xfrm>
            <a:off x="657224" y="936711"/>
            <a:ext cx="2988265" cy="4984578"/>
          </a:xfrm>
        </p:spPr>
        <p:txBody>
          <a:bodyPr>
            <a:normAutofit/>
          </a:bodyPr>
          <a:lstStyle/>
          <a:p>
            <a:r>
              <a:rPr lang="en-US" sz="4400">
                <a:solidFill>
                  <a:srgbClr val="FFFFFF"/>
                </a:solidFill>
                <a:cs typeface="Calibri Light"/>
              </a:rPr>
              <a:t>Data Wrangling</a:t>
            </a:r>
            <a:endParaRPr lang="en-US" sz="4400">
              <a:solidFill>
                <a:srgbClr val="FFFFFF"/>
              </a:solidFill>
            </a:endParaRPr>
          </a:p>
        </p:txBody>
      </p:sp>
      <p:sp>
        <p:nvSpPr>
          <p:cNvPr id="3" name="Content Placeholder 2">
            <a:extLst>
              <a:ext uri="{FF2B5EF4-FFF2-40B4-BE49-F238E27FC236}">
                <a16:creationId xmlns:a16="http://schemas.microsoft.com/office/drawing/2014/main" id="{59703AED-C94F-F0CA-D5D5-1B733D236F1F}"/>
              </a:ext>
            </a:extLst>
          </p:cNvPr>
          <p:cNvSpPr>
            <a:spLocks noGrp="1"/>
          </p:cNvSpPr>
          <p:nvPr>
            <p:ph idx="1"/>
          </p:nvPr>
        </p:nvSpPr>
        <p:spPr>
          <a:xfrm>
            <a:off x="4716304" y="936711"/>
            <a:ext cx="6815992" cy="5449799"/>
          </a:xfrm>
        </p:spPr>
        <p:txBody>
          <a:bodyPr vert="horz" lIns="91440" tIns="45720" rIns="91440" bIns="45720" rtlCol="0" anchor="ctr">
            <a:normAutofit/>
          </a:bodyPr>
          <a:lstStyle/>
          <a:p>
            <a:pPr algn="just"/>
            <a:r>
              <a:rPr lang="en-US" dirty="0">
                <a:ea typeface="+mn-lt"/>
                <a:cs typeface="+mn-lt"/>
              </a:rPr>
              <a:t>In order to gain insights and determine the training labels, we conducted an exploratory data analysis. This involved calculating the number of launches that took place at each site, as well as the frequency and occurrence of each orbit. Additionally, we created a landing outcome label from the outcome column and exported the resulting data to a CSV file.</a:t>
            </a:r>
          </a:p>
          <a:p>
            <a:endParaRPr lang="en-US" dirty="0">
              <a:ea typeface="+mn-lt"/>
              <a:cs typeface="+mn-lt"/>
            </a:endParaRPr>
          </a:p>
          <a:p>
            <a:r>
              <a:rPr lang="en-US" dirty="0">
                <a:ea typeface="+mn-lt"/>
                <a:cs typeface="+mn-lt"/>
              </a:rPr>
              <a:t>The link to the notebook is: </a:t>
            </a:r>
            <a:r>
              <a:rPr lang="en-US" dirty="0">
                <a:ea typeface="+mn-lt"/>
                <a:cs typeface="+mn-lt"/>
                <a:hlinkClick r:id="rId2"/>
              </a:rPr>
              <a:t>https://github.com/m-mahdisafari/spacexproject/blob/c0226fb73df7d7b62960815f729a4658644cf77f/3_Data_Wrangling_Spacex.ipynb</a:t>
            </a:r>
          </a:p>
          <a:p>
            <a:pPr marL="0" indent="0">
              <a:buNone/>
            </a:pPr>
            <a:endParaRPr lang="en-US" dirty="0">
              <a:ea typeface="+mn-lt"/>
              <a:cs typeface="+mn-lt"/>
            </a:endParaRPr>
          </a:p>
        </p:txBody>
      </p:sp>
    </p:spTree>
    <p:extLst>
      <p:ext uri="{BB962C8B-B14F-4D97-AF65-F5344CB8AC3E}">
        <p14:creationId xmlns:p14="http://schemas.microsoft.com/office/powerpoint/2010/main" val="81044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9F483-9692-F1D0-B4A2-1249981F35E4}"/>
              </a:ext>
            </a:extLst>
          </p:cNvPr>
          <p:cNvSpPr>
            <a:spLocks noGrp="1"/>
          </p:cNvSpPr>
          <p:nvPr>
            <p:ph type="title"/>
          </p:nvPr>
        </p:nvSpPr>
        <p:spPr>
          <a:xfrm>
            <a:off x="657224" y="936711"/>
            <a:ext cx="2988265" cy="4984578"/>
          </a:xfrm>
        </p:spPr>
        <p:txBody>
          <a:bodyPr>
            <a:normAutofit/>
          </a:bodyPr>
          <a:lstStyle/>
          <a:p>
            <a:r>
              <a:rPr lang="en-US" sz="4400">
                <a:solidFill>
                  <a:srgbClr val="FFFFFF"/>
                </a:solidFill>
                <a:ea typeface="+mj-lt"/>
                <a:cs typeface="+mj-lt"/>
              </a:rPr>
              <a:t>EDA with Data Visualization</a:t>
            </a:r>
            <a:endParaRPr lang="en-US" sz="4400">
              <a:solidFill>
                <a:srgbClr val="FFFFFF"/>
              </a:solidFill>
            </a:endParaRPr>
          </a:p>
        </p:txBody>
      </p:sp>
      <p:sp>
        <p:nvSpPr>
          <p:cNvPr id="3" name="Content Placeholder 2">
            <a:extLst>
              <a:ext uri="{FF2B5EF4-FFF2-40B4-BE49-F238E27FC236}">
                <a16:creationId xmlns:a16="http://schemas.microsoft.com/office/drawing/2014/main" id="{4336C9C0-0685-16DD-5DBB-0625DB17C588}"/>
              </a:ext>
            </a:extLst>
          </p:cNvPr>
          <p:cNvSpPr>
            <a:spLocks noGrp="1"/>
          </p:cNvSpPr>
          <p:nvPr>
            <p:ph idx="1"/>
          </p:nvPr>
        </p:nvSpPr>
        <p:spPr>
          <a:xfrm>
            <a:off x="4724926" y="1401932"/>
            <a:ext cx="6815992" cy="4984578"/>
          </a:xfrm>
        </p:spPr>
        <p:txBody>
          <a:bodyPr vert="horz" lIns="91440" tIns="45720" rIns="91440" bIns="45720" rtlCol="0" anchor="ctr">
            <a:noAutofit/>
          </a:bodyPr>
          <a:lstStyle/>
          <a:p>
            <a:r>
              <a:rPr lang="en-US" sz="1400" dirty="0">
                <a:ea typeface="+mn-lt"/>
                <a:cs typeface="+mn-lt"/>
              </a:rPr>
              <a:t>By visualizing the flight number and launch site, payload and launch site, success rate of each orbit type, flight number and orbit type, and the yearly trend of launch success, we conducted an analysis of the data</a:t>
            </a:r>
          </a:p>
          <a:p>
            <a:pPr marL="0" indent="0">
              <a:buNone/>
            </a:pPr>
            <a:r>
              <a:rPr lang="en-US" sz="1400" dirty="0">
                <a:ea typeface="+mn-lt"/>
                <a:cs typeface="+mn-lt"/>
              </a:rPr>
              <a:t>Charts</a:t>
            </a:r>
          </a:p>
          <a:p>
            <a:pPr marL="171450" indent="-171450"/>
            <a:r>
              <a:rPr lang="en-US" sz="1400" dirty="0">
                <a:ea typeface="+mn-lt"/>
                <a:cs typeface="+mn-lt"/>
              </a:rPr>
              <a:t> Flight Number vs. Payload </a:t>
            </a:r>
          </a:p>
          <a:p>
            <a:pPr marL="171450" indent="-171450"/>
            <a:r>
              <a:rPr lang="en-US" sz="1400" dirty="0">
                <a:ea typeface="+mn-lt"/>
                <a:cs typeface="+mn-lt"/>
              </a:rPr>
              <a:t>Flight Number vs. Launch Site </a:t>
            </a:r>
          </a:p>
          <a:p>
            <a:pPr marL="171450" indent="-171450"/>
            <a:r>
              <a:rPr lang="en-US" sz="1400" dirty="0">
                <a:ea typeface="+mn-lt"/>
                <a:cs typeface="+mn-lt"/>
              </a:rPr>
              <a:t>Payload Mass (kg) vs. Launch Site</a:t>
            </a:r>
          </a:p>
          <a:p>
            <a:pPr marL="171450" indent="-171450"/>
            <a:r>
              <a:rPr lang="en-US" sz="1400" dirty="0">
                <a:ea typeface="+mn-lt"/>
                <a:cs typeface="+mn-lt"/>
              </a:rPr>
              <a:t>Payload Mass (kg) vs. Orbit type</a:t>
            </a:r>
          </a:p>
          <a:p>
            <a:pPr marL="171450" indent="-171450"/>
            <a:r>
              <a:rPr lang="en-US" sz="1400" dirty="0">
                <a:ea typeface="+mn-lt"/>
                <a:cs typeface="+mn-lt"/>
              </a:rPr>
              <a:t>EDA with Visualization</a:t>
            </a:r>
          </a:p>
          <a:p>
            <a:pPr marL="0" indent="0">
              <a:buNone/>
            </a:pPr>
            <a:endParaRPr lang="en-US" sz="1400" dirty="0">
              <a:ea typeface="+mn-lt"/>
              <a:cs typeface="+mn-lt"/>
            </a:endParaRPr>
          </a:p>
          <a:p>
            <a:pPr marL="0" indent="0">
              <a:buNone/>
            </a:pPr>
            <a:r>
              <a:rPr lang="en-US" sz="1400" dirty="0">
                <a:ea typeface="+mn-lt"/>
                <a:cs typeface="+mn-lt"/>
              </a:rPr>
              <a:t>Analysis</a:t>
            </a:r>
          </a:p>
          <a:p>
            <a:r>
              <a:rPr lang="en-US" sz="1400" dirty="0">
                <a:ea typeface="+mn-lt"/>
                <a:cs typeface="+mn-lt"/>
              </a:rPr>
              <a:t>By utilizing scatter plots, examine the correlation between variables. If a correlation is found, these variables may be valuable for machine learning purposes.</a:t>
            </a:r>
          </a:p>
          <a:p>
            <a:r>
              <a:rPr lang="en-US" sz="1400" dirty="0">
                <a:ea typeface="+mn-lt"/>
                <a:cs typeface="+mn-lt"/>
              </a:rPr>
              <a:t>Employ bar charts to compare discrete categories. Bar charts display the connections between categories and their corresponding measured values.</a:t>
            </a:r>
          </a:p>
          <a:p>
            <a:endParaRPr lang="en-US" sz="1400" dirty="0">
              <a:ea typeface="+mn-lt"/>
              <a:cs typeface="+mn-lt"/>
            </a:endParaRPr>
          </a:p>
          <a:p>
            <a:pPr marL="0" indent="0">
              <a:buNone/>
            </a:pPr>
            <a:r>
              <a:rPr lang="en-US" sz="1400" dirty="0">
                <a:ea typeface="+mn-lt"/>
                <a:cs typeface="+mn-lt"/>
              </a:rPr>
              <a:t>The link to the notebook is : </a:t>
            </a:r>
            <a:r>
              <a:rPr lang="en-US" sz="1400" dirty="0">
                <a:ea typeface="+mn-lt"/>
                <a:cs typeface="+mn-lt"/>
                <a:hlinkClick r:id="rId2"/>
              </a:rPr>
              <a:t>https://github.com/m-mahdisafari/spacexproject/blob/c0226fb73df7d7b62960815f729a4658644cf77f/5_Eda_Data_Visual_Spacex.ipynb</a:t>
            </a:r>
            <a:endParaRPr lang="en-US" sz="1400" dirty="0">
              <a:ea typeface="+mn-lt"/>
              <a:cs typeface="+mn-lt"/>
            </a:endParaRPr>
          </a:p>
          <a:p>
            <a:pPr marL="0" indent="0">
              <a:buNone/>
            </a:pPr>
            <a:endParaRPr lang="en-US" sz="1400" dirty="0">
              <a:ea typeface="+mn-lt"/>
              <a:cs typeface="+mn-lt"/>
            </a:endParaRPr>
          </a:p>
          <a:p>
            <a:endParaRPr lang="en-US" sz="1400" dirty="0">
              <a:ea typeface="+mn-lt"/>
              <a:cs typeface="+mn-lt"/>
            </a:endParaRPr>
          </a:p>
        </p:txBody>
      </p:sp>
    </p:spTree>
    <p:extLst>
      <p:ext uri="{BB962C8B-B14F-4D97-AF65-F5344CB8AC3E}">
        <p14:creationId xmlns:p14="http://schemas.microsoft.com/office/powerpoint/2010/main" val="230555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80ED1-233B-9102-6140-D860B77C9A0B}"/>
              </a:ext>
            </a:extLst>
          </p:cNvPr>
          <p:cNvSpPr>
            <a:spLocks noGrp="1"/>
          </p:cNvSpPr>
          <p:nvPr>
            <p:ph type="title"/>
          </p:nvPr>
        </p:nvSpPr>
        <p:spPr>
          <a:xfrm>
            <a:off x="657224" y="936711"/>
            <a:ext cx="2988265" cy="4984578"/>
          </a:xfrm>
        </p:spPr>
        <p:txBody>
          <a:bodyPr>
            <a:normAutofit/>
          </a:bodyPr>
          <a:lstStyle/>
          <a:p>
            <a:r>
              <a:rPr lang="en-US" sz="4400">
                <a:solidFill>
                  <a:srgbClr val="FFFFFF"/>
                </a:solidFill>
                <a:latin typeface="Calibri"/>
                <a:cs typeface="Calibri"/>
              </a:rPr>
              <a:t>EDA with SQL</a:t>
            </a:r>
            <a:endParaRPr lang="en-US" sz="4400">
              <a:solidFill>
                <a:srgbClr val="FFFFFF"/>
              </a:solidFill>
            </a:endParaRPr>
          </a:p>
        </p:txBody>
      </p:sp>
      <p:sp>
        <p:nvSpPr>
          <p:cNvPr id="3" name="Content Placeholder 2">
            <a:extLst>
              <a:ext uri="{FF2B5EF4-FFF2-40B4-BE49-F238E27FC236}">
                <a16:creationId xmlns:a16="http://schemas.microsoft.com/office/drawing/2014/main" id="{60E0B8A9-309A-B2D3-9433-34232DAD2395}"/>
              </a:ext>
            </a:extLst>
          </p:cNvPr>
          <p:cNvSpPr>
            <a:spLocks noGrp="1"/>
          </p:cNvSpPr>
          <p:nvPr>
            <p:ph idx="1"/>
          </p:nvPr>
        </p:nvSpPr>
        <p:spPr>
          <a:xfrm>
            <a:off x="4598347" y="1145259"/>
            <a:ext cx="6815992" cy="4984578"/>
          </a:xfrm>
        </p:spPr>
        <p:txBody>
          <a:bodyPr vert="horz" lIns="91440" tIns="45720" rIns="91440" bIns="45720" rtlCol="0" anchor="ctr">
            <a:noAutofit/>
          </a:bodyPr>
          <a:lstStyle/>
          <a:p>
            <a:pPr algn="just">
              <a:buFont typeface="Arial" panose="020B0604020202020204" pitchFamily="34" charset="0"/>
              <a:buChar char="•"/>
            </a:pPr>
            <a:r>
              <a:rPr lang="en-US" sz="1400" dirty="0">
                <a:ea typeface="+mn-lt"/>
                <a:cs typeface="+mn-lt"/>
              </a:rPr>
              <a:t>utilized SQL queries to retrieve data from the dataset, in response to various inquiries we received. These inquiries prompted us to seek specific information within the dataset, which we obtained through the use of SQL queries.</a:t>
            </a:r>
          </a:p>
          <a:p>
            <a:pPr>
              <a:buFont typeface="Arial" panose="020B0604020202020204" pitchFamily="34" charset="0"/>
              <a:buChar char="•"/>
            </a:pPr>
            <a:r>
              <a:rPr lang="en-US" sz="1400" dirty="0">
                <a:ea typeface="+mn-lt"/>
                <a:cs typeface="+mn-lt"/>
              </a:rPr>
              <a:t>Displaying the names of the unique launch sites in the space mission </a:t>
            </a:r>
          </a:p>
          <a:p>
            <a:pPr>
              <a:buFont typeface="Arial" panose="020B0604020202020204" pitchFamily="34" charset="0"/>
              <a:buChar char="•"/>
            </a:pPr>
            <a:r>
              <a:rPr lang="en-US" sz="1400" dirty="0">
                <a:ea typeface="+mn-lt"/>
                <a:cs typeface="+mn-lt"/>
              </a:rPr>
              <a:t> Displaying 5 records where launch sites begin with the string 'KSC’ </a:t>
            </a:r>
          </a:p>
          <a:p>
            <a:pPr>
              <a:buFont typeface="Arial" panose="020B0604020202020204" pitchFamily="34" charset="0"/>
              <a:buChar char="•"/>
            </a:pPr>
            <a:r>
              <a:rPr lang="en-US" sz="1400" dirty="0">
                <a:ea typeface="+mn-lt"/>
                <a:cs typeface="+mn-lt"/>
              </a:rPr>
              <a:t> Displaying the total payload mass carried by boosters launched by NASA (CRS) </a:t>
            </a:r>
            <a:endParaRPr lang="en-US" sz="1400" dirty="0">
              <a:cs typeface="Calibri"/>
            </a:endParaRPr>
          </a:p>
          <a:p>
            <a:pPr>
              <a:buFont typeface="Arial" panose="020B0604020202020204" pitchFamily="34" charset="0"/>
              <a:buChar char="•"/>
            </a:pPr>
            <a:r>
              <a:rPr lang="en-US" sz="1400" dirty="0">
                <a:ea typeface="+mn-lt"/>
                <a:cs typeface="+mn-lt"/>
              </a:rPr>
              <a:t> Displaying average payload mass carried by booster version F9 v1.1 </a:t>
            </a:r>
          </a:p>
          <a:p>
            <a:pPr>
              <a:buFont typeface="Arial" panose="020B0604020202020204" pitchFamily="34" charset="0"/>
              <a:buChar char="•"/>
            </a:pPr>
            <a:r>
              <a:rPr lang="en-US" sz="1400" dirty="0">
                <a:ea typeface="+mn-lt"/>
                <a:cs typeface="+mn-lt"/>
              </a:rPr>
              <a:t> Listing the date where the successful landing outcome in drone ship was achieved. </a:t>
            </a:r>
            <a:endParaRPr lang="en-US" sz="1400" dirty="0"/>
          </a:p>
          <a:p>
            <a:pPr>
              <a:buFont typeface="Arial" panose="020B0604020202020204" pitchFamily="34" charset="0"/>
              <a:buChar char="•"/>
            </a:pPr>
            <a:r>
              <a:rPr lang="en-US" sz="1400" dirty="0">
                <a:ea typeface="+mn-lt"/>
                <a:cs typeface="+mn-lt"/>
              </a:rPr>
              <a:t> Listing the names of the boosters which have success in ground pad and have payload mass greater than 4000 but less than 6000 </a:t>
            </a:r>
          </a:p>
          <a:p>
            <a:pPr>
              <a:buFont typeface="Arial" panose="020B0604020202020204" pitchFamily="34" charset="0"/>
              <a:buChar char="•"/>
            </a:pPr>
            <a:r>
              <a:rPr lang="en-US" sz="1400" dirty="0">
                <a:ea typeface="+mn-lt"/>
                <a:cs typeface="+mn-lt"/>
              </a:rPr>
              <a:t> Listing the total number of successful and failure mission outcomes </a:t>
            </a:r>
          </a:p>
          <a:p>
            <a:pPr>
              <a:buFont typeface="Arial" panose="020B0604020202020204" pitchFamily="34" charset="0"/>
              <a:buChar char="•"/>
            </a:pPr>
            <a:r>
              <a:rPr lang="en-US" sz="1400" dirty="0">
                <a:ea typeface="+mn-lt"/>
                <a:cs typeface="+mn-lt"/>
              </a:rPr>
              <a:t>Listing the names of the </a:t>
            </a:r>
            <a:r>
              <a:rPr lang="en-US" sz="1400" dirty="0" err="1">
                <a:ea typeface="+mn-lt"/>
                <a:cs typeface="+mn-lt"/>
              </a:rPr>
              <a:t>booster_versions</a:t>
            </a:r>
            <a:r>
              <a:rPr lang="en-US" sz="1400" dirty="0">
                <a:ea typeface="+mn-lt"/>
                <a:cs typeface="+mn-lt"/>
              </a:rPr>
              <a:t> which have carried the maximum payload mass. </a:t>
            </a:r>
          </a:p>
          <a:p>
            <a:pPr>
              <a:buFont typeface="Arial" panose="020B0604020202020204" pitchFamily="34" charset="0"/>
              <a:buChar char="•"/>
            </a:pPr>
            <a:r>
              <a:rPr lang="en-US" sz="1400" dirty="0">
                <a:ea typeface="+mn-lt"/>
                <a:cs typeface="+mn-lt"/>
              </a:rPr>
              <a:t> Listing the records which will display the month names, successful </a:t>
            </a:r>
            <a:r>
              <a:rPr lang="en-US" sz="1400" dirty="0" err="1">
                <a:ea typeface="+mn-lt"/>
                <a:cs typeface="+mn-lt"/>
              </a:rPr>
              <a:t>landing_outcomes</a:t>
            </a:r>
            <a:r>
              <a:rPr lang="en-US" sz="1400" dirty="0">
                <a:ea typeface="+mn-lt"/>
                <a:cs typeface="+mn-lt"/>
              </a:rPr>
              <a:t> in ground pad ,booster versions, </a:t>
            </a:r>
            <a:r>
              <a:rPr lang="en-US" sz="1400" dirty="0" err="1">
                <a:ea typeface="+mn-lt"/>
                <a:cs typeface="+mn-lt"/>
              </a:rPr>
              <a:t>launch_site</a:t>
            </a:r>
            <a:r>
              <a:rPr lang="en-US" sz="1400" dirty="0">
                <a:ea typeface="+mn-lt"/>
                <a:cs typeface="+mn-lt"/>
              </a:rPr>
              <a:t> for the months in year 2017 </a:t>
            </a:r>
          </a:p>
          <a:p>
            <a:pPr>
              <a:buFont typeface="Arial" panose="020B0604020202020204" pitchFamily="34" charset="0"/>
              <a:buChar char="•"/>
            </a:pPr>
            <a:r>
              <a:rPr lang="en-US" sz="1400" dirty="0">
                <a:ea typeface="+mn-lt"/>
                <a:cs typeface="+mn-lt"/>
              </a:rPr>
              <a:t> Ranking the count of successful </a:t>
            </a:r>
            <a:r>
              <a:rPr lang="en-US" sz="1400" dirty="0" err="1">
                <a:ea typeface="+mn-lt"/>
                <a:cs typeface="+mn-lt"/>
              </a:rPr>
              <a:t>landing_outcomes</a:t>
            </a:r>
            <a:r>
              <a:rPr lang="en-US" sz="1400" dirty="0">
                <a:ea typeface="+mn-lt"/>
                <a:cs typeface="+mn-lt"/>
              </a:rPr>
              <a:t> between the date 2010-06-04 and 2017-03-20 in descending order.</a:t>
            </a:r>
          </a:p>
          <a:p>
            <a:endParaRPr lang="en-US" sz="1400" dirty="0">
              <a:cs typeface="Calibri"/>
            </a:endParaRPr>
          </a:p>
          <a:p>
            <a:pPr marL="0" indent="0">
              <a:buNone/>
            </a:pPr>
            <a:r>
              <a:rPr lang="en-US" sz="1400" dirty="0">
                <a:cs typeface="Calibri"/>
              </a:rPr>
              <a:t>The link to the notebook is :  </a:t>
            </a:r>
            <a:r>
              <a:rPr lang="en-US" sz="1400" dirty="0">
                <a:ea typeface="+mn-lt"/>
                <a:cs typeface="+mn-lt"/>
                <a:hlinkClick r:id="rId2"/>
              </a:rPr>
              <a:t>https://github.com/m-mahdisafari/spacexproject/blob/c0226fb73df7d7b62960815f729a4658644cf77f/4_Eda_Sql_Spacex.ipynb</a:t>
            </a:r>
            <a:endParaRPr lang="en-US" sz="1400" dirty="0">
              <a:ea typeface="+mn-lt"/>
              <a:cs typeface="+mn-lt"/>
            </a:endParaRPr>
          </a:p>
          <a:p>
            <a:pPr marL="0" indent="0">
              <a:buNone/>
            </a:pPr>
            <a:endParaRPr lang="en-US" sz="1400" dirty="0">
              <a:ea typeface="+mn-lt"/>
              <a:cs typeface="+mn-lt"/>
            </a:endParaRPr>
          </a:p>
        </p:txBody>
      </p:sp>
    </p:spTree>
    <p:extLst>
      <p:ext uri="{BB962C8B-B14F-4D97-AF65-F5344CB8AC3E}">
        <p14:creationId xmlns:p14="http://schemas.microsoft.com/office/powerpoint/2010/main" val="89438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3B4AC-26BC-02DA-11C1-0295D7F64018}"/>
              </a:ext>
            </a:extLst>
          </p:cNvPr>
          <p:cNvSpPr>
            <a:spLocks noGrp="1"/>
          </p:cNvSpPr>
          <p:nvPr>
            <p:ph type="title"/>
          </p:nvPr>
        </p:nvSpPr>
        <p:spPr>
          <a:xfrm>
            <a:off x="657224" y="936711"/>
            <a:ext cx="2988265" cy="4984578"/>
          </a:xfrm>
        </p:spPr>
        <p:txBody>
          <a:bodyPr>
            <a:normAutofit/>
          </a:bodyPr>
          <a:lstStyle/>
          <a:p>
            <a:r>
              <a:rPr lang="en-US" sz="4400" dirty="0">
                <a:solidFill>
                  <a:srgbClr val="FFFFFF"/>
                </a:solidFill>
                <a:ea typeface="+mj-lt"/>
                <a:cs typeface="+mj-lt"/>
              </a:rPr>
              <a:t>Interactive Map With Folium</a:t>
            </a:r>
            <a:endParaRPr lang="en-US" sz="4400" dirty="0">
              <a:solidFill>
                <a:srgbClr val="FFFFFF"/>
              </a:solidFill>
            </a:endParaRPr>
          </a:p>
        </p:txBody>
      </p:sp>
      <p:sp>
        <p:nvSpPr>
          <p:cNvPr id="3" name="Content Placeholder 2">
            <a:extLst>
              <a:ext uri="{FF2B5EF4-FFF2-40B4-BE49-F238E27FC236}">
                <a16:creationId xmlns:a16="http://schemas.microsoft.com/office/drawing/2014/main" id="{0341002F-0DE6-C604-812E-71B8EC7DE063}"/>
              </a:ext>
            </a:extLst>
          </p:cNvPr>
          <p:cNvSpPr>
            <a:spLocks noGrp="1"/>
          </p:cNvSpPr>
          <p:nvPr>
            <p:ph idx="1"/>
          </p:nvPr>
        </p:nvSpPr>
        <p:spPr>
          <a:xfrm>
            <a:off x="4718784" y="936711"/>
            <a:ext cx="6815992" cy="4984578"/>
          </a:xfrm>
        </p:spPr>
        <p:txBody>
          <a:bodyPr vert="horz" lIns="91440" tIns="45720" rIns="91440" bIns="45720" rtlCol="0" anchor="ctr">
            <a:normAutofit/>
          </a:bodyPr>
          <a:lstStyle/>
          <a:p>
            <a:pPr algn="just">
              <a:buFont typeface="Arial" panose="020B0604020202020204" pitchFamily="34" charset="0"/>
              <a:buChar char="•"/>
            </a:pPr>
            <a:r>
              <a:rPr lang="en-US" sz="1400" dirty="0">
                <a:ea typeface="+mn-lt"/>
                <a:cs typeface="+mn-lt"/>
              </a:rPr>
              <a:t>Labeled All Launch Sites And Incorporated Various Map Objects, Such As Markers, Circles, And Lines, On The Folium Map To Indicate The Success Or Failure Of Launches At Each Site. </a:t>
            </a:r>
          </a:p>
          <a:p>
            <a:pPr algn="just">
              <a:buFont typeface="Arial" panose="020B0604020202020204" pitchFamily="34" charset="0"/>
              <a:buChar char="•"/>
            </a:pPr>
            <a:r>
              <a:rPr lang="en-US" sz="1400" dirty="0">
                <a:ea typeface="+mn-lt"/>
                <a:cs typeface="+mn-lt"/>
              </a:rPr>
              <a:t>Classified The Launch Outcomes As Either Success Or Failure, Assigning A Value Of 1 To Success And 0 To Failure. </a:t>
            </a:r>
          </a:p>
          <a:p>
            <a:pPr algn="just">
              <a:buFont typeface="Arial" panose="020B0604020202020204" pitchFamily="34" charset="0"/>
              <a:buChar char="•"/>
            </a:pPr>
            <a:r>
              <a:rPr lang="en-US" sz="1400" dirty="0">
                <a:ea typeface="+mn-lt"/>
                <a:cs typeface="+mn-lt"/>
              </a:rPr>
              <a:t>By Utilizing Color-coded Marker Clusters, We Identified The Launch Sites With A Relatively High Success Rate. </a:t>
            </a:r>
          </a:p>
          <a:p>
            <a:pPr algn="just">
              <a:buFont typeface="Arial" panose="020B0604020202020204" pitchFamily="34" charset="0"/>
              <a:buChar char="•"/>
            </a:pPr>
            <a:r>
              <a:rPr lang="en-US" sz="1400" dirty="0">
                <a:ea typeface="+mn-lt"/>
                <a:cs typeface="+mn-lt"/>
              </a:rPr>
              <a:t>Calculated The Distances Between Each Launch Site And Its Surrounding Areas To Answer Specific Questions, Such As:</a:t>
            </a:r>
          </a:p>
          <a:p>
            <a:pPr lvl="1">
              <a:buFont typeface="Arial" panose="020B0604020202020204" pitchFamily="34" charset="0"/>
              <a:buChar char="•"/>
            </a:pPr>
            <a:r>
              <a:rPr lang="en-US" sz="1400" dirty="0">
                <a:ea typeface="+mn-lt"/>
                <a:cs typeface="+mn-lt"/>
              </a:rPr>
              <a:t>Are launch sites in close proximity to railways? No </a:t>
            </a:r>
            <a:endParaRPr lang="en-US" sz="1400" dirty="0"/>
          </a:p>
          <a:p>
            <a:pPr lvl="1">
              <a:buFont typeface="Arial" panose="020B0604020202020204" pitchFamily="34" charset="0"/>
              <a:buChar char="•"/>
            </a:pPr>
            <a:r>
              <a:rPr lang="en-US" sz="1400" dirty="0">
                <a:ea typeface="+mn-lt"/>
                <a:cs typeface="+mn-lt"/>
              </a:rPr>
              <a:t>Are launch sites in close proximity to highways? No</a:t>
            </a:r>
            <a:endParaRPr lang="en-US" sz="1400" dirty="0"/>
          </a:p>
          <a:p>
            <a:pPr lvl="1">
              <a:buFont typeface="Arial" panose="020B0604020202020204" pitchFamily="34" charset="0"/>
              <a:buChar char="•"/>
            </a:pPr>
            <a:r>
              <a:rPr lang="en-US" sz="1400" dirty="0">
                <a:ea typeface="+mn-lt"/>
                <a:cs typeface="+mn-lt"/>
              </a:rPr>
              <a:t>Are launch sites in close proximity to coastline? Yes</a:t>
            </a:r>
            <a:endParaRPr lang="en-US" sz="1400" dirty="0"/>
          </a:p>
          <a:p>
            <a:pPr lvl="1">
              <a:buFont typeface="Arial" panose="020B0604020202020204" pitchFamily="34" charset="0"/>
              <a:buChar char="•"/>
            </a:pPr>
            <a:r>
              <a:rPr lang="en-US" sz="1400" dirty="0">
                <a:ea typeface="+mn-lt"/>
                <a:cs typeface="+mn-lt"/>
              </a:rPr>
              <a:t>Do launch sites keep certain distance away from cities? Yes</a:t>
            </a:r>
          </a:p>
          <a:p>
            <a:pPr marL="0" indent="0">
              <a:buNone/>
            </a:pPr>
            <a:endParaRPr lang="en-US" sz="1400" dirty="0">
              <a:cs typeface="Calibri"/>
            </a:endParaRPr>
          </a:p>
          <a:p>
            <a:pPr marL="0" indent="0">
              <a:buNone/>
            </a:pPr>
            <a:r>
              <a:rPr lang="en-US" sz="1400" dirty="0">
                <a:ea typeface="+mn-lt"/>
                <a:cs typeface="+mn-lt"/>
              </a:rPr>
              <a:t>The link to the notebook is : </a:t>
            </a:r>
            <a:r>
              <a:rPr lang="en-US" sz="1400" dirty="0">
                <a:ea typeface="+mn-lt"/>
                <a:cs typeface="+mn-lt"/>
                <a:hlinkClick r:id="rId2"/>
              </a:rPr>
              <a:t>https://github.com/m-mahdisafari/spacexproject/blob/c0226fb73df7d7b62960815f729a4658644cf77f/6_Visual_Analytics_Folium_Spacex.ipynb</a:t>
            </a:r>
            <a:endParaRPr lang="en-US" sz="1400" dirty="0"/>
          </a:p>
          <a:p>
            <a:pPr marL="0" indent="0">
              <a:buNone/>
            </a:pPr>
            <a:endParaRPr lang="en-US" sz="1400" dirty="0">
              <a:ea typeface="+mn-lt"/>
              <a:cs typeface="+mn-lt"/>
            </a:endParaRPr>
          </a:p>
        </p:txBody>
      </p:sp>
    </p:spTree>
    <p:extLst>
      <p:ext uri="{BB962C8B-B14F-4D97-AF65-F5344CB8AC3E}">
        <p14:creationId xmlns:p14="http://schemas.microsoft.com/office/powerpoint/2010/main" val="4019063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4AC00-E5A7-826F-244F-99A12F5C69DB}"/>
              </a:ext>
            </a:extLst>
          </p:cNvPr>
          <p:cNvSpPr>
            <a:spLocks noGrp="1"/>
          </p:cNvSpPr>
          <p:nvPr>
            <p:ph type="title"/>
          </p:nvPr>
        </p:nvSpPr>
        <p:spPr>
          <a:xfrm>
            <a:off x="657224" y="936711"/>
            <a:ext cx="2988265" cy="4984578"/>
          </a:xfrm>
        </p:spPr>
        <p:txBody>
          <a:bodyPr>
            <a:normAutofit/>
          </a:bodyPr>
          <a:lstStyle/>
          <a:p>
            <a:r>
              <a:rPr lang="en-US" sz="4400">
                <a:solidFill>
                  <a:srgbClr val="FFFFFF"/>
                </a:solidFill>
                <a:ea typeface="+mj-lt"/>
                <a:cs typeface="+mj-lt"/>
              </a:rPr>
              <a:t>Build a Dashboard with Plotly Dash </a:t>
            </a:r>
            <a:endParaRPr lang="en-US" sz="4400">
              <a:solidFill>
                <a:srgbClr val="FFFFFF"/>
              </a:solidFill>
            </a:endParaRPr>
          </a:p>
        </p:txBody>
      </p:sp>
      <p:sp>
        <p:nvSpPr>
          <p:cNvPr id="3" name="Content Placeholder 2">
            <a:extLst>
              <a:ext uri="{FF2B5EF4-FFF2-40B4-BE49-F238E27FC236}">
                <a16:creationId xmlns:a16="http://schemas.microsoft.com/office/drawing/2014/main" id="{1E53A488-8CC1-8EF9-314D-741B8D21C711}"/>
              </a:ext>
            </a:extLst>
          </p:cNvPr>
          <p:cNvSpPr>
            <a:spLocks noGrp="1"/>
          </p:cNvSpPr>
          <p:nvPr>
            <p:ph idx="1"/>
          </p:nvPr>
        </p:nvSpPr>
        <p:spPr>
          <a:xfrm>
            <a:off x="4614389" y="936711"/>
            <a:ext cx="6815992" cy="4984578"/>
          </a:xfrm>
        </p:spPr>
        <p:txBody>
          <a:bodyPr vert="horz" lIns="91440" tIns="45720" rIns="91440" bIns="45720" rtlCol="0" anchor="ctr">
            <a:normAutofit/>
          </a:bodyPr>
          <a:lstStyle/>
          <a:p>
            <a:pPr algn="just">
              <a:buFont typeface="Arial" panose="020B0604020202020204" pitchFamily="34" charset="0"/>
              <a:buChar char="•"/>
            </a:pPr>
            <a:r>
              <a:rPr lang="en-US" dirty="0">
                <a:ea typeface="+mn-lt"/>
                <a:cs typeface="+mn-lt"/>
              </a:rPr>
              <a:t>Built An Interactive Dashboard With </a:t>
            </a:r>
            <a:r>
              <a:rPr lang="en-US" dirty="0" err="1">
                <a:ea typeface="+mn-lt"/>
                <a:cs typeface="+mn-lt"/>
              </a:rPr>
              <a:t>Plotly</a:t>
            </a:r>
            <a:r>
              <a:rPr lang="en-US" dirty="0">
                <a:ea typeface="+mn-lt"/>
                <a:cs typeface="+mn-lt"/>
              </a:rPr>
              <a:t> Dash </a:t>
            </a:r>
          </a:p>
          <a:p>
            <a:pPr algn="just">
              <a:buFont typeface="Arial" panose="020B0604020202020204" pitchFamily="34" charset="0"/>
              <a:buChar char="•"/>
            </a:pPr>
            <a:r>
              <a:rPr lang="en-US" dirty="0">
                <a:ea typeface="+mn-lt"/>
                <a:cs typeface="+mn-lt"/>
              </a:rPr>
              <a:t>Plotted Pie Charts Showing The Total Launches By A Certain Sites </a:t>
            </a:r>
          </a:p>
          <a:p>
            <a:pPr algn="just">
              <a:buFont typeface="Arial" panose="020B0604020202020204" pitchFamily="34" charset="0"/>
              <a:buChar char="•"/>
            </a:pPr>
            <a:r>
              <a:rPr lang="en-US" dirty="0">
                <a:ea typeface="+mn-lt"/>
                <a:cs typeface="+mn-lt"/>
              </a:rPr>
              <a:t>Plotted Scatter Graph Showing The Relationship With Outcome And Payload Mass (Kg) For The Different Booster Version. </a:t>
            </a:r>
          </a:p>
          <a:p>
            <a:pPr marL="0" indent="0">
              <a:buNone/>
            </a:pPr>
            <a:endParaRPr lang="en-US" dirty="0">
              <a:ea typeface="+mn-lt"/>
              <a:cs typeface="+mn-lt"/>
            </a:endParaRPr>
          </a:p>
          <a:p>
            <a:pPr marL="0" indent="0">
              <a:buNone/>
            </a:pPr>
            <a:r>
              <a:rPr lang="en-US" dirty="0">
                <a:ea typeface="+mn-lt"/>
                <a:cs typeface="+mn-lt"/>
              </a:rPr>
              <a:t>The link to the notebook is : </a:t>
            </a:r>
            <a:r>
              <a:rPr lang="en-US" dirty="0">
                <a:ea typeface="+mn-lt"/>
                <a:cs typeface="+mn-lt"/>
                <a:hlinkClick r:id="rId2"/>
              </a:rPr>
              <a:t>https://github.com/m-mahdisafari/spacexproject/blob/c0226fb73df7d7b62960815f729a4658644cf77f/7_Visual_Analytics_Plotly_Spacex.ipynb</a:t>
            </a:r>
          </a:p>
          <a:p>
            <a:pPr marL="0" indent="0">
              <a:buNone/>
            </a:pPr>
            <a:endParaRPr lang="en-US" dirty="0">
              <a:ea typeface="+mn-lt"/>
              <a:cs typeface="+mn-lt"/>
            </a:endParaRPr>
          </a:p>
        </p:txBody>
      </p:sp>
    </p:spTree>
    <p:extLst>
      <p:ext uri="{BB962C8B-B14F-4D97-AF65-F5344CB8AC3E}">
        <p14:creationId xmlns:p14="http://schemas.microsoft.com/office/powerpoint/2010/main" val="2181535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19B49-B60F-CC3C-C57F-BFB9C2FDE89D}"/>
              </a:ext>
            </a:extLst>
          </p:cNvPr>
          <p:cNvSpPr>
            <a:spLocks noGrp="1"/>
          </p:cNvSpPr>
          <p:nvPr>
            <p:ph type="title"/>
          </p:nvPr>
        </p:nvSpPr>
        <p:spPr>
          <a:xfrm>
            <a:off x="657224" y="936711"/>
            <a:ext cx="2988265" cy="4984578"/>
          </a:xfrm>
        </p:spPr>
        <p:txBody>
          <a:bodyPr>
            <a:normAutofit/>
          </a:bodyPr>
          <a:lstStyle/>
          <a:p>
            <a:r>
              <a:rPr lang="en-US" sz="3700">
                <a:solidFill>
                  <a:srgbClr val="FFFFFF"/>
                </a:solidFill>
                <a:ea typeface="+mj-lt"/>
                <a:cs typeface="+mj-lt"/>
              </a:rPr>
              <a:t>Predictive Analysis (Classification) </a:t>
            </a:r>
            <a:endParaRPr lang="en-US" sz="3700">
              <a:solidFill>
                <a:srgbClr val="FFFFFF"/>
              </a:solidFill>
            </a:endParaRPr>
          </a:p>
        </p:txBody>
      </p:sp>
      <p:sp>
        <p:nvSpPr>
          <p:cNvPr id="3" name="Content Placeholder 2">
            <a:extLst>
              <a:ext uri="{FF2B5EF4-FFF2-40B4-BE49-F238E27FC236}">
                <a16:creationId xmlns:a16="http://schemas.microsoft.com/office/drawing/2014/main" id="{5E3B3EC9-8660-C3DB-BA63-BBED7C4AE848}"/>
              </a:ext>
            </a:extLst>
          </p:cNvPr>
          <p:cNvSpPr>
            <a:spLocks noGrp="1"/>
          </p:cNvSpPr>
          <p:nvPr>
            <p:ph idx="1"/>
          </p:nvPr>
        </p:nvSpPr>
        <p:spPr>
          <a:xfrm>
            <a:off x="4598347" y="1273595"/>
            <a:ext cx="6815992" cy="4984578"/>
          </a:xfrm>
        </p:spPr>
        <p:txBody>
          <a:bodyPr vert="horz" lIns="91440" tIns="45720" rIns="91440" bIns="45720" rtlCol="0" anchor="ctr">
            <a:noAutofit/>
          </a:bodyPr>
          <a:lstStyle/>
          <a:p>
            <a:pPr marL="0" indent="0">
              <a:buNone/>
            </a:pPr>
            <a:r>
              <a:rPr lang="en-US" sz="1400" b="1" dirty="0">
                <a:ea typeface="+mn-lt"/>
                <a:cs typeface="+mn-lt"/>
              </a:rPr>
              <a:t>BUILDING MODEL </a:t>
            </a:r>
            <a:endParaRPr lang="en-US" sz="1400" b="1" dirty="0">
              <a:cs typeface="Calibri"/>
            </a:endParaRPr>
          </a:p>
          <a:p>
            <a:pPr marL="0" indent="0">
              <a:buNone/>
            </a:pPr>
            <a:r>
              <a:rPr lang="en-US" sz="1400" dirty="0">
                <a:ea typeface="+mn-lt"/>
                <a:cs typeface="+mn-lt"/>
              </a:rPr>
              <a:t> Load our dataset into NumPy and Pandas </a:t>
            </a:r>
          </a:p>
          <a:p>
            <a:pPr marL="0" indent="0">
              <a:buNone/>
            </a:pPr>
            <a:r>
              <a:rPr lang="en-US" sz="1400" dirty="0">
                <a:ea typeface="+mn-lt"/>
                <a:cs typeface="+mn-lt"/>
              </a:rPr>
              <a:t>• Transform Data </a:t>
            </a:r>
          </a:p>
          <a:p>
            <a:pPr marL="0" indent="0">
              <a:buNone/>
            </a:pPr>
            <a:r>
              <a:rPr lang="en-US" sz="1400" dirty="0">
                <a:ea typeface="+mn-lt"/>
                <a:cs typeface="+mn-lt"/>
              </a:rPr>
              <a:t>• Split our data into training and test data sets</a:t>
            </a:r>
          </a:p>
          <a:p>
            <a:pPr marL="0" indent="0">
              <a:buNone/>
            </a:pPr>
            <a:r>
              <a:rPr lang="en-US" sz="1400" dirty="0">
                <a:ea typeface="+mn-lt"/>
                <a:cs typeface="+mn-lt"/>
              </a:rPr>
              <a:t> • Check how many test samples we have</a:t>
            </a:r>
          </a:p>
          <a:p>
            <a:pPr marL="0" indent="0">
              <a:buNone/>
            </a:pPr>
            <a:r>
              <a:rPr lang="en-US" sz="1400" dirty="0">
                <a:ea typeface="+mn-lt"/>
                <a:cs typeface="+mn-lt"/>
              </a:rPr>
              <a:t> • Decide which type of machine learning algorithms we want to use</a:t>
            </a:r>
          </a:p>
          <a:p>
            <a:pPr marL="0" indent="0">
              <a:buNone/>
            </a:pPr>
            <a:r>
              <a:rPr lang="en-US" sz="1400" dirty="0">
                <a:ea typeface="+mn-lt"/>
                <a:cs typeface="+mn-lt"/>
              </a:rPr>
              <a:t> • Set our parameters and algorithms to </a:t>
            </a:r>
            <a:r>
              <a:rPr lang="en-US" sz="1400" dirty="0" err="1">
                <a:ea typeface="+mn-lt"/>
                <a:cs typeface="+mn-lt"/>
              </a:rPr>
              <a:t>GridSearchCV</a:t>
            </a:r>
            <a:r>
              <a:rPr lang="en-US" sz="1400" dirty="0">
                <a:ea typeface="+mn-lt"/>
                <a:cs typeface="+mn-lt"/>
              </a:rPr>
              <a:t> </a:t>
            </a:r>
          </a:p>
          <a:p>
            <a:pPr marL="0" indent="0">
              <a:buNone/>
            </a:pPr>
            <a:r>
              <a:rPr lang="en-US" sz="1400" dirty="0">
                <a:ea typeface="+mn-lt"/>
                <a:cs typeface="+mn-lt"/>
              </a:rPr>
              <a:t>• Fit our datasets into the </a:t>
            </a:r>
            <a:r>
              <a:rPr lang="en-US" sz="1400" dirty="0" err="1">
                <a:ea typeface="+mn-lt"/>
                <a:cs typeface="+mn-lt"/>
              </a:rPr>
              <a:t>GridSearchCV</a:t>
            </a:r>
            <a:r>
              <a:rPr lang="en-US" sz="1400" dirty="0">
                <a:ea typeface="+mn-lt"/>
                <a:cs typeface="+mn-lt"/>
              </a:rPr>
              <a:t> objects and train our dataset.</a:t>
            </a:r>
          </a:p>
          <a:p>
            <a:pPr marL="0" indent="0">
              <a:buNone/>
            </a:pPr>
            <a:r>
              <a:rPr lang="en-US" sz="1400" b="1" dirty="0">
                <a:ea typeface="+mn-lt"/>
                <a:cs typeface="+mn-lt"/>
              </a:rPr>
              <a:t> EVALUATING MODEL </a:t>
            </a:r>
          </a:p>
          <a:p>
            <a:pPr marL="0" indent="0">
              <a:buNone/>
            </a:pPr>
            <a:r>
              <a:rPr lang="en-US" sz="1400" dirty="0">
                <a:ea typeface="+mn-lt"/>
                <a:cs typeface="+mn-lt"/>
              </a:rPr>
              <a:t>• Check accuracy for each model </a:t>
            </a:r>
          </a:p>
          <a:p>
            <a:pPr marL="0" indent="0">
              <a:buNone/>
            </a:pPr>
            <a:r>
              <a:rPr lang="en-US" sz="1400" dirty="0">
                <a:ea typeface="+mn-lt"/>
                <a:cs typeface="+mn-lt"/>
              </a:rPr>
              <a:t>• Get tuned hyperparameters for each type of algorithms </a:t>
            </a:r>
          </a:p>
          <a:p>
            <a:pPr marL="0" indent="0">
              <a:buNone/>
            </a:pPr>
            <a:r>
              <a:rPr lang="en-US" sz="1400" dirty="0">
                <a:ea typeface="+mn-lt"/>
                <a:cs typeface="+mn-lt"/>
              </a:rPr>
              <a:t>• Plot Confusion Matrix </a:t>
            </a:r>
          </a:p>
          <a:p>
            <a:pPr marL="0" indent="0">
              <a:buNone/>
            </a:pPr>
            <a:r>
              <a:rPr lang="en-US" sz="1400" b="1" dirty="0">
                <a:ea typeface="+mn-lt"/>
                <a:cs typeface="+mn-lt"/>
              </a:rPr>
              <a:t>IMPROVING MODEL</a:t>
            </a:r>
            <a:endParaRPr lang="en-US" sz="1400" b="1" dirty="0"/>
          </a:p>
          <a:p>
            <a:pPr marL="0" indent="0">
              <a:buNone/>
            </a:pPr>
            <a:r>
              <a:rPr lang="en-US" sz="1400" dirty="0">
                <a:ea typeface="+mn-lt"/>
                <a:cs typeface="+mn-lt"/>
              </a:rPr>
              <a:t> • Feature Engineering </a:t>
            </a:r>
          </a:p>
          <a:p>
            <a:pPr marL="0" indent="0">
              <a:buNone/>
            </a:pPr>
            <a:r>
              <a:rPr lang="en-US" sz="1400" dirty="0">
                <a:ea typeface="+mn-lt"/>
                <a:cs typeface="+mn-lt"/>
              </a:rPr>
              <a:t>• Algorithm Tuning </a:t>
            </a:r>
          </a:p>
          <a:p>
            <a:pPr marL="0" indent="0">
              <a:buNone/>
            </a:pPr>
            <a:r>
              <a:rPr lang="en-US" sz="1400" b="1" dirty="0">
                <a:ea typeface="+mn-lt"/>
                <a:cs typeface="+mn-lt"/>
              </a:rPr>
              <a:t>FINDING THE BEST PERFORMING CLASSIFICATION MODEL</a:t>
            </a:r>
            <a:endParaRPr lang="en-US" sz="1400" b="1" dirty="0">
              <a:cs typeface="Calibri"/>
            </a:endParaRPr>
          </a:p>
          <a:p>
            <a:pPr marL="0" indent="0">
              <a:buNone/>
            </a:pPr>
            <a:r>
              <a:rPr lang="en-US" sz="1400" dirty="0">
                <a:ea typeface="+mn-lt"/>
                <a:cs typeface="+mn-lt"/>
              </a:rPr>
              <a:t> • The model with the best accuracy score wins the best performing model </a:t>
            </a:r>
          </a:p>
          <a:p>
            <a:pPr marL="0" indent="0">
              <a:buNone/>
            </a:pPr>
            <a:r>
              <a:rPr lang="en-US" sz="1400" dirty="0">
                <a:ea typeface="+mn-lt"/>
                <a:cs typeface="+mn-lt"/>
              </a:rPr>
              <a:t>The link to the notebook is: </a:t>
            </a:r>
            <a:r>
              <a:rPr lang="en-US" sz="1400" dirty="0">
                <a:ea typeface="+mn-lt"/>
                <a:cs typeface="+mn-lt"/>
                <a:hlinkClick r:id="rId2"/>
              </a:rPr>
              <a:t>https://github.com/m-mahdisafari/spacexproject/blob/c0226fb73df7d7b62960815f729a4658644cf77f/8_Predictive_Analytics__Spacex.ipynb</a:t>
            </a:r>
            <a:endParaRPr lang="en-US" sz="1400" dirty="0">
              <a:ea typeface="+mn-lt"/>
              <a:cs typeface="+mn-lt"/>
            </a:endParaRPr>
          </a:p>
          <a:p>
            <a:pPr marL="0" indent="0">
              <a:buNone/>
            </a:pPr>
            <a:endParaRPr lang="en-US" sz="1400" dirty="0">
              <a:ea typeface="+mn-lt"/>
              <a:cs typeface="+mn-lt"/>
            </a:endParaRPr>
          </a:p>
          <a:p>
            <a:pPr marL="0" indent="0">
              <a:buNone/>
            </a:pPr>
            <a:endParaRPr lang="en-US" sz="1400" dirty="0">
              <a:cs typeface="Calibri"/>
            </a:endParaRPr>
          </a:p>
        </p:txBody>
      </p:sp>
    </p:spTree>
    <p:extLst>
      <p:ext uri="{BB962C8B-B14F-4D97-AF65-F5344CB8AC3E}">
        <p14:creationId xmlns:p14="http://schemas.microsoft.com/office/powerpoint/2010/main" val="3152059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524F2-3CC6-6E03-CB7A-947241D4B8DF}"/>
              </a:ext>
            </a:extLst>
          </p:cNvPr>
          <p:cNvSpPr>
            <a:spLocks noGrp="1"/>
          </p:cNvSpPr>
          <p:nvPr>
            <p:ph type="title"/>
          </p:nvPr>
        </p:nvSpPr>
        <p:spPr>
          <a:xfrm>
            <a:off x="706298" y="639763"/>
            <a:ext cx="3997693" cy="5492750"/>
          </a:xfrm>
        </p:spPr>
        <p:txBody>
          <a:bodyPr>
            <a:normAutofit/>
          </a:bodyPr>
          <a:lstStyle/>
          <a:p>
            <a:r>
              <a:rPr lang="en-US" sz="6000" dirty="0">
                <a:solidFill>
                  <a:srgbClr val="FFFFFF"/>
                </a:solidFill>
                <a:ea typeface="+mj-lt"/>
                <a:cs typeface="+mj-lt"/>
              </a:rPr>
              <a:t>Outcomes and Results </a:t>
            </a:r>
            <a:br>
              <a:rPr lang="en-US" sz="6000" dirty="0">
                <a:solidFill>
                  <a:srgbClr val="FFFFFF"/>
                </a:solidFill>
                <a:ea typeface="+mj-lt"/>
                <a:cs typeface="+mj-lt"/>
              </a:rPr>
            </a:br>
            <a:r>
              <a:rPr lang="en-US" sz="6000" dirty="0">
                <a:solidFill>
                  <a:srgbClr val="FFFFFF"/>
                </a:solidFill>
                <a:ea typeface="+mj-lt"/>
                <a:cs typeface="+mj-lt"/>
              </a:rPr>
              <a:t> </a:t>
            </a:r>
            <a:endParaRPr lang="en-US" sz="6000" dirty="0">
              <a:solidFill>
                <a:srgbClr val="FFFFFF"/>
              </a:solidFill>
            </a:endParaRPr>
          </a:p>
        </p:txBody>
      </p:sp>
      <p:graphicFrame>
        <p:nvGraphicFramePr>
          <p:cNvPr id="5" name="Content Placeholder 2">
            <a:extLst>
              <a:ext uri="{FF2B5EF4-FFF2-40B4-BE49-F238E27FC236}">
                <a16:creationId xmlns:a16="http://schemas.microsoft.com/office/drawing/2014/main" id="{76FCAF51-DE3A-3532-5CAE-2DAA6BA84DE6}"/>
              </a:ext>
            </a:extLst>
          </p:cNvPr>
          <p:cNvGraphicFramePr>
            <a:graphicFrameLocks noGrp="1"/>
          </p:cNvGraphicFramePr>
          <p:nvPr>
            <p:ph idx="1"/>
            <p:extLst>
              <p:ext uri="{D42A27DB-BD31-4B8C-83A1-F6EECF244321}">
                <p14:modId xmlns:p14="http://schemas.microsoft.com/office/powerpoint/2010/main" val="73670890"/>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62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E042A-4D1E-971B-A929-01EDA6BA366A}"/>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dirty="0">
                <a:solidFill>
                  <a:srgbClr val="FFFFFF"/>
                </a:solidFill>
              </a:rPr>
              <a:t>EDA With Visualization</a:t>
            </a:r>
            <a:br>
              <a:rPr lang="en-US" sz="6600" dirty="0">
                <a:solidFill>
                  <a:srgbClr val="FFFFFF"/>
                </a:solidFill>
              </a:rPr>
            </a:br>
            <a:endParaRPr lang="en-US" sz="6600" dirty="0">
              <a:solidFill>
                <a:srgbClr val="FFFFFF"/>
              </a:solidFill>
            </a:endParaRPr>
          </a:p>
        </p:txBody>
      </p:sp>
    </p:spTree>
    <p:extLst>
      <p:ext uri="{BB962C8B-B14F-4D97-AF65-F5344CB8AC3E}">
        <p14:creationId xmlns:p14="http://schemas.microsoft.com/office/powerpoint/2010/main" val="343431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A696C-5194-008D-E00E-AE730615934A}"/>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ea typeface="+mj-lt"/>
                <a:cs typeface="+mj-lt"/>
              </a:rPr>
              <a:t>Flight Number vs. Launch Site</a:t>
            </a:r>
            <a:endParaRPr lang="en-US" sz="4000">
              <a:solidFill>
                <a:srgbClr val="FFFFFF"/>
              </a:solidFill>
            </a:endParaRPr>
          </a:p>
        </p:txBody>
      </p:sp>
      <p:sp>
        <p:nvSpPr>
          <p:cNvPr id="3" name="Content Placeholder 2">
            <a:extLst>
              <a:ext uri="{FF2B5EF4-FFF2-40B4-BE49-F238E27FC236}">
                <a16:creationId xmlns:a16="http://schemas.microsoft.com/office/drawing/2014/main" id="{B0E666AB-5BF6-C9CB-646B-259CA4568A57}"/>
              </a:ext>
            </a:extLst>
          </p:cNvPr>
          <p:cNvSpPr>
            <a:spLocks noGrp="1"/>
          </p:cNvSpPr>
          <p:nvPr>
            <p:ph idx="1"/>
          </p:nvPr>
        </p:nvSpPr>
        <p:spPr>
          <a:xfrm>
            <a:off x="931918" y="1151522"/>
            <a:ext cx="6535682" cy="869783"/>
          </a:xfrm>
        </p:spPr>
        <p:txBody>
          <a:bodyPr vert="horz" lIns="91440" tIns="45720" rIns="91440" bIns="45720" rtlCol="0">
            <a:normAutofit/>
          </a:bodyPr>
          <a:lstStyle/>
          <a:p>
            <a:r>
              <a:rPr lang="en-US" sz="1800" dirty="0">
                <a:ea typeface="+mn-lt"/>
                <a:cs typeface="+mn-lt"/>
              </a:rPr>
              <a:t>There is a positive correlation between the number of flights at a launch site and its success rate.</a:t>
            </a:r>
          </a:p>
          <a:p>
            <a:endParaRPr lang="en-US" sz="1800" dirty="0">
              <a:cs typeface="Calibri"/>
            </a:endParaRPr>
          </a:p>
          <a:p>
            <a:endParaRPr lang="en-US" sz="1800" dirty="0">
              <a:cs typeface="Calibri"/>
            </a:endParaRPr>
          </a:p>
          <a:p>
            <a:endParaRPr lang="en-US" sz="1800" dirty="0">
              <a:cs typeface="Calibri"/>
            </a:endParaRPr>
          </a:p>
          <a:p>
            <a:endParaRPr lang="en-US" sz="1800" dirty="0">
              <a:cs typeface="Calibri"/>
            </a:endParaRPr>
          </a:p>
        </p:txBody>
      </p:sp>
      <p:pic>
        <p:nvPicPr>
          <p:cNvPr id="5" name="Picture 4" descr="Chart, scatter chart&#10;&#10;Description automatically generated">
            <a:extLst>
              <a:ext uri="{FF2B5EF4-FFF2-40B4-BE49-F238E27FC236}">
                <a16:creationId xmlns:a16="http://schemas.microsoft.com/office/drawing/2014/main" id="{B1FDB221-73E1-9CE6-89AF-E8E76071C63B}"/>
              </a:ext>
            </a:extLst>
          </p:cNvPr>
          <p:cNvPicPr>
            <a:picLocks noChangeAspect="1"/>
          </p:cNvPicPr>
          <p:nvPr/>
        </p:nvPicPr>
        <p:blipFill>
          <a:blip r:embed="rId2"/>
          <a:stretch>
            <a:fillRect/>
          </a:stretch>
        </p:blipFill>
        <p:spPr>
          <a:xfrm>
            <a:off x="931918" y="2830568"/>
            <a:ext cx="6535682" cy="2852243"/>
          </a:xfrm>
          <a:prstGeom prst="rect">
            <a:avLst/>
          </a:prstGeom>
        </p:spPr>
      </p:pic>
    </p:spTree>
    <p:extLst>
      <p:ext uri="{BB962C8B-B14F-4D97-AF65-F5344CB8AC3E}">
        <p14:creationId xmlns:p14="http://schemas.microsoft.com/office/powerpoint/2010/main" val="2205829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46CC8-DD10-EB85-BED3-41B4828168D1}"/>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cs typeface="Calibri Light"/>
              </a:rPr>
              <a:t>Payload Mass vs. Launch Site </a:t>
            </a:r>
            <a:endParaRPr lang="en-US" sz="4000">
              <a:solidFill>
                <a:srgbClr val="FFFFFF"/>
              </a:solidFill>
            </a:endParaRPr>
          </a:p>
        </p:txBody>
      </p:sp>
      <p:sp>
        <p:nvSpPr>
          <p:cNvPr id="3" name="Content Placeholder 2">
            <a:extLst>
              <a:ext uri="{FF2B5EF4-FFF2-40B4-BE49-F238E27FC236}">
                <a16:creationId xmlns:a16="http://schemas.microsoft.com/office/drawing/2014/main" id="{CE44236D-5FAA-6C5C-3085-586076131021}"/>
              </a:ext>
            </a:extLst>
          </p:cNvPr>
          <p:cNvSpPr>
            <a:spLocks noGrp="1"/>
          </p:cNvSpPr>
          <p:nvPr>
            <p:ph idx="1"/>
          </p:nvPr>
        </p:nvSpPr>
        <p:spPr>
          <a:xfrm>
            <a:off x="617220" y="740727"/>
            <a:ext cx="6714022" cy="2002799"/>
          </a:xfrm>
        </p:spPr>
        <p:txBody>
          <a:bodyPr vert="horz" lIns="91440" tIns="45720" rIns="91440" bIns="45720" rtlCol="0">
            <a:normAutofit/>
          </a:bodyPr>
          <a:lstStyle/>
          <a:p>
            <a:r>
              <a:rPr lang="en-US" sz="1800" dirty="0">
                <a:ea typeface="+mn-lt"/>
                <a:cs typeface="+mn-lt"/>
              </a:rPr>
              <a:t>Although there is a positive relationship between the payload mass and success rate for rockets launched from Launch Site CCAFS SLC 40, the visualization does not provide a clear indication of whether the launch site's success is dependent on the payload mass.</a:t>
            </a:r>
          </a:p>
          <a:p>
            <a:endParaRPr lang="en-US" sz="1800" dirty="0">
              <a:ea typeface="+mn-lt"/>
              <a:cs typeface="+mn-lt"/>
            </a:endParaRPr>
          </a:p>
        </p:txBody>
      </p:sp>
      <p:pic>
        <p:nvPicPr>
          <p:cNvPr id="4" name="Picture 5" descr="Chart, scatter chart&#10;&#10;Description automatically generated">
            <a:extLst>
              <a:ext uri="{FF2B5EF4-FFF2-40B4-BE49-F238E27FC236}">
                <a16:creationId xmlns:a16="http://schemas.microsoft.com/office/drawing/2014/main" id="{B02D33D9-0356-1801-067F-9F08049A1839}"/>
              </a:ext>
            </a:extLst>
          </p:cNvPr>
          <p:cNvPicPr>
            <a:picLocks noChangeAspect="1"/>
          </p:cNvPicPr>
          <p:nvPr/>
        </p:nvPicPr>
        <p:blipFill>
          <a:blip r:embed="rId2"/>
          <a:stretch>
            <a:fillRect/>
          </a:stretch>
        </p:blipFill>
        <p:spPr>
          <a:xfrm>
            <a:off x="6597" y="2743526"/>
            <a:ext cx="7494508" cy="3222639"/>
          </a:xfrm>
          <a:prstGeom prst="rect">
            <a:avLst/>
          </a:prstGeom>
        </p:spPr>
      </p:pic>
    </p:spTree>
    <p:extLst>
      <p:ext uri="{BB962C8B-B14F-4D97-AF65-F5344CB8AC3E}">
        <p14:creationId xmlns:p14="http://schemas.microsoft.com/office/powerpoint/2010/main" val="86184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3350-294D-D7F0-6740-EC462CDD4BB3}"/>
              </a:ext>
            </a:extLst>
          </p:cNvPr>
          <p:cNvSpPr>
            <a:spLocks noGrp="1"/>
          </p:cNvSpPr>
          <p:nvPr>
            <p:ph type="title"/>
          </p:nvPr>
        </p:nvSpPr>
        <p:spPr/>
        <p:txBody>
          <a:bodyPr>
            <a:normAutofit/>
          </a:bodyPr>
          <a:lstStyle/>
          <a:p>
            <a:r>
              <a:rPr lang="en-US" sz="3200" b="1" dirty="0">
                <a:cs typeface="Calibri Light"/>
              </a:rPr>
              <a:t>Table of contents</a:t>
            </a:r>
          </a:p>
        </p:txBody>
      </p:sp>
      <p:graphicFrame>
        <p:nvGraphicFramePr>
          <p:cNvPr id="5" name="Content Placeholder 2">
            <a:extLst>
              <a:ext uri="{FF2B5EF4-FFF2-40B4-BE49-F238E27FC236}">
                <a16:creationId xmlns:a16="http://schemas.microsoft.com/office/drawing/2014/main" id="{3C40A81E-082F-0C14-25BD-8241FACBCD34}"/>
              </a:ext>
            </a:extLst>
          </p:cNvPr>
          <p:cNvGraphicFramePr>
            <a:graphicFrameLocks noGrp="1"/>
          </p:cNvGraphicFramePr>
          <p:nvPr>
            <p:ph idx="1"/>
            <p:extLst>
              <p:ext uri="{D42A27DB-BD31-4B8C-83A1-F6EECF244321}">
                <p14:modId xmlns:p14="http://schemas.microsoft.com/office/powerpoint/2010/main" val="1437067308"/>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9257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F9684-9954-E47B-8211-33E8FA5565AD}"/>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ea typeface="+mj-lt"/>
                <a:cs typeface="+mj-lt"/>
              </a:rPr>
              <a:t>Success rate vs. Orbit type </a:t>
            </a:r>
          </a:p>
        </p:txBody>
      </p:sp>
      <p:sp>
        <p:nvSpPr>
          <p:cNvPr id="3" name="Content Placeholder 2">
            <a:extLst>
              <a:ext uri="{FF2B5EF4-FFF2-40B4-BE49-F238E27FC236}">
                <a16:creationId xmlns:a16="http://schemas.microsoft.com/office/drawing/2014/main" id="{46D8F955-58D4-C21D-4DCF-539AD40A09B4}"/>
              </a:ext>
            </a:extLst>
          </p:cNvPr>
          <p:cNvSpPr>
            <a:spLocks noGrp="1"/>
          </p:cNvSpPr>
          <p:nvPr>
            <p:ph idx="1"/>
          </p:nvPr>
        </p:nvSpPr>
        <p:spPr>
          <a:xfrm>
            <a:off x="840282" y="1066800"/>
            <a:ext cx="6539085" cy="1050758"/>
          </a:xfrm>
        </p:spPr>
        <p:txBody>
          <a:bodyPr vert="horz" lIns="91440" tIns="45720" rIns="91440" bIns="45720" rtlCol="0">
            <a:normAutofit/>
          </a:bodyPr>
          <a:lstStyle/>
          <a:p>
            <a:r>
              <a:rPr lang="en-US" sz="1800" dirty="0">
                <a:latin typeface="Calibri Light"/>
                <a:cs typeface="Calibri Light"/>
              </a:rPr>
              <a:t>Orbit GEO,HEO,SSO,ES-L1 has the best Success Rate</a:t>
            </a:r>
          </a:p>
          <a:p>
            <a:endParaRPr lang="en-US" sz="1800" dirty="0">
              <a:latin typeface="Calibri Light"/>
              <a:cs typeface="Calibri Light"/>
            </a:endParaRPr>
          </a:p>
          <a:p>
            <a:endParaRPr lang="en-US" sz="1800" dirty="0">
              <a:latin typeface="Calibri Light"/>
              <a:cs typeface="Calibri Light"/>
            </a:endParaRPr>
          </a:p>
        </p:txBody>
      </p:sp>
      <p:pic>
        <p:nvPicPr>
          <p:cNvPr id="5" name="Picture 4" descr="Chart, bar chart&#10;&#10;Description automatically generated">
            <a:extLst>
              <a:ext uri="{FF2B5EF4-FFF2-40B4-BE49-F238E27FC236}">
                <a16:creationId xmlns:a16="http://schemas.microsoft.com/office/drawing/2014/main" id="{5042C82C-3973-A858-EA45-3884048B42DC}"/>
              </a:ext>
            </a:extLst>
          </p:cNvPr>
          <p:cNvPicPr>
            <a:picLocks noChangeAspect="1"/>
          </p:cNvPicPr>
          <p:nvPr/>
        </p:nvPicPr>
        <p:blipFill>
          <a:blip r:embed="rId2"/>
          <a:stretch>
            <a:fillRect/>
          </a:stretch>
        </p:blipFill>
        <p:spPr>
          <a:xfrm>
            <a:off x="840283" y="2675428"/>
            <a:ext cx="6098489" cy="3102437"/>
          </a:xfrm>
          <a:prstGeom prst="rect">
            <a:avLst/>
          </a:prstGeom>
        </p:spPr>
      </p:pic>
    </p:spTree>
    <p:extLst>
      <p:ext uri="{BB962C8B-B14F-4D97-AF65-F5344CB8AC3E}">
        <p14:creationId xmlns:p14="http://schemas.microsoft.com/office/powerpoint/2010/main" val="329420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96500-44BD-55EC-071A-F1237E41EBD0}"/>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ea typeface="+mj-lt"/>
                <a:cs typeface="+mj-lt"/>
              </a:rPr>
              <a:t>Flight Number vs. Orbit type </a:t>
            </a:r>
            <a:endParaRPr lang="en-US" sz="4000">
              <a:solidFill>
                <a:srgbClr val="FFFFFF"/>
              </a:solidFill>
            </a:endParaRPr>
          </a:p>
        </p:txBody>
      </p:sp>
      <p:sp>
        <p:nvSpPr>
          <p:cNvPr id="3" name="Content Placeholder 2">
            <a:extLst>
              <a:ext uri="{FF2B5EF4-FFF2-40B4-BE49-F238E27FC236}">
                <a16:creationId xmlns:a16="http://schemas.microsoft.com/office/drawing/2014/main" id="{AFD20001-4E79-AC5E-2A73-31B788536A7D}"/>
              </a:ext>
            </a:extLst>
          </p:cNvPr>
          <p:cNvSpPr>
            <a:spLocks noGrp="1"/>
          </p:cNvSpPr>
          <p:nvPr>
            <p:ph idx="1"/>
          </p:nvPr>
        </p:nvSpPr>
        <p:spPr>
          <a:xfrm>
            <a:off x="745717" y="958108"/>
            <a:ext cx="6501666" cy="1672797"/>
          </a:xfrm>
        </p:spPr>
        <p:txBody>
          <a:bodyPr vert="horz" lIns="91440" tIns="45720" rIns="91440" bIns="45720" rtlCol="0">
            <a:normAutofit/>
          </a:bodyPr>
          <a:lstStyle/>
          <a:p>
            <a:r>
              <a:rPr lang="en-US" sz="1800">
                <a:ea typeface="+mn-lt"/>
                <a:cs typeface="+mn-lt"/>
              </a:rPr>
              <a:t>the LEO orbit the Success appears related to the number of flights; on the other hand, there seems to be no relationship between flight number when in GTO orbit.</a:t>
            </a:r>
          </a:p>
          <a:p>
            <a:endParaRPr lang="en-US" sz="1800">
              <a:cs typeface="Calibri"/>
            </a:endParaRPr>
          </a:p>
          <a:p>
            <a:endParaRPr lang="en-US" sz="1800">
              <a:cs typeface="Calibri"/>
            </a:endParaRPr>
          </a:p>
        </p:txBody>
      </p:sp>
      <p:pic>
        <p:nvPicPr>
          <p:cNvPr id="5" name="Picture 4" descr="Chart, scatter chart&#10;&#10;Description automatically generated">
            <a:extLst>
              <a:ext uri="{FF2B5EF4-FFF2-40B4-BE49-F238E27FC236}">
                <a16:creationId xmlns:a16="http://schemas.microsoft.com/office/drawing/2014/main" id="{5CE9F1A9-F870-7BDD-E175-2CBDA84F0624}"/>
              </a:ext>
            </a:extLst>
          </p:cNvPr>
          <p:cNvPicPr>
            <a:picLocks noChangeAspect="1"/>
          </p:cNvPicPr>
          <p:nvPr/>
        </p:nvPicPr>
        <p:blipFill>
          <a:blip r:embed="rId2"/>
          <a:stretch>
            <a:fillRect/>
          </a:stretch>
        </p:blipFill>
        <p:spPr>
          <a:xfrm>
            <a:off x="313249" y="2970220"/>
            <a:ext cx="6934133" cy="2929672"/>
          </a:xfrm>
          <a:prstGeom prst="rect">
            <a:avLst/>
          </a:prstGeom>
        </p:spPr>
      </p:pic>
    </p:spTree>
    <p:extLst>
      <p:ext uri="{BB962C8B-B14F-4D97-AF65-F5344CB8AC3E}">
        <p14:creationId xmlns:p14="http://schemas.microsoft.com/office/powerpoint/2010/main" val="2900846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2CE67-ACCF-E5D4-DC3A-3093CC711F60}"/>
              </a:ext>
            </a:extLst>
          </p:cNvPr>
          <p:cNvSpPr>
            <a:spLocks noGrp="1"/>
          </p:cNvSpPr>
          <p:nvPr>
            <p:ph type="title"/>
          </p:nvPr>
        </p:nvSpPr>
        <p:spPr>
          <a:xfrm>
            <a:off x="8173212" y="499533"/>
            <a:ext cx="3401568" cy="1920240"/>
          </a:xfrm>
        </p:spPr>
        <p:txBody>
          <a:bodyPr anchor="b">
            <a:normAutofit/>
          </a:bodyPr>
          <a:lstStyle/>
          <a:p>
            <a:r>
              <a:rPr lang="en-US" sz="4000" dirty="0">
                <a:solidFill>
                  <a:srgbClr val="FFFFFF"/>
                </a:solidFill>
                <a:ea typeface="+mj-lt"/>
                <a:cs typeface="+mj-lt"/>
              </a:rPr>
              <a:t>Payload Vs. Orbit Type</a:t>
            </a:r>
            <a:endParaRPr lang="en-US" sz="4000" dirty="0">
              <a:solidFill>
                <a:srgbClr val="FFFFFF"/>
              </a:solidFill>
            </a:endParaRPr>
          </a:p>
        </p:txBody>
      </p:sp>
      <p:sp>
        <p:nvSpPr>
          <p:cNvPr id="3" name="Content Placeholder 2">
            <a:extLst>
              <a:ext uri="{FF2B5EF4-FFF2-40B4-BE49-F238E27FC236}">
                <a16:creationId xmlns:a16="http://schemas.microsoft.com/office/drawing/2014/main" id="{B09C57CC-F63E-5798-4A43-FC6F3EFBB2B2}"/>
              </a:ext>
            </a:extLst>
          </p:cNvPr>
          <p:cNvSpPr>
            <a:spLocks noGrp="1"/>
          </p:cNvSpPr>
          <p:nvPr>
            <p:ph idx="1"/>
          </p:nvPr>
        </p:nvSpPr>
        <p:spPr>
          <a:xfrm>
            <a:off x="969834" y="1302201"/>
            <a:ext cx="6136346" cy="1473908"/>
          </a:xfrm>
        </p:spPr>
        <p:txBody>
          <a:bodyPr vert="horz" lIns="91440" tIns="45720" rIns="91440" bIns="45720" rtlCol="0">
            <a:normAutofit/>
          </a:bodyPr>
          <a:lstStyle/>
          <a:p>
            <a:r>
              <a:rPr lang="en-US" sz="1800" dirty="0">
                <a:ea typeface="+mn-lt"/>
                <a:cs typeface="+mn-lt"/>
              </a:rPr>
              <a:t>Heavy payloads have a negative influence on GTO orbits and positive on GTO and Polar LEO (ISS) orbits</a:t>
            </a:r>
          </a:p>
          <a:p>
            <a:endParaRPr lang="en-US" sz="1800" dirty="0">
              <a:ea typeface="+mn-lt"/>
              <a:cs typeface="+mn-lt"/>
            </a:endParaRPr>
          </a:p>
        </p:txBody>
      </p:sp>
      <p:pic>
        <p:nvPicPr>
          <p:cNvPr id="5" name="Picture 4" descr="Chart, scatter chart&#10;&#10;Description automatically generated">
            <a:extLst>
              <a:ext uri="{FF2B5EF4-FFF2-40B4-BE49-F238E27FC236}">
                <a16:creationId xmlns:a16="http://schemas.microsoft.com/office/drawing/2014/main" id="{F503233C-CB5B-41DE-B460-D8F0B6111C1C}"/>
              </a:ext>
            </a:extLst>
          </p:cNvPr>
          <p:cNvPicPr>
            <a:picLocks noChangeAspect="1"/>
          </p:cNvPicPr>
          <p:nvPr/>
        </p:nvPicPr>
        <p:blipFill>
          <a:blip r:embed="rId2"/>
          <a:stretch>
            <a:fillRect/>
          </a:stretch>
        </p:blipFill>
        <p:spPr>
          <a:xfrm>
            <a:off x="1122947" y="2214635"/>
            <a:ext cx="5533420" cy="4153658"/>
          </a:xfrm>
          <a:prstGeom prst="rect">
            <a:avLst/>
          </a:prstGeom>
        </p:spPr>
      </p:pic>
    </p:spTree>
    <p:extLst>
      <p:ext uri="{BB962C8B-B14F-4D97-AF65-F5344CB8AC3E}">
        <p14:creationId xmlns:p14="http://schemas.microsoft.com/office/powerpoint/2010/main" val="836116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76C87-9A37-5B34-98AD-086D45D9C9F5}"/>
              </a:ext>
            </a:extLst>
          </p:cNvPr>
          <p:cNvSpPr>
            <a:spLocks noGrp="1"/>
          </p:cNvSpPr>
          <p:nvPr>
            <p:ph type="title"/>
          </p:nvPr>
        </p:nvSpPr>
        <p:spPr>
          <a:xfrm>
            <a:off x="8173212" y="499533"/>
            <a:ext cx="3401568" cy="1920240"/>
          </a:xfrm>
        </p:spPr>
        <p:txBody>
          <a:bodyPr anchor="b">
            <a:normAutofit/>
          </a:bodyPr>
          <a:lstStyle/>
          <a:p>
            <a:r>
              <a:rPr lang="en-US" sz="4000" dirty="0">
                <a:solidFill>
                  <a:srgbClr val="FFFFFF"/>
                </a:solidFill>
                <a:ea typeface="+mj-lt"/>
                <a:cs typeface="+mj-lt"/>
              </a:rPr>
              <a:t>Launch Success Yearly Trend</a:t>
            </a:r>
            <a:endParaRPr lang="en-US" sz="4000" dirty="0">
              <a:solidFill>
                <a:srgbClr val="FFFFFF"/>
              </a:solidFill>
            </a:endParaRPr>
          </a:p>
        </p:txBody>
      </p:sp>
      <p:sp>
        <p:nvSpPr>
          <p:cNvPr id="3" name="Content Placeholder 2">
            <a:extLst>
              <a:ext uri="{FF2B5EF4-FFF2-40B4-BE49-F238E27FC236}">
                <a16:creationId xmlns:a16="http://schemas.microsoft.com/office/drawing/2014/main" id="{1353D653-59EB-BE48-43EB-C66AEB1130AC}"/>
              </a:ext>
            </a:extLst>
          </p:cNvPr>
          <p:cNvSpPr>
            <a:spLocks noGrp="1"/>
          </p:cNvSpPr>
          <p:nvPr>
            <p:ph idx="1"/>
          </p:nvPr>
        </p:nvSpPr>
        <p:spPr>
          <a:xfrm>
            <a:off x="617220" y="1152447"/>
            <a:ext cx="6665896" cy="628227"/>
          </a:xfrm>
        </p:spPr>
        <p:txBody>
          <a:bodyPr vert="horz" lIns="91440" tIns="45720" rIns="91440" bIns="45720" rtlCol="0">
            <a:normAutofit/>
          </a:bodyPr>
          <a:lstStyle/>
          <a:p>
            <a:r>
              <a:rPr lang="en-US" sz="1800" dirty="0">
                <a:ea typeface="+mn-lt"/>
                <a:cs typeface="+mn-lt"/>
              </a:rPr>
              <a:t>success rate since 2013 kept on increasing till 2020. </a:t>
            </a:r>
            <a:endParaRPr lang="en-US" sz="1800" dirty="0"/>
          </a:p>
          <a:p>
            <a:endParaRPr lang="en-US" sz="1800" dirty="0">
              <a:ea typeface="+mn-lt"/>
              <a:cs typeface="+mn-lt"/>
            </a:endParaRPr>
          </a:p>
          <a:p>
            <a:endParaRPr lang="en-US" sz="1800" dirty="0">
              <a:ea typeface="+mn-lt"/>
              <a:cs typeface="+mn-lt"/>
            </a:endParaRPr>
          </a:p>
          <a:p>
            <a:endParaRPr lang="en-US" sz="1800" dirty="0">
              <a:ea typeface="+mn-lt"/>
              <a:cs typeface="+mn-lt"/>
            </a:endParaRPr>
          </a:p>
        </p:txBody>
      </p:sp>
      <p:pic>
        <p:nvPicPr>
          <p:cNvPr id="5" name="Picture 4" descr="Chart&#10;&#10;Description automatically generated">
            <a:extLst>
              <a:ext uri="{FF2B5EF4-FFF2-40B4-BE49-F238E27FC236}">
                <a16:creationId xmlns:a16="http://schemas.microsoft.com/office/drawing/2014/main" id="{76E2BE38-F3D8-EABC-D6BD-09685017C076}"/>
              </a:ext>
            </a:extLst>
          </p:cNvPr>
          <p:cNvPicPr>
            <a:picLocks noChangeAspect="1"/>
          </p:cNvPicPr>
          <p:nvPr/>
        </p:nvPicPr>
        <p:blipFill>
          <a:blip r:embed="rId2"/>
          <a:stretch>
            <a:fillRect/>
          </a:stretch>
        </p:blipFill>
        <p:spPr>
          <a:xfrm>
            <a:off x="547116" y="2419774"/>
            <a:ext cx="6102336" cy="3395490"/>
          </a:xfrm>
          <a:prstGeom prst="rect">
            <a:avLst/>
          </a:prstGeom>
        </p:spPr>
      </p:pic>
    </p:spTree>
    <p:extLst>
      <p:ext uri="{BB962C8B-B14F-4D97-AF65-F5344CB8AC3E}">
        <p14:creationId xmlns:p14="http://schemas.microsoft.com/office/powerpoint/2010/main" val="325533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66818-8B44-DF57-B8D9-DE57276F24C4}"/>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a:solidFill>
                  <a:srgbClr val="FFFFFF"/>
                </a:solidFill>
              </a:rPr>
              <a:t>EDA with SQL</a:t>
            </a:r>
          </a:p>
        </p:txBody>
      </p:sp>
    </p:spTree>
    <p:extLst>
      <p:ext uri="{BB962C8B-B14F-4D97-AF65-F5344CB8AC3E}">
        <p14:creationId xmlns:p14="http://schemas.microsoft.com/office/powerpoint/2010/main" val="937346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F360A-16A3-55B9-CB59-C7012CFDD7A5}"/>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ea typeface="+mj-lt"/>
                <a:cs typeface="+mj-lt"/>
              </a:rPr>
              <a:t>All Launch Site Names </a:t>
            </a:r>
            <a:endParaRPr lang="en-US" sz="4000">
              <a:solidFill>
                <a:srgbClr val="FFFFFF"/>
              </a:solidFill>
            </a:endParaRPr>
          </a:p>
        </p:txBody>
      </p:sp>
      <p:pic>
        <p:nvPicPr>
          <p:cNvPr id="4" name="Picture 4" descr="Graphical user interface, text, application&#10;&#10;Description automatically generated">
            <a:extLst>
              <a:ext uri="{FF2B5EF4-FFF2-40B4-BE49-F238E27FC236}">
                <a16:creationId xmlns:a16="http://schemas.microsoft.com/office/drawing/2014/main" id="{86E13385-EC4D-8395-B435-BC2642D73F11}"/>
              </a:ext>
            </a:extLst>
          </p:cNvPr>
          <p:cNvPicPr>
            <a:picLocks noChangeAspect="1"/>
          </p:cNvPicPr>
          <p:nvPr/>
        </p:nvPicPr>
        <p:blipFill rotWithShape="1">
          <a:blip r:embed="rId2"/>
          <a:srcRect t="4315" r="1" b="8643"/>
          <a:stretch/>
        </p:blipFill>
        <p:spPr>
          <a:xfrm>
            <a:off x="2341186" y="3955666"/>
            <a:ext cx="2819336" cy="2509303"/>
          </a:xfrm>
          <a:prstGeom prst="rect">
            <a:avLst/>
          </a:prstGeom>
        </p:spPr>
      </p:pic>
      <p:sp>
        <p:nvSpPr>
          <p:cNvPr id="3" name="Content Placeholder 2">
            <a:extLst>
              <a:ext uri="{FF2B5EF4-FFF2-40B4-BE49-F238E27FC236}">
                <a16:creationId xmlns:a16="http://schemas.microsoft.com/office/drawing/2014/main" id="{B4CFCDCA-9F96-6A92-E0BC-B2BB4E0491FC}"/>
              </a:ext>
            </a:extLst>
          </p:cNvPr>
          <p:cNvSpPr>
            <a:spLocks noGrp="1"/>
          </p:cNvSpPr>
          <p:nvPr>
            <p:ph idx="1"/>
          </p:nvPr>
        </p:nvSpPr>
        <p:spPr>
          <a:xfrm>
            <a:off x="520808" y="1459653"/>
            <a:ext cx="6762148" cy="2312648"/>
          </a:xfrm>
        </p:spPr>
        <p:txBody>
          <a:bodyPr vert="horz" lIns="91440" tIns="45720" rIns="91440" bIns="45720" rtlCol="0">
            <a:normAutofit/>
          </a:bodyPr>
          <a:lstStyle/>
          <a:p>
            <a:pPr marL="0" indent="0">
              <a:buNone/>
            </a:pPr>
            <a:r>
              <a:rPr lang="en-US" sz="1800" dirty="0">
                <a:ea typeface="+mn-lt"/>
                <a:cs typeface="+mn-lt"/>
              </a:rPr>
              <a:t>SQL QUERY : SELECT DISTINCT </a:t>
            </a:r>
            <a:r>
              <a:rPr lang="en-US" sz="1800" dirty="0" err="1">
                <a:ea typeface="+mn-lt"/>
                <a:cs typeface="+mn-lt"/>
              </a:rPr>
              <a:t>Launch_Site</a:t>
            </a:r>
            <a:r>
              <a:rPr lang="en-US" sz="1800" dirty="0">
                <a:ea typeface="+mn-lt"/>
                <a:cs typeface="+mn-lt"/>
              </a:rPr>
              <a:t> FROM </a:t>
            </a:r>
            <a:r>
              <a:rPr lang="en-US" sz="1800" dirty="0" err="1">
                <a:ea typeface="+mn-lt"/>
                <a:cs typeface="+mn-lt"/>
              </a:rPr>
              <a:t>tblSpaceX</a:t>
            </a:r>
            <a:r>
              <a:rPr lang="en-US" sz="1800" dirty="0">
                <a:ea typeface="+mn-lt"/>
                <a:cs typeface="+mn-lt"/>
              </a:rPr>
              <a:t>  </a:t>
            </a:r>
          </a:p>
          <a:p>
            <a:pPr marL="0" indent="0">
              <a:buNone/>
            </a:pPr>
            <a:endParaRPr lang="en-US" sz="1800" dirty="0">
              <a:ea typeface="+mn-lt"/>
              <a:cs typeface="+mn-lt"/>
            </a:endParaRPr>
          </a:p>
          <a:p>
            <a:pPr marL="0" indent="0">
              <a:buNone/>
            </a:pPr>
            <a:r>
              <a:rPr lang="en-US" sz="1800" dirty="0">
                <a:ea typeface="+mn-lt"/>
                <a:cs typeface="+mn-lt"/>
              </a:rPr>
              <a:t>EXPLAINATION : Using the word DISTINCT in the query means that it will only show Unique values in the </a:t>
            </a:r>
            <a:r>
              <a:rPr lang="en-US" sz="1800" dirty="0" err="1">
                <a:ea typeface="+mn-lt"/>
                <a:cs typeface="+mn-lt"/>
              </a:rPr>
              <a:t>Launch_Site</a:t>
            </a:r>
            <a:r>
              <a:rPr lang="en-US" sz="1800" dirty="0">
                <a:ea typeface="+mn-lt"/>
                <a:cs typeface="+mn-lt"/>
              </a:rPr>
              <a:t> column from </a:t>
            </a:r>
            <a:r>
              <a:rPr lang="en-US" sz="1800" dirty="0" err="1">
                <a:ea typeface="+mn-lt"/>
                <a:cs typeface="+mn-lt"/>
              </a:rPr>
              <a:t>tblSpaceX</a:t>
            </a:r>
            <a:endParaRPr lang="en-US" sz="1800" dirty="0">
              <a:ea typeface="+mn-lt"/>
              <a:cs typeface="+mn-lt"/>
            </a:endParaRPr>
          </a:p>
          <a:p>
            <a:pPr marL="0" indent="0">
              <a:buNone/>
            </a:pPr>
            <a:endParaRPr lang="en-US" sz="1800" dirty="0">
              <a:ea typeface="+mn-lt"/>
              <a:cs typeface="+mn-lt"/>
            </a:endParaRPr>
          </a:p>
          <a:p>
            <a:pPr marL="0" indent="0">
              <a:buNone/>
            </a:pPr>
            <a:endParaRPr lang="en-US" sz="1800" dirty="0">
              <a:cs typeface="Calibri"/>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p:txBody>
      </p:sp>
    </p:spTree>
    <p:extLst>
      <p:ext uri="{BB962C8B-B14F-4D97-AF65-F5344CB8AC3E}">
        <p14:creationId xmlns:p14="http://schemas.microsoft.com/office/powerpoint/2010/main" val="2723936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7412C-60D0-C10F-500A-34371A99D665}"/>
              </a:ext>
            </a:extLst>
          </p:cNvPr>
          <p:cNvSpPr>
            <a:spLocks noGrp="1"/>
          </p:cNvSpPr>
          <p:nvPr>
            <p:ph type="title"/>
          </p:nvPr>
        </p:nvSpPr>
        <p:spPr>
          <a:xfrm>
            <a:off x="8173212" y="540068"/>
            <a:ext cx="3401568" cy="1920240"/>
          </a:xfrm>
        </p:spPr>
        <p:txBody>
          <a:bodyPr anchor="b">
            <a:normAutofit/>
          </a:bodyPr>
          <a:lstStyle/>
          <a:p>
            <a:r>
              <a:rPr lang="en-US" sz="4000" dirty="0">
                <a:solidFill>
                  <a:srgbClr val="FFFFFF"/>
                </a:solidFill>
                <a:ea typeface="+mj-lt"/>
                <a:cs typeface="+mj-lt"/>
              </a:rPr>
              <a:t>Launch site names begin with `CCA`</a:t>
            </a:r>
            <a:endParaRPr lang="en-US" sz="4000" dirty="0">
              <a:solidFill>
                <a:srgbClr val="FFFFFF"/>
              </a:solidFill>
            </a:endParaRPr>
          </a:p>
        </p:txBody>
      </p:sp>
      <p:sp>
        <p:nvSpPr>
          <p:cNvPr id="3" name="Content Placeholder 2">
            <a:extLst>
              <a:ext uri="{FF2B5EF4-FFF2-40B4-BE49-F238E27FC236}">
                <a16:creationId xmlns:a16="http://schemas.microsoft.com/office/drawing/2014/main" id="{FDD7CC58-D4D1-73B9-D643-A183FC6C852A}"/>
              </a:ext>
            </a:extLst>
          </p:cNvPr>
          <p:cNvSpPr>
            <a:spLocks noGrp="1"/>
          </p:cNvSpPr>
          <p:nvPr>
            <p:ph idx="1"/>
          </p:nvPr>
        </p:nvSpPr>
        <p:spPr>
          <a:xfrm>
            <a:off x="421064" y="1039175"/>
            <a:ext cx="6826317" cy="2389825"/>
          </a:xfrm>
        </p:spPr>
        <p:txBody>
          <a:bodyPr vert="horz" lIns="91440" tIns="45720" rIns="91440" bIns="45720" rtlCol="0">
            <a:normAutofit/>
          </a:bodyPr>
          <a:lstStyle/>
          <a:p>
            <a:pPr marL="0" indent="0">
              <a:buNone/>
            </a:pPr>
            <a:r>
              <a:rPr lang="en-US" sz="1800" dirty="0">
                <a:cs typeface="Calibri" panose="020F0502020204030204"/>
              </a:rPr>
              <a:t>SQL QUERY : </a:t>
            </a:r>
            <a:r>
              <a:rPr lang="en-US" sz="1800" dirty="0">
                <a:ea typeface="+mn-lt"/>
                <a:cs typeface="+mn-lt"/>
              </a:rPr>
              <a:t>select TOP 5 * from </a:t>
            </a:r>
            <a:r>
              <a:rPr lang="en-US" sz="1800" dirty="0" err="1">
                <a:ea typeface="+mn-lt"/>
                <a:cs typeface="+mn-lt"/>
              </a:rPr>
              <a:t>tblSpaceX</a:t>
            </a:r>
            <a:r>
              <a:rPr lang="en-US" sz="1800" dirty="0">
                <a:ea typeface="+mn-lt"/>
                <a:cs typeface="+mn-lt"/>
              </a:rPr>
              <a:t> WHERE </a:t>
            </a:r>
            <a:r>
              <a:rPr lang="en-US" sz="1800" dirty="0" err="1">
                <a:ea typeface="+mn-lt"/>
                <a:cs typeface="+mn-lt"/>
              </a:rPr>
              <a:t>Launch_Site</a:t>
            </a:r>
            <a:r>
              <a:rPr lang="en-US" sz="1800" dirty="0">
                <a:ea typeface="+mn-lt"/>
                <a:cs typeface="+mn-lt"/>
              </a:rPr>
              <a:t> LIKE 'KSC%' </a:t>
            </a:r>
          </a:p>
          <a:p>
            <a:pPr marL="0" indent="0">
              <a:buNone/>
            </a:pPr>
            <a:endParaRPr lang="en-US" sz="1800" dirty="0">
              <a:ea typeface="+mn-lt"/>
              <a:cs typeface="+mn-lt"/>
            </a:endParaRPr>
          </a:p>
          <a:p>
            <a:pPr marL="0" indent="0">
              <a:buNone/>
            </a:pPr>
            <a:r>
              <a:rPr lang="en-US" sz="1800" dirty="0">
                <a:ea typeface="+mn-lt"/>
                <a:cs typeface="+mn-lt"/>
              </a:rPr>
              <a:t>EXPLANATION : Using the word TOP 5 in the query means that it will only show 5 records from </a:t>
            </a:r>
            <a:r>
              <a:rPr lang="en-US" sz="1800" dirty="0" err="1">
                <a:ea typeface="+mn-lt"/>
                <a:cs typeface="+mn-lt"/>
              </a:rPr>
              <a:t>tblSpaceX</a:t>
            </a:r>
            <a:r>
              <a:rPr lang="en-US" sz="1800" dirty="0">
                <a:ea typeface="+mn-lt"/>
                <a:cs typeface="+mn-lt"/>
              </a:rPr>
              <a:t> and LIKE keyword has a wild card with the words ‘KSC%’ the percentage in the end suggests that the </a:t>
            </a:r>
            <a:r>
              <a:rPr lang="en-US" sz="1800" dirty="0" err="1">
                <a:ea typeface="+mn-lt"/>
                <a:cs typeface="+mn-lt"/>
              </a:rPr>
              <a:t>Launch_Site</a:t>
            </a:r>
            <a:r>
              <a:rPr lang="en-US" sz="1800" dirty="0">
                <a:ea typeface="+mn-lt"/>
                <a:cs typeface="+mn-lt"/>
              </a:rPr>
              <a:t> name must start with KSC.</a:t>
            </a:r>
          </a:p>
          <a:p>
            <a:pPr marL="0" indent="0">
              <a:buNone/>
            </a:pPr>
            <a:endParaRPr lang="en-US" sz="1800" dirty="0">
              <a:ea typeface="+mn-lt"/>
              <a:cs typeface="+mn-lt"/>
            </a:endParaRPr>
          </a:p>
          <a:p>
            <a:pPr marL="0" indent="0">
              <a:buNone/>
            </a:pPr>
            <a:endParaRPr lang="en-US" sz="1800" dirty="0">
              <a:ea typeface="+mn-lt"/>
              <a:cs typeface="+mn-lt"/>
            </a:endParaRPr>
          </a:p>
        </p:txBody>
      </p:sp>
      <p:pic>
        <p:nvPicPr>
          <p:cNvPr id="5" name="Picture 4" descr="Graphical user interface, text, application&#10;&#10;Description automatically generated">
            <a:extLst>
              <a:ext uri="{FF2B5EF4-FFF2-40B4-BE49-F238E27FC236}">
                <a16:creationId xmlns:a16="http://schemas.microsoft.com/office/drawing/2014/main" id="{AA4071D6-6379-C884-ACD2-653B6F1D0787}"/>
              </a:ext>
            </a:extLst>
          </p:cNvPr>
          <p:cNvPicPr>
            <a:picLocks noChangeAspect="1"/>
          </p:cNvPicPr>
          <p:nvPr/>
        </p:nvPicPr>
        <p:blipFill>
          <a:blip r:embed="rId2"/>
          <a:stretch>
            <a:fillRect/>
          </a:stretch>
        </p:blipFill>
        <p:spPr>
          <a:xfrm>
            <a:off x="505319" y="3785938"/>
            <a:ext cx="6657808" cy="1191566"/>
          </a:xfrm>
          <a:prstGeom prst="rect">
            <a:avLst/>
          </a:prstGeom>
        </p:spPr>
      </p:pic>
    </p:spTree>
    <p:extLst>
      <p:ext uri="{BB962C8B-B14F-4D97-AF65-F5344CB8AC3E}">
        <p14:creationId xmlns:p14="http://schemas.microsoft.com/office/powerpoint/2010/main" val="74693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83C7412C-60D0-C10F-500A-34371A99D665}"/>
              </a:ext>
            </a:extLst>
          </p:cNvPr>
          <p:cNvSpPr>
            <a:spLocks noGrp="1"/>
          </p:cNvSpPr>
          <p:nvPr>
            <p:ph type="title"/>
          </p:nvPr>
        </p:nvSpPr>
        <p:spPr>
          <a:xfrm>
            <a:off x="8173212" y="540068"/>
            <a:ext cx="3401568" cy="1920240"/>
          </a:xfrm>
        </p:spPr>
        <p:txBody>
          <a:bodyPr anchor="b">
            <a:normAutofit fontScale="90000"/>
          </a:bodyPr>
          <a:lstStyle/>
          <a:p>
            <a:r>
              <a:rPr lang="en-US" sz="4000" dirty="0">
                <a:solidFill>
                  <a:srgbClr val="FFFFFF"/>
                </a:solidFill>
                <a:ea typeface="+mj-lt"/>
                <a:cs typeface="+mj-lt"/>
              </a:rPr>
              <a:t>Total Payload Mass by Customer NASA (CRS)</a:t>
            </a:r>
            <a:endParaRPr lang="en-US" sz="4000" dirty="0">
              <a:solidFill>
                <a:srgbClr val="FFFFFF"/>
              </a:solidFill>
            </a:endParaRPr>
          </a:p>
        </p:txBody>
      </p:sp>
      <p:sp>
        <p:nvSpPr>
          <p:cNvPr id="7" name="Content Placeholder 2">
            <a:extLst>
              <a:ext uri="{FF2B5EF4-FFF2-40B4-BE49-F238E27FC236}">
                <a16:creationId xmlns:a16="http://schemas.microsoft.com/office/drawing/2014/main" id="{8E945218-749B-2C53-ACF7-399401A55D10}"/>
              </a:ext>
            </a:extLst>
          </p:cNvPr>
          <p:cNvSpPr txBox="1">
            <a:spLocks/>
          </p:cNvSpPr>
          <p:nvPr/>
        </p:nvSpPr>
        <p:spPr>
          <a:xfrm>
            <a:off x="532257" y="1080136"/>
            <a:ext cx="6879336" cy="2465170"/>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1800" dirty="0">
                <a:cs typeface="Calibri"/>
              </a:rPr>
              <a:t>SQL QUERY :</a:t>
            </a:r>
            <a:r>
              <a:rPr lang="en-US" sz="1800" dirty="0">
                <a:ea typeface="+mn-lt"/>
                <a:cs typeface="+mn-lt"/>
              </a:rPr>
              <a:t> select SUM(PAYLOAD_MASS_KG_) </a:t>
            </a:r>
            <a:r>
              <a:rPr lang="en-US" sz="1800" dirty="0" err="1">
                <a:ea typeface="+mn-lt"/>
                <a:cs typeface="+mn-lt"/>
              </a:rPr>
              <a:t>TotalPayloadMass</a:t>
            </a:r>
            <a:r>
              <a:rPr lang="en-US" sz="1800" dirty="0">
                <a:ea typeface="+mn-lt"/>
                <a:cs typeface="+mn-lt"/>
              </a:rPr>
              <a:t> from </a:t>
            </a:r>
            <a:r>
              <a:rPr lang="en-US" sz="1800" dirty="0" err="1">
                <a:ea typeface="+mn-lt"/>
                <a:cs typeface="+mn-lt"/>
              </a:rPr>
              <a:t>tblSpaceX</a:t>
            </a:r>
            <a:r>
              <a:rPr lang="en-US" sz="1800" dirty="0">
                <a:ea typeface="+mn-lt"/>
                <a:cs typeface="+mn-lt"/>
              </a:rPr>
              <a:t> where Customer = 'NASA (CRS)'",'</a:t>
            </a:r>
            <a:r>
              <a:rPr lang="en-US" sz="1800" dirty="0" err="1">
                <a:ea typeface="+mn-lt"/>
                <a:cs typeface="+mn-lt"/>
              </a:rPr>
              <a:t>TotalPayloadMass</a:t>
            </a:r>
            <a:endParaRPr lang="en-US" sz="1800" dirty="0"/>
          </a:p>
          <a:p>
            <a:r>
              <a:rPr lang="en-US" sz="1800" dirty="0">
                <a:cs typeface="Calibri"/>
              </a:rPr>
              <a:t>EXPLANATION : </a:t>
            </a:r>
            <a:r>
              <a:rPr lang="en-US" sz="1800" dirty="0">
                <a:ea typeface="+mn-lt"/>
                <a:cs typeface="+mn-lt"/>
              </a:rPr>
              <a:t>Using the function SUM summates the total in the column PAYLOAD_MASS_KG_ The WHERE clause filters the dataset to only perform calculations on Customer NASA (CRS)</a:t>
            </a:r>
          </a:p>
          <a:p>
            <a:endParaRPr lang="en-US" sz="1800" dirty="0">
              <a:cs typeface="Calibri"/>
            </a:endParaRPr>
          </a:p>
          <a:p>
            <a:endParaRPr lang="en-US" sz="1800" dirty="0">
              <a:cs typeface="Calibri"/>
            </a:endParaRPr>
          </a:p>
        </p:txBody>
      </p:sp>
      <p:pic>
        <p:nvPicPr>
          <p:cNvPr id="8" name="Picture 5" descr="Graphical user interface&#10;&#10;Description automatically generated">
            <a:extLst>
              <a:ext uri="{FF2B5EF4-FFF2-40B4-BE49-F238E27FC236}">
                <a16:creationId xmlns:a16="http://schemas.microsoft.com/office/drawing/2014/main" id="{07A4AEBE-F301-06D3-3565-2869E863AAA6}"/>
              </a:ext>
            </a:extLst>
          </p:cNvPr>
          <p:cNvPicPr>
            <a:picLocks noChangeAspect="1"/>
          </p:cNvPicPr>
          <p:nvPr/>
        </p:nvPicPr>
        <p:blipFill>
          <a:blip r:embed="rId2"/>
          <a:stretch>
            <a:fillRect/>
          </a:stretch>
        </p:blipFill>
        <p:spPr>
          <a:xfrm>
            <a:off x="2626272" y="3429000"/>
            <a:ext cx="2379129" cy="1456253"/>
          </a:xfrm>
          <a:prstGeom prst="rect">
            <a:avLst/>
          </a:prstGeom>
        </p:spPr>
      </p:pic>
    </p:spTree>
    <p:extLst>
      <p:ext uri="{BB962C8B-B14F-4D97-AF65-F5344CB8AC3E}">
        <p14:creationId xmlns:p14="http://schemas.microsoft.com/office/powerpoint/2010/main" val="254730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4B7F4-147F-D758-BF58-CE1FFA9ADE2A}"/>
              </a:ext>
            </a:extLst>
          </p:cNvPr>
          <p:cNvSpPr>
            <a:spLocks noGrp="1"/>
          </p:cNvSpPr>
          <p:nvPr>
            <p:ph type="title"/>
          </p:nvPr>
        </p:nvSpPr>
        <p:spPr>
          <a:xfrm>
            <a:off x="8199458" y="643467"/>
            <a:ext cx="3349075" cy="3206638"/>
          </a:xfrm>
        </p:spPr>
        <p:txBody>
          <a:bodyPr anchor="ctr">
            <a:normAutofit/>
          </a:bodyPr>
          <a:lstStyle/>
          <a:p>
            <a:r>
              <a:rPr lang="en-US" sz="4000" dirty="0">
                <a:solidFill>
                  <a:srgbClr val="FFFFFF"/>
                </a:solidFill>
                <a:ea typeface="+mj-lt"/>
                <a:cs typeface="+mj-lt"/>
              </a:rPr>
              <a:t>Average Payload Mass carried by booster version F9 v1.1</a:t>
            </a:r>
            <a:endParaRPr lang="en-US" sz="4000" dirty="0">
              <a:solidFill>
                <a:srgbClr val="FFFFFF"/>
              </a:solidFill>
            </a:endParaRPr>
          </a:p>
        </p:txBody>
      </p:sp>
      <p:sp>
        <p:nvSpPr>
          <p:cNvPr id="3" name="Content Placeholder 2">
            <a:extLst>
              <a:ext uri="{FF2B5EF4-FFF2-40B4-BE49-F238E27FC236}">
                <a16:creationId xmlns:a16="http://schemas.microsoft.com/office/drawing/2014/main" id="{1F035F15-31D0-4D93-D971-1199A17F98D9}"/>
              </a:ext>
            </a:extLst>
          </p:cNvPr>
          <p:cNvSpPr>
            <a:spLocks noGrp="1"/>
          </p:cNvSpPr>
          <p:nvPr>
            <p:ph idx="1"/>
          </p:nvPr>
        </p:nvSpPr>
        <p:spPr>
          <a:xfrm>
            <a:off x="633963" y="1427417"/>
            <a:ext cx="6278562" cy="2198887"/>
          </a:xfrm>
        </p:spPr>
        <p:txBody>
          <a:bodyPr vert="horz" lIns="91440" tIns="45720" rIns="91440" bIns="45720" rtlCol="0" anchor="t">
            <a:normAutofit/>
          </a:bodyPr>
          <a:lstStyle/>
          <a:p>
            <a:pPr marL="53035" indent="-53035" algn="just" defTabSz="530352">
              <a:spcBef>
                <a:spcPts val="754"/>
              </a:spcBef>
            </a:pPr>
            <a:r>
              <a:rPr lang="en-US" sz="1800" kern="1200" dirty="0">
                <a:solidFill>
                  <a:schemeClr val="tx1">
                    <a:lumMod val="85000"/>
                    <a:lumOff val="15000"/>
                  </a:schemeClr>
                </a:solidFill>
                <a:latin typeface="+mn-lt"/>
                <a:ea typeface="+mn-ea"/>
                <a:cs typeface="Calibri"/>
              </a:rPr>
              <a:t>SQL QUERY : </a:t>
            </a:r>
            <a:r>
              <a:rPr lang="en-US" sz="1800" kern="1200" dirty="0">
                <a:solidFill>
                  <a:schemeClr val="tx1">
                    <a:lumMod val="85000"/>
                    <a:lumOff val="15000"/>
                  </a:schemeClr>
                </a:solidFill>
                <a:latin typeface="+mn-lt"/>
                <a:ea typeface="+mn-lt"/>
                <a:cs typeface="+mn-lt"/>
              </a:rPr>
              <a:t>select AVG(PAYLOAD_MASS_KG_)</a:t>
            </a:r>
          </a:p>
          <a:p>
            <a:pPr marL="53035" indent="-53035" algn="just" defTabSz="530352">
              <a:spcBef>
                <a:spcPts val="754"/>
              </a:spcBef>
            </a:pPr>
            <a:r>
              <a:rPr lang="en-US" sz="1800" kern="1200" dirty="0" err="1">
                <a:solidFill>
                  <a:schemeClr val="tx1">
                    <a:lumMod val="85000"/>
                    <a:lumOff val="15000"/>
                  </a:schemeClr>
                </a:solidFill>
                <a:latin typeface="+mn-lt"/>
                <a:ea typeface="+mn-lt"/>
                <a:cs typeface="+mn-lt"/>
              </a:rPr>
              <a:t>AveragePayloadMass</a:t>
            </a:r>
            <a:r>
              <a:rPr lang="en-US" sz="1800" kern="1200" dirty="0">
                <a:solidFill>
                  <a:schemeClr val="tx1">
                    <a:lumMod val="85000"/>
                    <a:lumOff val="15000"/>
                  </a:schemeClr>
                </a:solidFill>
                <a:latin typeface="+mn-lt"/>
                <a:ea typeface="+mn-lt"/>
                <a:cs typeface="+mn-lt"/>
              </a:rPr>
              <a:t> from </a:t>
            </a:r>
            <a:r>
              <a:rPr lang="en-US" sz="1800" kern="1200" dirty="0" err="1">
                <a:solidFill>
                  <a:schemeClr val="tx1">
                    <a:lumMod val="85000"/>
                    <a:lumOff val="15000"/>
                  </a:schemeClr>
                </a:solidFill>
                <a:latin typeface="+mn-lt"/>
                <a:ea typeface="+mn-lt"/>
                <a:cs typeface="+mn-lt"/>
              </a:rPr>
              <a:t>tblSpaceX</a:t>
            </a:r>
            <a:r>
              <a:rPr lang="en-US" sz="1800" kern="1200" dirty="0">
                <a:solidFill>
                  <a:schemeClr val="tx1">
                    <a:lumMod val="85000"/>
                    <a:lumOff val="15000"/>
                  </a:schemeClr>
                </a:solidFill>
                <a:latin typeface="+mn-lt"/>
                <a:ea typeface="+mn-lt"/>
                <a:cs typeface="+mn-lt"/>
              </a:rPr>
              <a:t> where </a:t>
            </a:r>
            <a:r>
              <a:rPr lang="en-US" sz="1800" kern="1200" dirty="0" err="1">
                <a:solidFill>
                  <a:schemeClr val="tx1">
                    <a:lumMod val="85000"/>
                    <a:lumOff val="15000"/>
                  </a:schemeClr>
                </a:solidFill>
                <a:latin typeface="+mn-lt"/>
                <a:ea typeface="+mn-lt"/>
                <a:cs typeface="+mn-lt"/>
              </a:rPr>
              <a:t>Booster_Version</a:t>
            </a:r>
            <a:r>
              <a:rPr lang="en-US" sz="1800" kern="1200" dirty="0">
                <a:solidFill>
                  <a:schemeClr val="tx1">
                    <a:lumMod val="85000"/>
                    <a:lumOff val="15000"/>
                  </a:schemeClr>
                </a:solidFill>
                <a:latin typeface="+mn-lt"/>
                <a:ea typeface="+mn-lt"/>
                <a:cs typeface="+mn-lt"/>
              </a:rPr>
              <a:t> = 'F9 v1.1</a:t>
            </a:r>
          </a:p>
          <a:p>
            <a:pPr marL="0" indent="0" algn="just" defTabSz="530352">
              <a:spcBef>
                <a:spcPts val="754"/>
              </a:spcBef>
              <a:buNone/>
            </a:pPr>
            <a:endParaRPr lang="en-US" sz="1800" kern="1200" dirty="0">
              <a:solidFill>
                <a:schemeClr val="tx1">
                  <a:lumMod val="85000"/>
                  <a:lumOff val="15000"/>
                </a:schemeClr>
              </a:solidFill>
              <a:latin typeface="+mn-lt"/>
              <a:ea typeface="+mn-lt"/>
              <a:cs typeface="+mn-lt"/>
            </a:endParaRPr>
          </a:p>
          <a:p>
            <a:pPr marL="53035" indent="-53035" algn="just" defTabSz="530352">
              <a:spcBef>
                <a:spcPts val="754"/>
              </a:spcBef>
            </a:pPr>
            <a:r>
              <a:rPr lang="en-US" sz="1800" kern="1200" dirty="0">
                <a:solidFill>
                  <a:schemeClr val="tx1">
                    <a:lumMod val="85000"/>
                    <a:lumOff val="15000"/>
                  </a:schemeClr>
                </a:solidFill>
                <a:latin typeface="+mn-lt"/>
                <a:ea typeface="+mn-ea"/>
                <a:cs typeface="Calibri"/>
              </a:rPr>
              <a:t>EXPLANATION : </a:t>
            </a:r>
            <a:r>
              <a:rPr lang="en-US" sz="1800" kern="1200" dirty="0">
                <a:solidFill>
                  <a:schemeClr val="tx1">
                    <a:lumMod val="85000"/>
                    <a:lumOff val="15000"/>
                  </a:schemeClr>
                </a:solidFill>
                <a:latin typeface="+mn-lt"/>
                <a:ea typeface="+mn-lt"/>
                <a:cs typeface="+mn-lt"/>
              </a:rPr>
              <a:t>Using the function AVG works out the average in the column PAYLOAD_MASS_KG_ The WHERE clause filters the dataset to only perform calculations on </a:t>
            </a:r>
            <a:r>
              <a:rPr lang="en-US" sz="1800" kern="1200" dirty="0" err="1">
                <a:solidFill>
                  <a:schemeClr val="tx1">
                    <a:lumMod val="85000"/>
                    <a:lumOff val="15000"/>
                  </a:schemeClr>
                </a:solidFill>
                <a:latin typeface="+mn-lt"/>
                <a:ea typeface="+mn-lt"/>
                <a:cs typeface="+mn-lt"/>
              </a:rPr>
              <a:t>Booster_version</a:t>
            </a:r>
            <a:r>
              <a:rPr lang="en-US" sz="1800" kern="1200" dirty="0">
                <a:solidFill>
                  <a:schemeClr val="tx1">
                    <a:lumMod val="85000"/>
                    <a:lumOff val="15000"/>
                  </a:schemeClr>
                </a:solidFill>
                <a:latin typeface="+mn-lt"/>
                <a:ea typeface="+mn-lt"/>
                <a:cs typeface="+mn-lt"/>
              </a:rPr>
              <a:t> F9 v1.1 </a:t>
            </a:r>
          </a:p>
          <a:p>
            <a:pPr marL="53035" indent="-53035" algn="just" defTabSz="530352">
              <a:spcBef>
                <a:spcPts val="754"/>
              </a:spcBef>
            </a:pPr>
            <a:endParaRPr lang="en-US" sz="1800" kern="1200" dirty="0">
              <a:solidFill>
                <a:schemeClr val="tx1">
                  <a:lumMod val="85000"/>
                  <a:lumOff val="15000"/>
                </a:schemeClr>
              </a:solidFill>
              <a:latin typeface="+mn-lt"/>
              <a:ea typeface="+mn-lt"/>
              <a:cs typeface="+mn-lt"/>
            </a:endParaRPr>
          </a:p>
          <a:p>
            <a:pPr algn="just"/>
            <a:endParaRPr lang="en-US" sz="1800" dirty="0">
              <a:ea typeface="+mn-lt"/>
              <a:cs typeface="+mn-lt"/>
            </a:endParaRPr>
          </a:p>
        </p:txBody>
      </p:sp>
      <p:pic>
        <p:nvPicPr>
          <p:cNvPr id="4" name="Picture 4">
            <a:extLst>
              <a:ext uri="{FF2B5EF4-FFF2-40B4-BE49-F238E27FC236}">
                <a16:creationId xmlns:a16="http://schemas.microsoft.com/office/drawing/2014/main" id="{2A083DD6-6D9C-63C3-4042-A83107383391}"/>
              </a:ext>
            </a:extLst>
          </p:cNvPr>
          <p:cNvPicPr>
            <a:picLocks noChangeAspect="1"/>
          </p:cNvPicPr>
          <p:nvPr/>
        </p:nvPicPr>
        <p:blipFill>
          <a:blip r:embed="rId2"/>
          <a:stretch>
            <a:fillRect/>
          </a:stretch>
        </p:blipFill>
        <p:spPr>
          <a:xfrm>
            <a:off x="1918013" y="4069654"/>
            <a:ext cx="3296474" cy="1360929"/>
          </a:xfrm>
          <a:prstGeom prst="rect">
            <a:avLst/>
          </a:prstGeom>
        </p:spPr>
      </p:pic>
    </p:spTree>
    <p:extLst>
      <p:ext uri="{BB962C8B-B14F-4D97-AF65-F5344CB8AC3E}">
        <p14:creationId xmlns:p14="http://schemas.microsoft.com/office/powerpoint/2010/main" val="2517190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8E24B7F4-147F-D758-BF58-CE1FFA9ADE2A}"/>
              </a:ext>
            </a:extLst>
          </p:cNvPr>
          <p:cNvSpPr>
            <a:spLocks noGrp="1"/>
          </p:cNvSpPr>
          <p:nvPr>
            <p:ph type="title"/>
          </p:nvPr>
        </p:nvSpPr>
        <p:spPr>
          <a:xfrm>
            <a:off x="8199458" y="643467"/>
            <a:ext cx="3349075" cy="3206638"/>
          </a:xfrm>
        </p:spPr>
        <p:txBody>
          <a:bodyPr anchor="ctr">
            <a:normAutofit/>
          </a:bodyPr>
          <a:lstStyle/>
          <a:p>
            <a:r>
              <a:rPr lang="en-US" sz="4000" dirty="0">
                <a:solidFill>
                  <a:srgbClr val="FFFFFF"/>
                </a:solidFill>
                <a:ea typeface="+mj-lt"/>
                <a:cs typeface="+mj-lt"/>
              </a:rPr>
              <a:t>The date where the successful landing outcome in drone ship was achieved </a:t>
            </a:r>
            <a:endParaRPr lang="en-US" sz="4000" dirty="0">
              <a:solidFill>
                <a:srgbClr val="FFFFFF"/>
              </a:solidFill>
            </a:endParaRPr>
          </a:p>
        </p:txBody>
      </p:sp>
      <p:sp>
        <p:nvSpPr>
          <p:cNvPr id="7" name="Content Placeholder 2">
            <a:extLst>
              <a:ext uri="{FF2B5EF4-FFF2-40B4-BE49-F238E27FC236}">
                <a16:creationId xmlns:a16="http://schemas.microsoft.com/office/drawing/2014/main" id="{7B47CD30-6AF1-3550-0795-B0AAC3BE4E40}"/>
              </a:ext>
            </a:extLst>
          </p:cNvPr>
          <p:cNvSpPr txBox="1">
            <a:spLocks/>
          </p:cNvSpPr>
          <p:nvPr/>
        </p:nvSpPr>
        <p:spPr>
          <a:xfrm>
            <a:off x="643467" y="1200656"/>
            <a:ext cx="6761183" cy="2629396"/>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1800" dirty="0">
                <a:cs typeface="Calibri"/>
              </a:rPr>
              <a:t>SQL QUERY : </a:t>
            </a:r>
            <a:r>
              <a:rPr lang="en-US" sz="1800" dirty="0">
                <a:ea typeface="+mn-lt"/>
                <a:cs typeface="+mn-lt"/>
              </a:rPr>
              <a:t>select MIN(Date) SLO from </a:t>
            </a:r>
            <a:r>
              <a:rPr lang="en-US" sz="1800" dirty="0" err="1">
                <a:ea typeface="+mn-lt"/>
                <a:cs typeface="+mn-lt"/>
              </a:rPr>
              <a:t>tblSpaceX</a:t>
            </a:r>
            <a:r>
              <a:rPr lang="en-US" sz="1800" dirty="0">
                <a:ea typeface="+mn-lt"/>
                <a:cs typeface="+mn-lt"/>
              </a:rPr>
              <a:t> where </a:t>
            </a:r>
            <a:r>
              <a:rPr lang="en-US" sz="1800" dirty="0" err="1">
                <a:ea typeface="+mn-lt"/>
                <a:cs typeface="+mn-lt"/>
              </a:rPr>
              <a:t>Landing_Outcome</a:t>
            </a:r>
            <a:r>
              <a:rPr lang="en-US" sz="1800" dirty="0">
                <a:ea typeface="+mn-lt"/>
                <a:cs typeface="+mn-lt"/>
              </a:rPr>
              <a:t> = ”Success (drone ship)”</a:t>
            </a:r>
            <a:endParaRPr lang="en-US" sz="1800" dirty="0">
              <a:cs typeface="Calibri"/>
            </a:endParaRPr>
          </a:p>
          <a:p>
            <a:r>
              <a:rPr lang="en-US" sz="1800" dirty="0">
                <a:cs typeface="Calibri"/>
              </a:rPr>
              <a:t>EXPLANATION : </a:t>
            </a:r>
            <a:r>
              <a:rPr lang="en-US" sz="1800" dirty="0">
                <a:ea typeface="+mn-lt"/>
                <a:cs typeface="+mn-lt"/>
              </a:rPr>
              <a:t>Using the function MIN works out the minimum date in the column Date The WHERE clause filters the dataset to only perform calculations on </a:t>
            </a:r>
            <a:r>
              <a:rPr lang="en-US" sz="1800" dirty="0" err="1">
                <a:ea typeface="+mn-lt"/>
                <a:cs typeface="+mn-lt"/>
              </a:rPr>
              <a:t>Landing_Outcome</a:t>
            </a:r>
            <a:r>
              <a:rPr lang="en-US" sz="1800" dirty="0">
                <a:ea typeface="+mn-lt"/>
                <a:cs typeface="+mn-lt"/>
              </a:rPr>
              <a:t> Success (drone ship)</a:t>
            </a:r>
          </a:p>
          <a:p>
            <a:endParaRPr lang="en-US" sz="1800" dirty="0">
              <a:ea typeface="+mn-lt"/>
              <a:cs typeface="+mn-lt"/>
            </a:endParaRPr>
          </a:p>
          <a:p>
            <a:endParaRPr lang="en-US" sz="1800" dirty="0">
              <a:ea typeface="+mn-lt"/>
              <a:cs typeface="+mn-lt"/>
            </a:endParaRPr>
          </a:p>
        </p:txBody>
      </p:sp>
      <p:pic>
        <p:nvPicPr>
          <p:cNvPr id="8" name="Picture 5">
            <a:extLst>
              <a:ext uri="{FF2B5EF4-FFF2-40B4-BE49-F238E27FC236}">
                <a16:creationId xmlns:a16="http://schemas.microsoft.com/office/drawing/2014/main" id="{A210545C-DE4B-6847-EB18-5F9A0D5F40E8}"/>
              </a:ext>
            </a:extLst>
          </p:cNvPr>
          <p:cNvPicPr>
            <a:picLocks noChangeAspect="1"/>
          </p:cNvPicPr>
          <p:nvPr/>
        </p:nvPicPr>
        <p:blipFill>
          <a:blip r:embed="rId2"/>
          <a:stretch>
            <a:fillRect/>
          </a:stretch>
        </p:blipFill>
        <p:spPr>
          <a:xfrm>
            <a:off x="2521776" y="4203033"/>
            <a:ext cx="2561009" cy="1110902"/>
          </a:xfrm>
          <a:prstGeom prst="rect">
            <a:avLst/>
          </a:prstGeom>
        </p:spPr>
      </p:pic>
    </p:spTree>
    <p:extLst>
      <p:ext uri="{BB962C8B-B14F-4D97-AF65-F5344CB8AC3E}">
        <p14:creationId xmlns:p14="http://schemas.microsoft.com/office/powerpoint/2010/main" val="408034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980D0-0411-4AA0-8699-E946011A5CD8}"/>
              </a:ext>
            </a:extLst>
          </p:cNvPr>
          <p:cNvSpPr>
            <a:spLocks noGrp="1"/>
          </p:cNvSpPr>
          <p:nvPr>
            <p:ph type="title"/>
          </p:nvPr>
        </p:nvSpPr>
        <p:spPr>
          <a:xfrm>
            <a:off x="657224" y="936711"/>
            <a:ext cx="2988265" cy="4984578"/>
          </a:xfrm>
        </p:spPr>
        <p:txBody>
          <a:bodyPr>
            <a:normAutofit/>
          </a:bodyPr>
          <a:lstStyle/>
          <a:p>
            <a:r>
              <a:rPr lang="en-US" sz="4400" dirty="0">
                <a:solidFill>
                  <a:srgbClr val="FFFFFF"/>
                </a:solidFill>
                <a:cs typeface="Calibri Light"/>
              </a:rPr>
              <a:t>Summary</a:t>
            </a:r>
            <a:endParaRPr lang="en-US" sz="4400" dirty="0">
              <a:solidFill>
                <a:srgbClr val="FFFFFF"/>
              </a:solidFill>
            </a:endParaRPr>
          </a:p>
        </p:txBody>
      </p:sp>
      <p:sp>
        <p:nvSpPr>
          <p:cNvPr id="3" name="Content Placeholder 2">
            <a:extLst>
              <a:ext uri="{FF2B5EF4-FFF2-40B4-BE49-F238E27FC236}">
                <a16:creationId xmlns:a16="http://schemas.microsoft.com/office/drawing/2014/main" id="{CF6B8CCF-F098-6D2E-AE6A-CD7821B7940C}"/>
              </a:ext>
            </a:extLst>
          </p:cNvPr>
          <p:cNvSpPr>
            <a:spLocks noGrp="1"/>
          </p:cNvSpPr>
          <p:nvPr>
            <p:ph idx="1"/>
          </p:nvPr>
        </p:nvSpPr>
        <p:spPr>
          <a:xfrm>
            <a:off x="4724926" y="1225469"/>
            <a:ext cx="6815992" cy="4984578"/>
          </a:xfrm>
        </p:spPr>
        <p:txBody>
          <a:bodyPr vert="horz" lIns="91440" tIns="45720" rIns="91440" bIns="45720" rtlCol="0" anchor="ctr">
            <a:noAutofit/>
          </a:bodyPr>
          <a:lstStyle/>
          <a:p>
            <a:pPr marL="0" indent="0">
              <a:buNone/>
            </a:pPr>
            <a:r>
              <a:rPr lang="en-US" sz="1200" b="1" dirty="0">
                <a:ea typeface="+mn-lt"/>
                <a:cs typeface="+mn-lt"/>
              </a:rPr>
              <a:t>Summary of Methodology:</a:t>
            </a:r>
            <a:endParaRPr lang="en-US" sz="1200" b="1" dirty="0">
              <a:cs typeface="Calibri" panose="020F0502020204030204"/>
            </a:endParaRPr>
          </a:p>
          <a:p>
            <a:r>
              <a:rPr lang="en-US" sz="1200" dirty="0">
                <a:ea typeface="+mn-lt"/>
                <a:cs typeface="+mn-lt"/>
              </a:rPr>
              <a:t>This research aimed to identify the factors contributing to successful rocket landings, using the following methodologies:</a:t>
            </a:r>
            <a:endParaRPr lang="en-US" sz="1200" dirty="0">
              <a:cs typeface="Calibri" panose="020F0502020204030204"/>
            </a:endParaRPr>
          </a:p>
          <a:p>
            <a:pPr>
              <a:buFont typeface="Arial" panose="020B0604020202020204" pitchFamily="34" charset="0"/>
              <a:buChar char="•"/>
            </a:pPr>
            <a:r>
              <a:rPr lang="en-US" sz="1200" dirty="0">
                <a:ea typeface="+mn-lt"/>
                <a:cs typeface="+mn-lt"/>
              </a:rPr>
              <a:t>Collecting data from SpaceX REST API and web scraping techniques.</a:t>
            </a:r>
            <a:endParaRPr lang="en-US" sz="1200" dirty="0">
              <a:cs typeface="Calibri" panose="020F0502020204030204"/>
            </a:endParaRPr>
          </a:p>
          <a:p>
            <a:pPr>
              <a:buFont typeface="Arial" panose="020B0604020202020204" pitchFamily="34" charset="0"/>
              <a:buChar char="•"/>
            </a:pPr>
            <a:r>
              <a:rPr lang="en-US" sz="1200" dirty="0">
                <a:ea typeface="+mn-lt"/>
                <a:cs typeface="+mn-lt"/>
              </a:rPr>
              <a:t>Processing the collected data to create a success/fail outcome variable.</a:t>
            </a:r>
            <a:endParaRPr lang="en-US" sz="1200" dirty="0">
              <a:cs typeface="Calibri" panose="020F0502020204030204"/>
            </a:endParaRPr>
          </a:p>
          <a:p>
            <a:pPr>
              <a:buFont typeface="Arial" panose="020B0604020202020204" pitchFamily="34" charset="0"/>
              <a:buChar char="•"/>
            </a:pPr>
            <a:r>
              <a:rPr lang="en-US" sz="1200" dirty="0">
                <a:ea typeface="+mn-lt"/>
                <a:cs typeface="+mn-lt"/>
              </a:rPr>
              <a:t>Exploring the data with data visualization techniques, considering factors such as payload, launch site, flight number, and yearly trends.</a:t>
            </a:r>
            <a:endParaRPr lang="en-US" sz="1200" dirty="0">
              <a:cs typeface="Calibri" panose="020F0502020204030204"/>
            </a:endParaRPr>
          </a:p>
          <a:p>
            <a:pPr>
              <a:buFont typeface="Arial" panose="020B0604020202020204" pitchFamily="34" charset="0"/>
              <a:buChar char="•"/>
            </a:pPr>
            <a:r>
              <a:rPr lang="en-US" sz="1200" dirty="0">
                <a:ea typeface="+mn-lt"/>
                <a:cs typeface="+mn-lt"/>
              </a:rPr>
              <a:t>Analyzing the data using SQL to calculate statistics such as total payload, payload range for successful launches, and the total number of successful and failed outcomes.</a:t>
            </a:r>
            <a:endParaRPr lang="en-US" sz="1200" dirty="0">
              <a:cs typeface="Calibri" panose="020F0502020204030204"/>
            </a:endParaRPr>
          </a:p>
          <a:p>
            <a:pPr>
              <a:buFont typeface="Arial" panose="020B0604020202020204" pitchFamily="34" charset="0"/>
              <a:buChar char="•"/>
            </a:pPr>
            <a:r>
              <a:rPr lang="en-US" sz="1200" dirty="0">
                <a:ea typeface="+mn-lt"/>
                <a:cs typeface="+mn-lt"/>
              </a:rPr>
              <a:t>Examining the success rates of launch sites and their proximity to geographical markers.</a:t>
            </a:r>
            <a:endParaRPr lang="en-US" sz="1200" dirty="0">
              <a:cs typeface="Calibri" panose="020F0502020204030204"/>
            </a:endParaRPr>
          </a:p>
          <a:p>
            <a:pPr>
              <a:buFont typeface="Arial" panose="020B0604020202020204" pitchFamily="34" charset="0"/>
              <a:buChar char="•"/>
            </a:pPr>
            <a:r>
              <a:rPr lang="en-US" sz="1200" dirty="0">
                <a:ea typeface="+mn-lt"/>
                <a:cs typeface="+mn-lt"/>
              </a:rPr>
              <a:t>Identifying the KSC LC-39A site as having the highest success rate among landing sites.</a:t>
            </a:r>
            <a:endParaRPr lang="en-US" sz="1200" dirty="0">
              <a:cs typeface="Calibri" panose="020F0502020204030204"/>
            </a:endParaRPr>
          </a:p>
          <a:p>
            <a:pPr>
              <a:buFont typeface="Arial" panose="020B0604020202020204" pitchFamily="34" charset="0"/>
              <a:buChar char="•"/>
            </a:pPr>
            <a:r>
              <a:rPr lang="en-US" sz="1200" dirty="0">
                <a:ea typeface="+mn-lt"/>
                <a:cs typeface="+mn-lt"/>
              </a:rPr>
              <a:t>Conducting exploratory data analysis and finding that launch success has improved over time.</a:t>
            </a:r>
            <a:endParaRPr lang="en-US" sz="1200" dirty="0">
              <a:cs typeface="Calibri" panose="020F0502020204030204"/>
            </a:endParaRPr>
          </a:p>
          <a:p>
            <a:pPr>
              <a:buFont typeface="Arial" panose="020B0604020202020204" pitchFamily="34" charset="0"/>
              <a:buChar char="•"/>
            </a:pPr>
            <a:r>
              <a:rPr lang="en-US" sz="1200" dirty="0">
                <a:ea typeface="+mn-lt"/>
                <a:cs typeface="+mn-lt"/>
              </a:rPr>
              <a:t>Building predictive models using logistic regression, support vector machine (SVM), decision tree, and K-nearest neighbor (KNN) algorithms.</a:t>
            </a:r>
            <a:endParaRPr lang="en-US" sz="1200" dirty="0">
              <a:cs typeface="Calibri" panose="020F0502020204030204"/>
            </a:endParaRPr>
          </a:p>
          <a:p>
            <a:pPr marL="0" indent="0">
              <a:buNone/>
            </a:pPr>
            <a:r>
              <a:rPr lang="en-US" sz="1200" b="1" dirty="0">
                <a:ea typeface="+mn-lt"/>
                <a:cs typeface="+mn-lt"/>
              </a:rPr>
              <a:t>Summary of Results</a:t>
            </a:r>
            <a:r>
              <a:rPr lang="en-US" sz="1200" dirty="0">
                <a:ea typeface="+mn-lt"/>
                <a:cs typeface="+mn-lt"/>
              </a:rPr>
              <a:t>:</a:t>
            </a:r>
            <a:endParaRPr lang="en-US" sz="1200" dirty="0">
              <a:cs typeface="Calibri" panose="020F0502020204030204"/>
            </a:endParaRPr>
          </a:p>
          <a:p>
            <a:pPr>
              <a:buFont typeface="Arial" panose="020B0604020202020204" pitchFamily="34" charset="0"/>
              <a:buChar char="•"/>
            </a:pPr>
            <a:r>
              <a:rPr lang="en-US" sz="1200" dirty="0">
                <a:ea typeface="+mn-lt"/>
                <a:cs typeface="+mn-lt"/>
              </a:rPr>
              <a:t>Launch success rates have improved over time.</a:t>
            </a:r>
            <a:endParaRPr lang="en-US" sz="1200" dirty="0">
              <a:cs typeface="Calibri" panose="020F0502020204030204"/>
            </a:endParaRPr>
          </a:p>
          <a:p>
            <a:pPr>
              <a:buFont typeface="Arial" panose="020B0604020202020204" pitchFamily="34" charset="0"/>
              <a:buChar char="•"/>
            </a:pPr>
            <a:r>
              <a:rPr lang="en-US" sz="1200" dirty="0">
                <a:ea typeface="+mn-lt"/>
                <a:cs typeface="+mn-lt"/>
              </a:rPr>
              <a:t>Most launch sites are located near the equator and close to the coast.</a:t>
            </a:r>
            <a:endParaRPr lang="en-US" sz="1200" dirty="0">
              <a:cs typeface="Calibri" panose="020F0502020204030204"/>
            </a:endParaRPr>
          </a:p>
          <a:p>
            <a:pPr>
              <a:buFont typeface="Arial" panose="020B0604020202020204" pitchFamily="34" charset="0"/>
              <a:buChar char="•"/>
            </a:pPr>
            <a:r>
              <a:rPr lang="en-US" sz="1200" dirty="0">
                <a:ea typeface="+mn-lt"/>
                <a:cs typeface="+mn-lt"/>
              </a:rPr>
              <a:t>KSC LC-39A has the highest success rate among landing sites.</a:t>
            </a:r>
            <a:endParaRPr lang="en-US" sz="1200" dirty="0">
              <a:cs typeface="Calibri" panose="020F0502020204030204"/>
            </a:endParaRPr>
          </a:p>
          <a:p>
            <a:pPr>
              <a:buFont typeface="Arial" panose="020B0604020202020204" pitchFamily="34" charset="0"/>
              <a:buChar char="•"/>
            </a:pPr>
            <a:r>
              <a:rPr lang="en-US" sz="1200" dirty="0">
                <a:ea typeface="+mn-lt"/>
                <a:cs typeface="+mn-lt"/>
              </a:rPr>
              <a:t>Orbits ES-L1, GEO, HEO, and SSO have a 100% success rate.</a:t>
            </a:r>
            <a:endParaRPr lang="en-US" sz="1200" dirty="0">
              <a:cs typeface="Calibri" panose="020F0502020204030204"/>
            </a:endParaRPr>
          </a:p>
          <a:p>
            <a:pPr>
              <a:buFont typeface="Arial" panose="020B0604020202020204" pitchFamily="34" charset="0"/>
              <a:buChar char="•"/>
            </a:pPr>
            <a:r>
              <a:rPr lang="en-US" sz="1200" dirty="0">
                <a:ea typeface="+mn-lt"/>
                <a:cs typeface="+mn-lt"/>
              </a:rPr>
              <a:t>All of the predictive models performed similarly on the test set, with the decision tree model slightly outperforming the others.</a:t>
            </a:r>
            <a:endParaRPr lang="en-US" sz="1200" dirty="0">
              <a:cs typeface="Calibri" panose="020F0502020204030204"/>
            </a:endParaRPr>
          </a:p>
          <a:p>
            <a:endParaRPr lang="en-US" sz="1200" dirty="0">
              <a:cs typeface="Calibri" panose="020F0502020204030204"/>
            </a:endParaRPr>
          </a:p>
        </p:txBody>
      </p:sp>
    </p:spTree>
    <p:extLst>
      <p:ext uri="{BB962C8B-B14F-4D97-AF65-F5344CB8AC3E}">
        <p14:creationId xmlns:p14="http://schemas.microsoft.com/office/powerpoint/2010/main" val="405416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8AE2C-9806-B9D1-D279-97E3329F8D75}"/>
              </a:ext>
            </a:extLst>
          </p:cNvPr>
          <p:cNvSpPr>
            <a:spLocks noGrp="1"/>
          </p:cNvSpPr>
          <p:nvPr>
            <p:ph type="title"/>
          </p:nvPr>
        </p:nvSpPr>
        <p:spPr>
          <a:xfrm>
            <a:off x="8173212" y="499533"/>
            <a:ext cx="3401568" cy="1920240"/>
          </a:xfrm>
        </p:spPr>
        <p:txBody>
          <a:bodyPr anchor="b">
            <a:normAutofit/>
          </a:bodyPr>
          <a:lstStyle/>
          <a:p>
            <a:r>
              <a:rPr lang="en-US" sz="3400">
                <a:solidFill>
                  <a:srgbClr val="FFFFFF"/>
                </a:solidFill>
                <a:ea typeface="+mj-lt"/>
                <a:cs typeface="+mj-lt"/>
              </a:rPr>
              <a:t>Successful drone ship landing with payload between 4000 and 6000</a:t>
            </a:r>
            <a:endParaRPr lang="en-US" sz="3400">
              <a:solidFill>
                <a:srgbClr val="FFFFFF"/>
              </a:solidFill>
            </a:endParaRPr>
          </a:p>
        </p:txBody>
      </p:sp>
      <p:pic>
        <p:nvPicPr>
          <p:cNvPr id="4" name="Picture 4" descr="Graphical user interface, application, table&#10;&#10;Description automatically generated">
            <a:extLst>
              <a:ext uri="{FF2B5EF4-FFF2-40B4-BE49-F238E27FC236}">
                <a16:creationId xmlns:a16="http://schemas.microsoft.com/office/drawing/2014/main" id="{47DCF51B-B40F-EAC8-9232-1184A18A5494}"/>
              </a:ext>
            </a:extLst>
          </p:cNvPr>
          <p:cNvPicPr>
            <a:picLocks noChangeAspect="1"/>
          </p:cNvPicPr>
          <p:nvPr/>
        </p:nvPicPr>
        <p:blipFill rotWithShape="1">
          <a:blip r:embed="rId2"/>
          <a:srcRect t="1736" r="-1" b="9939"/>
          <a:stretch/>
        </p:blipFill>
        <p:spPr>
          <a:xfrm>
            <a:off x="2262448" y="2988116"/>
            <a:ext cx="2991517" cy="2662550"/>
          </a:xfrm>
          <a:prstGeom prst="rect">
            <a:avLst/>
          </a:prstGeom>
        </p:spPr>
      </p:pic>
      <p:sp>
        <p:nvSpPr>
          <p:cNvPr id="3" name="Content Placeholder 2">
            <a:extLst>
              <a:ext uri="{FF2B5EF4-FFF2-40B4-BE49-F238E27FC236}">
                <a16:creationId xmlns:a16="http://schemas.microsoft.com/office/drawing/2014/main" id="{81D76FFB-5C84-A079-FE2F-C6B6F0F171AB}"/>
              </a:ext>
            </a:extLst>
          </p:cNvPr>
          <p:cNvSpPr>
            <a:spLocks noGrp="1"/>
          </p:cNvSpPr>
          <p:nvPr>
            <p:ph idx="1"/>
          </p:nvPr>
        </p:nvSpPr>
        <p:spPr>
          <a:xfrm>
            <a:off x="617220" y="740727"/>
            <a:ext cx="6710598" cy="3358092"/>
          </a:xfrm>
        </p:spPr>
        <p:txBody>
          <a:bodyPr vert="horz" lIns="91440" tIns="45720" rIns="91440" bIns="45720" rtlCol="0">
            <a:normAutofit/>
          </a:bodyPr>
          <a:lstStyle/>
          <a:p>
            <a:r>
              <a:rPr lang="en-US" sz="1800" dirty="0">
                <a:ea typeface="+mn-lt"/>
                <a:cs typeface="+mn-lt"/>
              </a:rPr>
              <a:t>select </a:t>
            </a:r>
            <a:r>
              <a:rPr lang="en-US" sz="1800" dirty="0" err="1">
                <a:ea typeface="+mn-lt"/>
                <a:cs typeface="+mn-lt"/>
              </a:rPr>
              <a:t>Booster_Version</a:t>
            </a:r>
            <a:r>
              <a:rPr lang="en-US" sz="1800" dirty="0">
                <a:ea typeface="+mn-lt"/>
                <a:cs typeface="+mn-lt"/>
              </a:rPr>
              <a:t> from </a:t>
            </a:r>
            <a:r>
              <a:rPr lang="en-US" sz="1800" dirty="0" err="1">
                <a:ea typeface="+mn-lt"/>
                <a:cs typeface="+mn-lt"/>
              </a:rPr>
              <a:t>tblSpaceX</a:t>
            </a:r>
            <a:r>
              <a:rPr lang="en-US" sz="1800" dirty="0">
                <a:ea typeface="+mn-lt"/>
                <a:cs typeface="+mn-lt"/>
              </a:rPr>
              <a:t> where </a:t>
            </a:r>
            <a:r>
              <a:rPr lang="en-US" sz="1800" dirty="0" err="1">
                <a:ea typeface="+mn-lt"/>
                <a:cs typeface="+mn-lt"/>
              </a:rPr>
              <a:t>Landing_Outcome</a:t>
            </a:r>
            <a:r>
              <a:rPr lang="en-US" sz="1800" dirty="0">
                <a:ea typeface="+mn-lt"/>
                <a:cs typeface="+mn-lt"/>
              </a:rPr>
              <a:t> = 'Success (ground pad)’ AND </a:t>
            </a:r>
            <a:r>
              <a:rPr lang="en-US" sz="1800" dirty="0" err="1">
                <a:ea typeface="+mn-lt"/>
                <a:cs typeface="+mn-lt"/>
              </a:rPr>
              <a:t>Payload_MASS_KG</a:t>
            </a:r>
            <a:r>
              <a:rPr lang="en-US" sz="1800" dirty="0">
                <a:ea typeface="+mn-lt"/>
                <a:cs typeface="+mn-lt"/>
              </a:rPr>
              <a:t>_ &gt; 4000 AND </a:t>
            </a:r>
            <a:r>
              <a:rPr lang="en-US" sz="1800" dirty="0" err="1">
                <a:ea typeface="+mn-lt"/>
                <a:cs typeface="+mn-lt"/>
              </a:rPr>
              <a:t>Payload_MASS_KG</a:t>
            </a:r>
            <a:r>
              <a:rPr lang="en-US" sz="1800" dirty="0">
                <a:ea typeface="+mn-lt"/>
                <a:cs typeface="+mn-lt"/>
              </a:rPr>
              <a:t>_ &lt; 6000</a:t>
            </a:r>
          </a:p>
          <a:p>
            <a:r>
              <a:rPr lang="en-US" sz="1800" dirty="0">
                <a:ea typeface="+mn-lt"/>
                <a:cs typeface="+mn-lt"/>
              </a:rPr>
              <a:t>Selecting only </a:t>
            </a:r>
            <a:r>
              <a:rPr lang="en-US" sz="1800" dirty="0" err="1">
                <a:ea typeface="+mn-lt"/>
                <a:cs typeface="+mn-lt"/>
              </a:rPr>
              <a:t>Booster_Version</a:t>
            </a:r>
            <a:r>
              <a:rPr lang="en-US" sz="1800" dirty="0">
                <a:ea typeface="+mn-lt"/>
                <a:cs typeface="+mn-lt"/>
              </a:rPr>
              <a:t> The WHERE clause filters the dataset to </a:t>
            </a:r>
            <a:r>
              <a:rPr lang="en-US" sz="1800" dirty="0" err="1">
                <a:ea typeface="+mn-lt"/>
                <a:cs typeface="+mn-lt"/>
              </a:rPr>
              <a:t>Landing_Outcome</a:t>
            </a:r>
            <a:r>
              <a:rPr lang="en-US" sz="1800" dirty="0">
                <a:ea typeface="+mn-lt"/>
                <a:cs typeface="+mn-lt"/>
              </a:rPr>
              <a:t> = Success (drone ship) The AND clause specifies additional filter conditions </a:t>
            </a:r>
            <a:r>
              <a:rPr lang="en-US" sz="1800" dirty="0" err="1">
                <a:ea typeface="+mn-lt"/>
                <a:cs typeface="+mn-lt"/>
              </a:rPr>
              <a:t>Payload_MASS_KG</a:t>
            </a:r>
            <a:r>
              <a:rPr lang="en-US" sz="1800" dirty="0">
                <a:ea typeface="+mn-lt"/>
                <a:cs typeface="+mn-lt"/>
              </a:rPr>
              <a:t>_ &gt; 4000 AND </a:t>
            </a:r>
            <a:r>
              <a:rPr lang="en-US" sz="1800" dirty="0" err="1">
                <a:ea typeface="+mn-lt"/>
                <a:cs typeface="+mn-lt"/>
              </a:rPr>
              <a:t>Payload_MASS_KG</a:t>
            </a:r>
            <a:r>
              <a:rPr lang="en-US" sz="1800" dirty="0">
                <a:ea typeface="+mn-lt"/>
                <a:cs typeface="+mn-lt"/>
              </a:rPr>
              <a:t>_ &lt; 6000 </a:t>
            </a: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p:txBody>
      </p:sp>
    </p:spTree>
    <p:extLst>
      <p:ext uri="{BB962C8B-B14F-4D97-AF65-F5344CB8AC3E}">
        <p14:creationId xmlns:p14="http://schemas.microsoft.com/office/powerpoint/2010/main" val="207987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BA83A-D3CB-2B96-7884-384E2B0EB4B2}"/>
              </a:ext>
            </a:extLst>
          </p:cNvPr>
          <p:cNvSpPr>
            <a:spLocks noGrp="1"/>
          </p:cNvSpPr>
          <p:nvPr>
            <p:ph type="title"/>
          </p:nvPr>
        </p:nvSpPr>
        <p:spPr>
          <a:xfrm>
            <a:off x="8173212" y="499533"/>
            <a:ext cx="3401568" cy="1920240"/>
          </a:xfrm>
        </p:spPr>
        <p:txBody>
          <a:bodyPr anchor="b">
            <a:normAutofit/>
          </a:bodyPr>
          <a:lstStyle/>
          <a:p>
            <a:r>
              <a:rPr lang="en-US" sz="3400">
                <a:solidFill>
                  <a:srgbClr val="FFFFFF"/>
                </a:solidFill>
                <a:ea typeface="+mj-lt"/>
                <a:cs typeface="+mj-lt"/>
              </a:rPr>
              <a:t>Total Number of Successful and Failure Mission Outcomes</a:t>
            </a:r>
          </a:p>
        </p:txBody>
      </p:sp>
      <p:sp>
        <p:nvSpPr>
          <p:cNvPr id="3" name="Content Placeholder 2">
            <a:extLst>
              <a:ext uri="{FF2B5EF4-FFF2-40B4-BE49-F238E27FC236}">
                <a16:creationId xmlns:a16="http://schemas.microsoft.com/office/drawing/2014/main" id="{BC98438D-BD8F-9735-3AFD-0E10441CD504}"/>
              </a:ext>
            </a:extLst>
          </p:cNvPr>
          <p:cNvSpPr>
            <a:spLocks noGrp="1"/>
          </p:cNvSpPr>
          <p:nvPr>
            <p:ph idx="1"/>
          </p:nvPr>
        </p:nvSpPr>
        <p:spPr>
          <a:xfrm>
            <a:off x="617220" y="740727"/>
            <a:ext cx="6649854" cy="2511277"/>
          </a:xfrm>
        </p:spPr>
        <p:txBody>
          <a:bodyPr vert="horz" lIns="91440" tIns="45720" rIns="91440" bIns="45720" rtlCol="0">
            <a:normAutofit/>
          </a:bodyPr>
          <a:lstStyle/>
          <a:p>
            <a:r>
              <a:rPr lang="en-US" sz="1800" dirty="0">
                <a:ea typeface="+mn-lt"/>
                <a:cs typeface="+mn-lt"/>
              </a:rPr>
              <a:t>SELECT(SELECT Count(</a:t>
            </a:r>
            <a:r>
              <a:rPr lang="en-US" sz="1800" dirty="0" err="1">
                <a:ea typeface="+mn-lt"/>
                <a:cs typeface="+mn-lt"/>
              </a:rPr>
              <a:t>Mission_Outcome</a:t>
            </a:r>
            <a:r>
              <a:rPr lang="en-US" sz="1800" dirty="0">
                <a:ea typeface="+mn-lt"/>
                <a:cs typeface="+mn-lt"/>
              </a:rPr>
              <a:t>) from </a:t>
            </a:r>
            <a:r>
              <a:rPr lang="en-US" sz="1800" dirty="0" err="1">
                <a:ea typeface="+mn-lt"/>
                <a:cs typeface="+mn-lt"/>
              </a:rPr>
              <a:t>tblSpaceX</a:t>
            </a:r>
            <a:r>
              <a:rPr lang="en-US" sz="1800" dirty="0">
                <a:ea typeface="+mn-lt"/>
                <a:cs typeface="+mn-lt"/>
              </a:rPr>
              <a:t> where </a:t>
            </a:r>
            <a:r>
              <a:rPr lang="en-US" sz="1800" dirty="0" err="1">
                <a:ea typeface="+mn-lt"/>
                <a:cs typeface="+mn-lt"/>
              </a:rPr>
              <a:t>Mission_Outcome</a:t>
            </a:r>
            <a:r>
              <a:rPr lang="en-US" sz="1800" dirty="0">
                <a:ea typeface="+mn-lt"/>
                <a:cs typeface="+mn-lt"/>
              </a:rPr>
              <a:t> LIKE '%Success%’) as </a:t>
            </a:r>
            <a:r>
              <a:rPr lang="en-US" sz="1800" dirty="0" err="1">
                <a:ea typeface="+mn-lt"/>
                <a:cs typeface="+mn-lt"/>
              </a:rPr>
              <a:t>Successful_Mission_Outcomes</a:t>
            </a:r>
            <a:r>
              <a:rPr lang="en-US" sz="1800" dirty="0">
                <a:ea typeface="+mn-lt"/>
                <a:cs typeface="+mn-lt"/>
              </a:rPr>
              <a:t>, (SELECT Count(</a:t>
            </a:r>
            <a:r>
              <a:rPr lang="en-US" sz="1800" dirty="0" err="1">
                <a:ea typeface="+mn-lt"/>
                <a:cs typeface="+mn-lt"/>
              </a:rPr>
              <a:t>Mission_Outcome</a:t>
            </a:r>
            <a:r>
              <a:rPr lang="en-US" sz="1800" dirty="0">
                <a:ea typeface="+mn-lt"/>
                <a:cs typeface="+mn-lt"/>
              </a:rPr>
              <a:t>) from </a:t>
            </a:r>
            <a:r>
              <a:rPr lang="en-US" sz="1800" dirty="0" err="1">
                <a:ea typeface="+mn-lt"/>
                <a:cs typeface="+mn-lt"/>
              </a:rPr>
              <a:t>tblSpaceX</a:t>
            </a:r>
            <a:r>
              <a:rPr lang="en-US" sz="1800" dirty="0">
                <a:ea typeface="+mn-lt"/>
                <a:cs typeface="+mn-lt"/>
              </a:rPr>
              <a:t> where </a:t>
            </a:r>
            <a:r>
              <a:rPr lang="en-US" sz="1800" dirty="0" err="1">
                <a:ea typeface="+mn-lt"/>
                <a:cs typeface="+mn-lt"/>
              </a:rPr>
              <a:t>Mission_Outcome</a:t>
            </a:r>
            <a:r>
              <a:rPr lang="en-US" sz="1800" dirty="0">
                <a:ea typeface="+mn-lt"/>
                <a:cs typeface="+mn-lt"/>
              </a:rPr>
              <a:t> LIKE '%Failure%’) as </a:t>
            </a:r>
            <a:r>
              <a:rPr lang="en-US" sz="1800" dirty="0" err="1">
                <a:ea typeface="+mn-lt"/>
                <a:cs typeface="+mn-lt"/>
              </a:rPr>
              <a:t>Failure_Mission_Coutcomes</a:t>
            </a:r>
            <a:endParaRPr lang="en-US" sz="1800" dirty="0">
              <a:cs typeface="Calibri" panose="020F0502020204030204"/>
            </a:endParaRPr>
          </a:p>
          <a:p>
            <a:endParaRPr lang="en-US" sz="1800" dirty="0">
              <a:ea typeface="+mn-lt"/>
              <a:cs typeface="+mn-lt"/>
            </a:endParaRPr>
          </a:p>
          <a:p>
            <a:r>
              <a:rPr lang="en-US" sz="1800" dirty="0">
                <a:ea typeface="+mn-lt"/>
                <a:cs typeface="+mn-lt"/>
              </a:rPr>
              <a:t>PHRASE “(Drone Ship was a Success)” LIKE ‘%Success%’ Word ‘Success’ is in the phrase the filter will include it in the dataset </a:t>
            </a:r>
          </a:p>
          <a:p>
            <a:endParaRPr lang="en-US" sz="1800" dirty="0">
              <a:ea typeface="+mn-lt"/>
              <a:cs typeface="+mn-lt"/>
            </a:endParaRPr>
          </a:p>
        </p:txBody>
      </p:sp>
      <p:pic>
        <p:nvPicPr>
          <p:cNvPr id="5" name="Picture 4" descr="Graphical user interface, text, application, email&#10;&#10;Description automatically generated">
            <a:extLst>
              <a:ext uri="{FF2B5EF4-FFF2-40B4-BE49-F238E27FC236}">
                <a16:creationId xmlns:a16="http://schemas.microsoft.com/office/drawing/2014/main" id="{53D11296-0778-6CB5-530B-A221A9F79742}"/>
              </a:ext>
            </a:extLst>
          </p:cNvPr>
          <p:cNvPicPr>
            <a:picLocks noChangeAspect="1"/>
          </p:cNvPicPr>
          <p:nvPr/>
        </p:nvPicPr>
        <p:blipFill>
          <a:blip r:embed="rId2"/>
          <a:stretch>
            <a:fillRect/>
          </a:stretch>
        </p:blipFill>
        <p:spPr>
          <a:xfrm>
            <a:off x="1187116" y="3728148"/>
            <a:ext cx="5384013" cy="2336662"/>
          </a:xfrm>
          <a:prstGeom prst="rect">
            <a:avLst/>
          </a:prstGeom>
        </p:spPr>
      </p:pic>
    </p:spTree>
    <p:extLst>
      <p:ext uri="{BB962C8B-B14F-4D97-AF65-F5344CB8AC3E}">
        <p14:creationId xmlns:p14="http://schemas.microsoft.com/office/powerpoint/2010/main" val="3883593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0DDF8-D429-DABF-662F-18AC01958EA9}"/>
              </a:ext>
            </a:extLst>
          </p:cNvPr>
          <p:cNvSpPr>
            <a:spLocks noGrp="1"/>
          </p:cNvSpPr>
          <p:nvPr>
            <p:ph type="title"/>
          </p:nvPr>
        </p:nvSpPr>
        <p:spPr>
          <a:xfrm>
            <a:off x="8173212" y="499533"/>
            <a:ext cx="3401568" cy="1920240"/>
          </a:xfrm>
        </p:spPr>
        <p:txBody>
          <a:bodyPr anchor="b">
            <a:normAutofit/>
          </a:bodyPr>
          <a:lstStyle/>
          <a:p>
            <a:r>
              <a:rPr lang="en-US" sz="3400" dirty="0">
                <a:solidFill>
                  <a:srgbClr val="FFFFFF"/>
                </a:solidFill>
                <a:latin typeface="Calibri"/>
                <a:cs typeface="Calibri"/>
              </a:rPr>
              <a:t>Boosters Carried Maximum Payload</a:t>
            </a:r>
            <a:endParaRPr lang="en-US" sz="3400" dirty="0">
              <a:solidFill>
                <a:srgbClr val="FFFFFF"/>
              </a:solidFill>
            </a:endParaRPr>
          </a:p>
        </p:txBody>
      </p:sp>
      <p:sp>
        <p:nvSpPr>
          <p:cNvPr id="3" name="Content Placeholder 2">
            <a:extLst>
              <a:ext uri="{FF2B5EF4-FFF2-40B4-BE49-F238E27FC236}">
                <a16:creationId xmlns:a16="http://schemas.microsoft.com/office/drawing/2014/main" id="{CB263377-FA3C-C362-5A9F-DE2AE35D2747}"/>
              </a:ext>
            </a:extLst>
          </p:cNvPr>
          <p:cNvSpPr>
            <a:spLocks noGrp="1"/>
          </p:cNvSpPr>
          <p:nvPr>
            <p:ph idx="1"/>
          </p:nvPr>
        </p:nvSpPr>
        <p:spPr>
          <a:xfrm>
            <a:off x="523965" y="1343437"/>
            <a:ext cx="3505601" cy="4171126"/>
          </a:xfrm>
        </p:spPr>
        <p:txBody>
          <a:bodyPr vert="horz" lIns="91440" tIns="45720" rIns="91440" bIns="45720" rtlCol="0">
            <a:normAutofit lnSpcReduction="10000"/>
          </a:bodyPr>
          <a:lstStyle/>
          <a:p>
            <a:r>
              <a:rPr lang="en-US" sz="1900" dirty="0">
                <a:ea typeface="+mn-lt"/>
                <a:cs typeface="+mn-lt"/>
              </a:rPr>
              <a:t>SELECT DISTINCT </a:t>
            </a:r>
            <a:r>
              <a:rPr lang="en-US" sz="1900" dirty="0" err="1">
                <a:ea typeface="+mn-lt"/>
                <a:cs typeface="+mn-lt"/>
              </a:rPr>
              <a:t>Booster_Version</a:t>
            </a:r>
            <a:r>
              <a:rPr lang="en-US" sz="1900" dirty="0">
                <a:ea typeface="+mn-lt"/>
                <a:cs typeface="+mn-lt"/>
              </a:rPr>
              <a:t>, MAX(PAYLOAD_MASS _KG_) AS [Maximum Payload Mass] FROM </a:t>
            </a:r>
            <a:r>
              <a:rPr lang="en-US" sz="1900" dirty="0" err="1">
                <a:ea typeface="+mn-lt"/>
                <a:cs typeface="+mn-lt"/>
              </a:rPr>
              <a:t>tblSpaceX</a:t>
            </a:r>
            <a:r>
              <a:rPr lang="en-US" sz="1900" dirty="0">
                <a:ea typeface="+mn-lt"/>
                <a:cs typeface="+mn-lt"/>
              </a:rPr>
              <a:t> GROUP BY </a:t>
            </a:r>
            <a:r>
              <a:rPr lang="en-US" sz="1900" dirty="0" err="1">
                <a:ea typeface="+mn-lt"/>
                <a:cs typeface="+mn-lt"/>
              </a:rPr>
              <a:t>Booster_Version</a:t>
            </a:r>
            <a:r>
              <a:rPr lang="en-US" sz="1900" dirty="0">
                <a:ea typeface="+mn-lt"/>
                <a:cs typeface="+mn-lt"/>
              </a:rPr>
              <a:t> ORDER BY [Maximum Payload Mass] DESC</a:t>
            </a:r>
          </a:p>
          <a:p>
            <a:endParaRPr lang="en-US" sz="1900" dirty="0">
              <a:ea typeface="+mn-lt"/>
              <a:cs typeface="+mn-lt"/>
            </a:endParaRPr>
          </a:p>
          <a:p>
            <a:r>
              <a:rPr lang="en-US" sz="1900" dirty="0">
                <a:ea typeface="+mn-lt"/>
                <a:cs typeface="+mn-lt"/>
              </a:rPr>
              <a:t>Using the word DISTINCT in the query means that it will only show Unique values in the </a:t>
            </a:r>
            <a:r>
              <a:rPr lang="en-US" sz="1900" dirty="0" err="1">
                <a:ea typeface="+mn-lt"/>
                <a:cs typeface="+mn-lt"/>
              </a:rPr>
              <a:t>Booster_Version</a:t>
            </a:r>
            <a:r>
              <a:rPr lang="en-US" sz="1900" dirty="0">
                <a:ea typeface="+mn-lt"/>
                <a:cs typeface="+mn-lt"/>
              </a:rPr>
              <a:t> column from </a:t>
            </a:r>
            <a:r>
              <a:rPr lang="en-US" sz="1900" dirty="0" err="1">
                <a:ea typeface="+mn-lt"/>
                <a:cs typeface="+mn-lt"/>
              </a:rPr>
              <a:t>tblSpaceX</a:t>
            </a:r>
            <a:r>
              <a:rPr lang="en-US" sz="1900" dirty="0">
                <a:ea typeface="+mn-lt"/>
                <a:cs typeface="+mn-lt"/>
              </a:rPr>
              <a:t> GROUP BY puts the list in order set to a certain condition. DESC means its arranging the dataset into descending order </a:t>
            </a:r>
          </a:p>
          <a:p>
            <a:endParaRPr lang="en-US" sz="2000" dirty="0">
              <a:ea typeface="+mn-lt"/>
              <a:cs typeface="+mn-lt"/>
            </a:endParaRPr>
          </a:p>
        </p:txBody>
      </p:sp>
      <p:pic>
        <p:nvPicPr>
          <p:cNvPr id="4" name="Picture 5" descr="Table&#10;&#10;Description automatically generated">
            <a:extLst>
              <a:ext uri="{FF2B5EF4-FFF2-40B4-BE49-F238E27FC236}">
                <a16:creationId xmlns:a16="http://schemas.microsoft.com/office/drawing/2014/main" id="{6489E8AC-814C-1890-7BA2-3056223B5E94}"/>
              </a:ext>
            </a:extLst>
          </p:cNvPr>
          <p:cNvPicPr>
            <a:picLocks noChangeAspect="1"/>
          </p:cNvPicPr>
          <p:nvPr/>
        </p:nvPicPr>
        <p:blipFill>
          <a:blip r:embed="rId2"/>
          <a:stretch>
            <a:fillRect/>
          </a:stretch>
        </p:blipFill>
        <p:spPr>
          <a:xfrm>
            <a:off x="4338176" y="1027032"/>
            <a:ext cx="3002460" cy="4803936"/>
          </a:xfrm>
          <a:prstGeom prst="rect">
            <a:avLst/>
          </a:prstGeom>
        </p:spPr>
      </p:pic>
    </p:spTree>
    <p:extLst>
      <p:ext uri="{BB962C8B-B14F-4D97-AF65-F5344CB8AC3E}">
        <p14:creationId xmlns:p14="http://schemas.microsoft.com/office/powerpoint/2010/main" val="1562064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BB4BA83A-D3CB-2B96-7884-384E2B0EB4B2}"/>
              </a:ext>
            </a:extLst>
          </p:cNvPr>
          <p:cNvSpPr>
            <a:spLocks noGrp="1"/>
          </p:cNvSpPr>
          <p:nvPr>
            <p:ph type="title"/>
          </p:nvPr>
        </p:nvSpPr>
        <p:spPr>
          <a:xfrm>
            <a:off x="8173212" y="499533"/>
            <a:ext cx="3401568" cy="1920240"/>
          </a:xfrm>
        </p:spPr>
        <p:txBody>
          <a:bodyPr anchor="b">
            <a:normAutofit/>
          </a:bodyPr>
          <a:lstStyle/>
          <a:p>
            <a:r>
              <a:rPr lang="en-US" sz="3600" dirty="0">
                <a:solidFill>
                  <a:srgbClr val="FFFFFF"/>
                </a:solidFill>
                <a:ea typeface="+mj-lt"/>
                <a:cs typeface="+mj-lt"/>
              </a:rPr>
              <a:t>Launch Records</a:t>
            </a:r>
          </a:p>
        </p:txBody>
      </p:sp>
      <p:sp>
        <p:nvSpPr>
          <p:cNvPr id="7" name="Content Placeholder 2">
            <a:extLst>
              <a:ext uri="{FF2B5EF4-FFF2-40B4-BE49-F238E27FC236}">
                <a16:creationId xmlns:a16="http://schemas.microsoft.com/office/drawing/2014/main" id="{9043927B-C994-E789-519E-0893F2DEB8A8}"/>
              </a:ext>
            </a:extLst>
          </p:cNvPr>
          <p:cNvSpPr>
            <a:spLocks noGrp="1"/>
          </p:cNvSpPr>
          <p:nvPr>
            <p:ph idx="1"/>
          </p:nvPr>
        </p:nvSpPr>
        <p:spPr>
          <a:xfrm>
            <a:off x="617220" y="1459653"/>
            <a:ext cx="6542291" cy="3766185"/>
          </a:xfrm>
        </p:spPr>
        <p:txBody>
          <a:bodyPr vert="horz" lIns="91440" tIns="45720" rIns="91440" bIns="45720" rtlCol="0" anchor="t">
            <a:normAutofit/>
          </a:bodyPr>
          <a:lstStyle/>
          <a:p>
            <a:r>
              <a:rPr lang="en-US" sz="1800" dirty="0">
                <a:ea typeface="+mn-lt"/>
                <a:cs typeface="+mn-lt"/>
              </a:rPr>
              <a:t>SELECT </a:t>
            </a:r>
            <a:r>
              <a:rPr lang="en-US" sz="1800" dirty="0" err="1">
                <a:ea typeface="+mn-lt"/>
                <a:cs typeface="+mn-lt"/>
              </a:rPr>
              <a:t>substr</a:t>
            </a:r>
            <a:r>
              <a:rPr lang="en-US" sz="1800" dirty="0">
                <a:ea typeface="+mn-lt"/>
                <a:cs typeface="+mn-lt"/>
              </a:rPr>
              <a:t>(Date,4,2) as month, DATE,BOOSTER_VERSION, LAUNCH_SITE, [</a:t>
            </a:r>
            <a:r>
              <a:rPr lang="en-US" sz="1800" dirty="0" err="1">
                <a:ea typeface="+mn-lt"/>
                <a:cs typeface="+mn-lt"/>
              </a:rPr>
              <a:t>Landing_Outcome</a:t>
            </a:r>
            <a:r>
              <a:rPr lang="en-US" sz="1800" dirty="0">
                <a:ea typeface="+mn-lt"/>
                <a:cs typeface="+mn-lt"/>
              </a:rPr>
              <a:t>] \FROM SPACEXTBL \where [</a:t>
            </a:r>
            <a:r>
              <a:rPr lang="en-US" sz="1800" dirty="0" err="1">
                <a:ea typeface="+mn-lt"/>
                <a:cs typeface="+mn-lt"/>
              </a:rPr>
              <a:t>Landing_Outcome</a:t>
            </a:r>
            <a:r>
              <a:rPr lang="en-US" sz="1800" dirty="0">
                <a:ea typeface="+mn-lt"/>
                <a:cs typeface="+mn-lt"/>
              </a:rPr>
              <a:t>] = 'Failure (drone ship)' and </a:t>
            </a:r>
            <a:r>
              <a:rPr lang="en-US" sz="1800" dirty="0" err="1">
                <a:ea typeface="+mn-lt"/>
                <a:cs typeface="+mn-lt"/>
              </a:rPr>
              <a:t>substr</a:t>
            </a:r>
            <a:r>
              <a:rPr lang="en-US" sz="1800" dirty="0">
                <a:ea typeface="+mn-lt"/>
                <a:cs typeface="+mn-lt"/>
              </a:rPr>
              <a:t>(Date,7,4)='2015';</a:t>
            </a:r>
          </a:p>
          <a:p>
            <a:endParaRPr lang="en-US" sz="1800" dirty="0">
              <a:ea typeface="+mn-lt"/>
              <a:cs typeface="+mn-lt"/>
            </a:endParaRPr>
          </a:p>
          <a:p>
            <a:r>
              <a:rPr lang="en-US" sz="1800" dirty="0">
                <a:ea typeface="+mn-lt"/>
                <a:cs typeface="+mn-lt"/>
              </a:rPr>
              <a:t>We used a combinations of the WHERE clause, LIKE, AND, and BETWEEN conditions to filter for failed landing outcomes in drone ship, their booster versions, and launch site names for year 2015</a:t>
            </a:r>
          </a:p>
          <a:p>
            <a:endParaRPr lang="en-US" sz="1800" dirty="0">
              <a:cs typeface="Calibri"/>
            </a:endParaRPr>
          </a:p>
        </p:txBody>
      </p:sp>
      <p:pic>
        <p:nvPicPr>
          <p:cNvPr id="8" name="Picture 4" descr="Graphical user interface, text, website&#10;&#10;Description automatically generated">
            <a:extLst>
              <a:ext uri="{FF2B5EF4-FFF2-40B4-BE49-F238E27FC236}">
                <a16:creationId xmlns:a16="http://schemas.microsoft.com/office/drawing/2014/main" id="{D762777C-C570-458C-35EF-850C02B082C6}"/>
              </a:ext>
            </a:extLst>
          </p:cNvPr>
          <p:cNvPicPr>
            <a:picLocks noChangeAspect="1"/>
          </p:cNvPicPr>
          <p:nvPr/>
        </p:nvPicPr>
        <p:blipFill>
          <a:blip r:embed="rId2"/>
          <a:stretch>
            <a:fillRect/>
          </a:stretch>
        </p:blipFill>
        <p:spPr>
          <a:xfrm>
            <a:off x="398293" y="4668253"/>
            <a:ext cx="6725462" cy="1145991"/>
          </a:xfrm>
          <a:prstGeom prst="rect">
            <a:avLst/>
          </a:prstGeom>
        </p:spPr>
      </p:pic>
    </p:spTree>
    <p:extLst>
      <p:ext uri="{BB962C8B-B14F-4D97-AF65-F5344CB8AC3E}">
        <p14:creationId xmlns:p14="http://schemas.microsoft.com/office/powerpoint/2010/main" val="4241203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07BAB-D296-B59B-EB58-C03ECA3DE11B}"/>
              </a:ext>
            </a:extLst>
          </p:cNvPr>
          <p:cNvSpPr>
            <a:spLocks noGrp="1"/>
          </p:cNvSpPr>
          <p:nvPr>
            <p:ph type="title"/>
          </p:nvPr>
        </p:nvSpPr>
        <p:spPr>
          <a:xfrm>
            <a:off x="8173211" y="499533"/>
            <a:ext cx="3602621" cy="1920240"/>
          </a:xfrm>
        </p:spPr>
        <p:txBody>
          <a:bodyPr anchor="b">
            <a:normAutofit/>
          </a:bodyPr>
          <a:lstStyle/>
          <a:p>
            <a:r>
              <a:rPr lang="en-US" sz="3400" dirty="0">
                <a:solidFill>
                  <a:srgbClr val="FFFFFF"/>
                </a:solidFill>
                <a:ea typeface="+mj-lt"/>
                <a:cs typeface="+mj-lt"/>
              </a:rPr>
              <a:t>Rank Success Count Between 2010-06-04 And 2017-03-20</a:t>
            </a:r>
          </a:p>
        </p:txBody>
      </p:sp>
      <p:sp>
        <p:nvSpPr>
          <p:cNvPr id="3" name="Content Placeholder 2">
            <a:extLst>
              <a:ext uri="{FF2B5EF4-FFF2-40B4-BE49-F238E27FC236}">
                <a16:creationId xmlns:a16="http://schemas.microsoft.com/office/drawing/2014/main" id="{1AC35C1A-E358-2224-4758-95AE6933A396}"/>
              </a:ext>
            </a:extLst>
          </p:cNvPr>
          <p:cNvSpPr>
            <a:spLocks noGrp="1"/>
          </p:cNvSpPr>
          <p:nvPr>
            <p:ph idx="1"/>
          </p:nvPr>
        </p:nvSpPr>
        <p:spPr>
          <a:xfrm>
            <a:off x="456959" y="959940"/>
            <a:ext cx="3319627" cy="4847301"/>
          </a:xfrm>
        </p:spPr>
        <p:txBody>
          <a:bodyPr vert="horz" lIns="91440" tIns="45720" rIns="91440" bIns="45720" rtlCol="0">
            <a:normAutofit fontScale="92500" lnSpcReduction="10000"/>
          </a:bodyPr>
          <a:lstStyle/>
          <a:p>
            <a:r>
              <a:rPr lang="en-US" sz="1800" dirty="0">
                <a:ea typeface="+mn-lt"/>
                <a:cs typeface="+mn-lt"/>
              </a:rPr>
              <a:t>SELECT [</a:t>
            </a:r>
            <a:r>
              <a:rPr lang="en-US" sz="1800" dirty="0" err="1">
                <a:ea typeface="+mn-lt"/>
                <a:cs typeface="+mn-lt"/>
              </a:rPr>
              <a:t>Landing_Outcome</a:t>
            </a:r>
            <a:r>
              <a:rPr lang="en-US" sz="1800" dirty="0">
                <a:ea typeface="+mn-lt"/>
                <a:cs typeface="+mn-lt"/>
              </a:rPr>
              <a:t>], count(*) as </a:t>
            </a:r>
            <a:r>
              <a:rPr lang="en-US" sz="1800" dirty="0" err="1">
                <a:ea typeface="+mn-lt"/>
                <a:cs typeface="+mn-lt"/>
              </a:rPr>
              <a:t>count_outcomes</a:t>
            </a:r>
            <a:r>
              <a:rPr lang="en-US" sz="1800" dirty="0">
                <a:ea typeface="+mn-lt"/>
                <a:cs typeface="+mn-lt"/>
              </a:rPr>
              <a:t> \</a:t>
            </a:r>
          </a:p>
          <a:p>
            <a:r>
              <a:rPr lang="en-US" sz="1800" dirty="0">
                <a:ea typeface="+mn-lt"/>
                <a:cs typeface="+mn-lt"/>
              </a:rPr>
              <a:t>FROM SPACEXTBL \</a:t>
            </a:r>
          </a:p>
          <a:p>
            <a:r>
              <a:rPr lang="en-US" sz="1800" dirty="0">
                <a:ea typeface="+mn-lt"/>
                <a:cs typeface="+mn-lt"/>
              </a:rPr>
              <a:t>WHERE DATE between '04-06-2010' and '20-03-2017' group by [</a:t>
            </a:r>
            <a:r>
              <a:rPr lang="en-US" sz="1800" dirty="0" err="1">
                <a:ea typeface="+mn-lt"/>
                <a:cs typeface="+mn-lt"/>
              </a:rPr>
              <a:t>Landing_Outcome</a:t>
            </a:r>
            <a:r>
              <a:rPr lang="en-US" sz="1800" dirty="0">
                <a:ea typeface="+mn-lt"/>
                <a:cs typeface="+mn-lt"/>
              </a:rPr>
              <a:t>] order by </a:t>
            </a:r>
            <a:r>
              <a:rPr lang="en-US" sz="1800" dirty="0" err="1">
                <a:ea typeface="+mn-lt"/>
                <a:cs typeface="+mn-lt"/>
              </a:rPr>
              <a:t>count_outcomes</a:t>
            </a:r>
            <a:r>
              <a:rPr lang="en-US" sz="1800" dirty="0">
                <a:ea typeface="+mn-lt"/>
                <a:cs typeface="+mn-lt"/>
              </a:rPr>
              <a:t> DESC;</a:t>
            </a:r>
          </a:p>
          <a:p>
            <a:endParaRPr lang="en-US" sz="1800" dirty="0">
              <a:ea typeface="+mn-lt"/>
              <a:cs typeface="+mn-lt"/>
            </a:endParaRPr>
          </a:p>
          <a:p>
            <a:r>
              <a:rPr lang="en-US" sz="1800" dirty="0">
                <a:ea typeface="+mn-lt"/>
                <a:cs typeface="+mn-lt"/>
              </a:rPr>
              <a:t>We selected Landing outcomes and the COUNT of landing outcomes from the data and used the WHERE clause to filter for landing outcomes BETWEEN 2010-06-04 to 2010-03-20.</a:t>
            </a:r>
            <a:endParaRPr lang="en-US" sz="1800" dirty="0"/>
          </a:p>
          <a:p>
            <a:r>
              <a:rPr lang="en-US" sz="1800" dirty="0">
                <a:ea typeface="+mn-lt"/>
                <a:cs typeface="+mn-lt"/>
              </a:rPr>
              <a:t> • We applied the GROUP BY clause to group the landing outcomes and the ORDER BY clause to order the grouped landing outcome in descending order.</a:t>
            </a:r>
          </a:p>
          <a:p>
            <a:endParaRPr lang="en-US" sz="1100" dirty="0">
              <a:ea typeface="+mn-lt"/>
              <a:cs typeface="+mn-lt"/>
            </a:endParaRPr>
          </a:p>
        </p:txBody>
      </p:sp>
      <p:pic>
        <p:nvPicPr>
          <p:cNvPr id="4" name="Picture 5" descr="Table&#10;&#10;Description automatically generated">
            <a:extLst>
              <a:ext uri="{FF2B5EF4-FFF2-40B4-BE49-F238E27FC236}">
                <a16:creationId xmlns:a16="http://schemas.microsoft.com/office/drawing/2014/main" id="{3F71EA87-8CE2-1B53-6A1C-30446D924150}"/>
              </a:ext>
            </a:extLst>
          </p:cNvPr>
          <p:cNvPicPr>
            <a:picLocks noChangeAspect="1"/>
          </p:cNvPicPr>
          <p:nvPr/>
        </p:nvPicPr>
        <p:blipFill>
          <a:blip r:embed="rId2"/>
          <a:stretch>
            <a:fillRect/>
          </a:stretch>
        </p:blipFill>
        <p:spPr>
          <a:xfrm>
            <a:off x="3953370" y="1183199"/>
            <a:ext cx="3602622" cy="3581305"/>
          </a:xfrm>
          <a:prstGeom prst="rect">
            <a:avLst/>
          </a:prstGeom>
        </p:spPr>
      </p:pic>
    </p:spTree>
    <p:extLst>
      <p:ext uri="{BB962C8B-B14F-4D97-AF65-F5344CB8AC3E}">
        <p14:creationId xmlns:p14="http://schemas.microsoft.com/office/powerpoint/2010/main" val="3666131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65FE042A-4D1E-971B-A929-01EDA6BA366A}"/>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dirty="0">
                <a:solidFill>
                  <a:srgbClr val="FFFFFF"/>
                </a:solidFill>
              </a:rPr>
              <a:t>Interactive Analytics Results</a:t>
            </a:r>
          </a:p>
        </p:txBody>
      </p:sp>
    </p:spTree>
    <p:extLst>
      <p:ext uri="{BB962C8B-B14F-4D97-AF65-F5344CB8AC3E}">
        <p14:creationId xmlns:p14="http://schemas.microsoft.com/office/powerpoint/2010/main" val="4252050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6E8D0-BEB9-1B81-CA99-2FA412826816}"/>
              </a:ext>
            </a:extLst>
          </p:cNvPr>
          <p:cNvSpPr>
            <a:spLocks noGrp="1"/>
          </p:cNvSpPr>
          <p:nvPr>
            <p:ph type="title"/>
          </p:nvPr>
        </p:nvSpPr>
        <p:spPr>
          <a:xfrm>
            <a:off x="8173212" y="499533"/>
            <a:ext cx="3401568" cy="1920240"/>
          </a:xfrm>
        </p:spPr>
        <p:txBody>
          <a:bodyPr anchor="b">
            <a:normAutofit/>
          </a:bodyPr>
          <a:lstStyle/>
          <a:p>
            <a:r>
              <a:rPr lang="en-US" sz="4000" dirty="0">
                <a:solidFill>
                  <a:srgbClr val="FFFFFF"/>
                </a:solidFill>
                <a:ea typeface="+mj-lt"/>
                <a:cs typeface="+mj-lt"/>
              </a:rPr>
              <a:t>Interactive Map With Folium</a:t>
            </a:r>
            <a:endParaRPr lang="en-US" sz="4000" dirty="0">
              <a:solidFill>
                <a:srgbClr val="FFFFFF"/>
              </a:solidFill>
            </a:endParaRPr>
          </a:p>
        </p:txBody>
      </p:sp>
      <p:pic>
        <p:nvPicPr>
          <p:cNvPr id="4" name="Picture 4" descr="Map&#10;&#10;Description automatically generated">
            <a:extLst>
              <a:ext uri="{FF2B5EF4-FFF2-40B4-BE49-F238E27FC236}">
                <a16:creationId xmlns:a16="http://schemas.microsoft.com/office/drawing/2014/main" id="{AE8B65B7-7714-E9F5-0720-9DD38FF60226}"/>
              </a:ext>
            </a:extLst>
          </p:cNvPr>
          <p:cNvPicPr>
            <a:picLocks noChangeAspect="1"/>
          </p:cNvPicPr>
          <p:nvPr/>
        </p:nvPicPr>
        <p:blipFill rotWithShape="1">
          <a:blip r:embed="rId2"/>
          <a:srcRect l="22593" r="21510"/>
          <a:stretch/>
        </p:blipFill>
        <p:spPr>
          <a:xfrm>
            <a:off x="633999" y="640080"/>
            <a:ext cx="6278529" cy="5588101"/>
          </a:xfrm>
          <a:prstGeom prst="rect">
            <a:avLst/>
          </a:prstGeom>
        </p:spPr>
      </p:pic>
      <p:sp>
        <p:nvSpPr>
          <p:cNvPr id="3" name="Content Placeholder 2">
            <a:extLst>
              <a:ext uri="{FF2B5EF4-FFF2-40B4-BE49-F238E27FC236}">
                <a16:creationId xmlns:a16="http://schemas.microsoft.com/office/drawing/2014/main" id="{F3729176-0D6B-8C99-7396-B6C7785684B8}"/>
              </a:ext>
            </a:extLst>
          </p:cNvPr>
          <p:cNvSpPr>
            <a:spLocks noGrp="1"/>
          </p:cNvSpPr>
          <p:nvPr>
            <p:ph idx="1"/>
          </p:nvPr>
        </p:nvSpPr>
        <p:spPr>
          <a:xfrm>
            <a:off x="8173212" y="5104598"/>
            <a:ext cx="3401568" cy="1253869"/>
          </a:xfrm>
        </p:spPr>
        <p:txBody>
          <a:bodyPr vert="horz" lIns="91440" tIns="45720" rIns="91440" bIns="45720" rtlCol="0">
            <a:normAutofit/>
          </a:bodyPr>
          <a:lstStyle/>
          <a:p>
            <a:r>
              <a:rPr lang="en-US" sz="1800" dirty="0">
                <a:ea typeface="+mn-lt"/>
                <a:cs typeface="+mn-lt"/>
              </a:rPr>
              <a:t>the SpaceX launch sites are in the United States of America coasts. Florida and California </a:t>
            </a:r>
          </a:p>
          <a:p>
            <a:endParaRPr lang="en-US" sz="1800" dirty="0">
              <a:ea typeface="+mn-lt"/>
              <a:cs typeface="+mn-lt"/>
            </a:endParaRPr>
          </a:p>
          <a:p>
            <a:endParaRPr lang="en-US" sz="1800" dirty="0">
              <a:ea typeface="+mn-lt"/>
              <a:cs typeface="+mn-lt"/>
            </a:endParaRPr>
          </a:p>
        </p:txBody>
      </p:sp>
    </p:spTree>
    <p:extLst>
      <p:ext uri="{BB962C8B-B14F-4D97-AF65-F5344CB8AC3E}">
        <p14:creationId xmlns:p14="http://schemas.microsoft.com/office/powerpoint/2010/main" val="1470130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3A781-A1A9-F37D-97B9-B8BBA79265EC}"/>
              </a:ext>
            </a:extLst>
          </p:cNvPr>
          <p:cNvSpPr>
            <a:spLocks noGrp="1"/>
          </p:cNvSpPr>
          <p:nvPr>
            <p:ph type="title"/>
          </p:nvPr>
        </p:nvSpPr>
        <p:spPr>
          <a:xfrm>
            <a:off x="8199458" y="643467"/>
            <a:ext cx="3349075" cy="2629122"/>
          </a:xfrm>
        </p:spPr>
        <p:txBody>
          <a:bodyPr anchor="ctr">
            <a:normAutofit/>
          </a:bodyPr>
          <a:lstStyle/>
          <a:p>
            <a:r>
              <a:rPr lang="en-US" sz="4000" dirty="0">
                <a:solidFill>
                  <a:srgbClr val="FFFFFF"/>
                </a:solidFill>
                <a:ea typeface="+mj-lt"/>
                <a:cs typeface="+mj-lt"/>
              </a:rPr>
              <a:t>Color Labelled Markers</a:t>
            </a:r>
          </a:p>
        </p:txBody>
      </p:sp>
      <p:sp>
        <p:nvSpPr>
          <p:cNvPr id="3" name="Content Placeholder 2">
            <a:extLst>
              <a:ext uri="{FF2B5EF4-FFF2-40B4-BE49-F238E27FC236}">
                <a16:creationId xmlns:a16="http://schemas.microsoft.com/office/drawing/2014/main" id="{5B49BFFB-5E49-FEE7-8EEE-E6A2BD4308D6}"/>
              </a:ext>
            </a:extLst>
          </p:cNvPr>
          <p:cNvSpPr>
            <a:spLocks noGrp="1"/>
          </p:cNvSpPr>
          <p:nvPr>
            <p:ph idx="1"/>
          </p:nvPr>
        </p:nvSpPr>
        <p:spPr>
          <a:xfrm>
            <a:off x="633962" y="1274219"/>
            <a:ext cx="6922029" cy="850105"/>
          </a:xfrm>
        </p:spPr>
        <p:txBody>
          <a:bodyPr vert="horz" lIns="91440" tIns="45720" rIns="91440" bIns="45720" rtlCol="0" anchor="t">
            <a:normAutofit/>
          </a:bodyPr>
          <a:lstStyle/>
          <a:p>
            <a:pPr marL="0" indent="0" defTabSz="539496">
              <a:spcBef>
                <a:spcPts val="767"/>
              </a:spcBef>
              <a:buNone/>
            </a:pPr>
            <a:r>
              <a:rPr lang="en-US" sz="1800" kern="1200" dirty="0">
                <a:solidFill>
                  <a:schemeClr val="tx1">
                    <a:lumMod val="85000"/>
                    <a:lumOff val="15000"/>
                  </a:schemeClr>
                </a:solidFill>
                <a:latin typeface="+mn-lt"/>
                <a:ea typeface="+mn-lt"/>
                <a:cs typeface="+mn-lt"/>
              </a:rPr>
              <a:t>Green Marker shows successful Launches and Red Marker shows Failures</a:t>
            </a:r>
          </a:p>
          <a:p>
            <a:pPr marL="0" indent="0" defTabSz="539496">
              <a:spcBef>
                <a:spcPts val="767"/>
              </a:spcBef>
              <a:buNone/>
            </a:pPr>
            <a:r>
              <a:rPr lang="en-US" sz="1800" kern="1200" dirty="0">
                <a:solidFill>
                  <a:schemeClr val="tx1">
                    <a:lumMod val="85000"/>
                    <a:lumOff val="15000"/>
                  </a:schemeClr>
                </a:solidFill>
                <a:latin typeface="+mn-lt"/>
                <a:ea typeface="+mn-lt"/>
                <a:cs typeface="+mn-lt"/>
              </a:rPr>
              <a:t>CCAFS SLC-40  has 42.9 % success</a:t>
            </a:r>
            <a:endParaRPr lang="en-US" sz="1800" kern="1200" dirty="0">
              <a:solidFill>
                <a:schemeClr val="tx1">
                  <a:lumMod val="85000"/>
                  <a:lumOff val="15000"/>
                </a:schemeClr>
              </a:solidFill>
              <a:latin typeface="+mn-lt"/>
              <a:ea typeface="+mn-ea"/>
              <a:cs typeface="+mn-cs"/>
            </a:endParaRPr>
          </a:p>
          <a:p>
            <a:pPr marL="0" indent="0">
              <a:buNone/>
            </a:pPr>
            <a:endParaRPr lang="en-US" sz="3200" dirty="0">
              <a:ea typeface="+mn-lt"/>
              <a:cs typeface="+mn-lt"/>
            </a:endParaRPr>
          </a:p>
        </p:txBody>
      </p:sp>
      <p:sp>
        <p:nvSpPr>
          <p:cNvPr id="4" name="TextBox 3">
            <a:extLst>
              <a:ext uri="{FF2B5EF4-FFF2-40B4-BE49-F238E27FC236}">
                <a16:creationId xmlns:a16="http://schemas.microsoft.com/office/drawing/2014/main" id="{0B8C666B-B41C-44F9-A468-5A67E7A9395B}"/>
              </a:ext>
            </a:extLst>
          </p:cNvPr>
          <p:cNvSpPr txBox="1"/>
          <p:nvPr/>
        </p:nvSpPr>
        <p:spPr>
          <a:xfrm>
            <a:off x="633962" y="4950484"/>
            <a:ext cx="199936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269748">
              <a:spcAft>
                <a:spcPts val="600"/>
              </a:spcAft>
            </a:pPr>
            <a:r>
              <a:rPr lang="en-US" sz="1400" kern="1200" dirty="0">
                <a:solidFill>
                  <a:schemeClr val="tx1"/>
                </a:solidFill>
                <a:latin typeface="+mn-lt"/>
                <a:ea typeface="+mn-ea"/>
                <a:cs typeface="Calibri"/>
              </a:rPr>
              <a:t>California launch sites </a:t>
            </a:r>
          </a:p>
          <a:p>
            <a:pPr defTabSz="269748">
              <a:spcAft>
                <a:spcPts val="600"/>
              </a:spcAft>
            </a:pPr>
            <a:endParaRPr lang="en-US" sz="1400" kern="1200" dirty="0">
              <a:solidFill>
                <a:schemeClr val="tx1"/>
              </a:solidFill>
              <a:latin typeface="+mn-lt"/>
              <a:ea typeface="+mn-ea"/>
              <a:cs typeface="Calibri"/>
            </a:endParaRPr>
          </a:p>
          <a:p>
            <a:pPr>
              <a:spcAft>
                <a:spcPts val="600"/>
              </a:spcAft>
            </a:pPr>
            <a:endParaRPr lang="en-US" sz="2800" dirty="0">
              <a:cs typeface="Calibri"/>
            </a:endParaRPr>
          </a:p>
        </p:txBody>
      </p:sp>
      <p:pic>
        <p:nvPicPr>
          <p:cNvPr id="6" name="Picture 6" descr="Diagram&#10;&#10;Description automatically generated">
            <a:extLst>
              <a:ext uri="{FF2B5EF4-FFF2-40B4-BE49-F238E27FC236}">
                <a16:creationId xmlns:a16="http://schemas.microsoft.com/office/drawing/2014/main" id="{EC54FFBD-5814-D70B-CC0A-18B7A52C4D5A}"/>
              </a:ext>
            </a:extLst>
          </p:cNvPr>
          <p:cNvPicPr>
            <a:picLocks noChangeAspect="1"/>
          </p:cNvPicPr>
          <p:nvPr/>
        </p:nvPicPr>
        <p:blipFill>
          <a:blip r:embed="rId2"/>
          <a:stretch>
            <a:fillRect/>
          </a:stretch>
        </p:blipFill>
        <p:spPr>
          <a:xfrm>
            <a:off x="733606" y="2458859"/>
            <a:ext cx="1314390" cy="1769692"/>
          </a:xfrm>
          <a:prstGeom prst="rect">
            <a:avLst/>
          </a:prstGeom>
        </p:spPr>
      </p:pic>
      <p:pic>
        <p:nvPicPr>
          <p:cNvPr id="7" name="Picture 7" descr="Diagram, shape, circle&#10;&#10;Description automatically generated">
            <a:extLst>
              <a:ext uri="{FF2B5EF4-FFF2-40B4-BE49-F238E27FC236}">
                <a16:creationId xmlns:a16="http://schemas.microsoft.com/office/drawing/2014/main" id="{675C1ADC-1CE1-20A2-77FD-D7375D29D678}"/>
              </a:ext>
            </a:extLst>
          </p:cNvPr>
          <p:cNvPicPr>
            <a:picLocks noChangeAspect="1"/>
          </p:cNvPicPr>
          <p:nvPr/>
        </p:nvPicPr>
        <p:blipFill>
          <a:blip r:embed="rId3"/>
          <a:stretch>
            <a:fillRect/>
          </a:stretch>
        </p:blipFill>
        <p:spPr>
          <a:xfrm>
            <a:off x="3143433" y="2338929"/>
            <a:ext cx="1512769" cy="1768689"/>
          </a:xfrm>
          <a:prstGeom prst="rect">
            <a:avLst/>
          </a:prstGeom>
        </p:spPr>
      </p:pic>
      <p:pic>
        <p:nvPicPr>
          <p:cNvPr id="8" name="Picture 8" descr="Diagram&#10;&#10;Description automatically generated">
            <a:extLst>
              <a:ext uri="{FF2B5EF4-FFF2-40B4-BE49-F238E27FC236}">
                <a16:creationId xmlns:a16="http://schemas.microsoft.com/office/drawing/2014/main" id="{16E4D493-CD79-58B8-A5EE-1EDCA14247FE}"/>
              </a:ext>
            </a:extLst>
          </p:cNvPr>
          <p:cNvPicPr>
            <a:picLocks noChangeAspect="1"/>
          </p:cNvPicPr>
          <p:nvPr/>
        </p:nvPicPr>
        <p:blipFill>
          <a:blip r:embed="rId4"/>
          <a:stretch>
            <a:fillRect/>
          </a:stretch>
        </p:blipFill>
        <p:spPr>
          <a:xfrm>
            <a:off x="4760243" y="3154358"/>
            <a:ext cx="1637886" cy="1569641"/>
          </a:xfrm>
          <a:prstGeom prst="rect">
            <a:avLst/>
          </a:prstGeom>
        </p:spPr>
      </p:pic>
      <p:pic>
        <p:nvPicPr>
          <p:cNvPr id="9" name="Picture 9">
            <a:extLst>
              <a:ext uri="{FF2B5EF4-FFF2-40B4-BE49-F238E27FC236}">
                <a16:creationId xmlns:a16="http://schemas.microsoft.com/office/drawing/2014/main" id="{F5E14B73-E437-7A08-B22A-E148F32BFBC7}"/>
              </a:ext>
            </a:extLst>
          </p:cNvPr>
          <p:cNvPicPr>
            <a:picLocks noChangeAspect="1"/>
          </p:cNvPicPr>
          <p:nvPr/>
        </p:nvPicPr>
        <p:blipFill>
          <a:blip r:embed="rId5"/>
          <a:stretch>
            <a:fillRect/>
          </a:stretch>
        </p:blipFill>
        <p:spPr>
          <a:xfrm>
            <a:off x="4760243" y="2338427"/>
            <a:ext cx="1637886" cy="739323"/>
          </a:xfrm>
          <a:prstGeom prst="rect">
            <a:avLst/>
          </a:prstGeom>
        </p:spPr>
      </p:pic>
      <p:sp>
        <p:nvSpPr>
          <p:cNvPr id="10" name="TextBox 9">
            <a:extLst>
              <a:ext uri="{FF2B5EF4-FFF2-40B4-BE49-F238E27FC236}">
                <a16:creationId xmlns:a16="http://schemas.microsoft.com/office/drawing/2014/main" id="{1BF3F4D2-75DA-C261-6B88-FD550FD98E01}"/>
              </a:ext>
            </a:extLst>
          </p:cNvPr>
          <p:cNvSpPr txBox="1"/>
          <p:nvPr/>
        </p:nvSpPr>
        <p:spPr>
          <a:xfrm>
            <a:off x="3817066" y="4950484"/>
            <a:ext cx="163788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269748">
              <a:spcAft>
                <a:spcPts val="600"/>
              </a:spcAft>
            </a:pPr>
            <a:r>
              <a:rPr lang="en-US" sz="1400" kern="1200" dirty="0">
                <a:solidFill>
                  <a:schemeClr val="tx1"/>
                </a:solidFill>
                <a:latin typeface="+mn-lt"/>
                <a:ea typeface="+mn-ea"/>
                <a:cs typeface="Calibri"/>
              </a:rPr>
              <a:t>Florida launch sites</a:t>
            </a:r>
            <a:endParaRPr lang="en-US" sz="2800" dirty="0">
              <a:cs typeface="Calibri"/>
            </a:endParaRPr>
          </a:p>
        </p:txBody>
      </p:sp>
    </p:spTree>
    <p:extLst>
      <p:ext uri="{BB962C8B-B14F-4D97-AF65-F5344CB8AC3E}">
        <p14:creationId xmlns:p14="http://schemas.microsoft.com/office/powerpoint/2010/main" val="1957259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EF3A8-0DD3-59EE-23F7-E097D6D70BA9}"/>
              </a:ext>
            </a:extLst>
          </p:cNvPr>
          <p:cNvSpPr>
            <a:spLocks noGrp="1"/>
          </p:cNvSpPr>
          <p:nvPr>
            <p:ph type="title"/>
          </p:nvPr>
        </p:nvSpPr>
        <p:spPr>
          <a:xfrm>
            <a:off x="8173212" y="499533"/>
            <a:ext cx="3401568" cy="1920240"/>
          </a:xfrm>
        </p:spPr>
        <p:txBody>
          <a:bodyPr anchor="b">
            <a:normAutofit/>
          </a:bodyPr>
          <a:lstStyle/>
          <a:p>
            <a:r>
              <a:rPr lang="en-US" sz="4000" dirty="0">
                <a:solidFill>
                  <a:srgbClr val="FFFFFF"/>
                </a:solidFill>
                <a:ea typeface="+mj-lt"/>
                <a:cs typeface="+mj-lt"/>
              </a:rPr>
              <a:t>Launch Site Distance To Landmarks</a:t>
            </a:r>
            <a:endParaRPr lang="en-US" sz="4000" dirty="0">
              <a:solidFill>
                <a:srgbClr val="FFFFFF"/>
              </a:solidFill>
            </a:endParaRPr>
          </a:p>
        </p:txBody>
      </p:sp>
      <p:pic>
        <p:nvPicPr>
          <p:cNvPr id="4" name="Picture 4" descr="Map&#10;&#10;Description automatically generated">
            <a:extLst>
              <a:ext uri="{FF2B5EF4-FFF2-40B4-BE49-F238E27FC236}">
                <a16:creationId xmlns:a16="http://schemas.microsoft.com/office/drawing/2014/main" id="{104DC45B-9126-4E4D-9557-7E4B6673326A}"/>
              </a:ext>
            </a:extLst>
          </p:cNvPr>
          <p:cNvPicPr>
            <a:picLocks noChangeAspect="1"/>
          </p:cNvPicPr>
          <p:nvPr/>
        </p:nvPicPr>
        <p:blipFill rotWithShape="1">
          <a:blip r:embed="rId2"/>
          <a:srcRect l="16438" r="27102" b="-2"/>
          <a:stretch/>
        </p:blipFill>
        <p:spPr>
          <a:xfrm>
            <a:off x="633999" y="640080"/>
            <a:ext cx="6278529" cy="5588101"/>
          </a:xfrm>
          <a:prstGeom prst="rect">
            <a:avLst/>
          </a:prstGeom>
        </p:spPr>
      </p:pic>
      <p:sp>
        <p:nvSpPr>
          <p:cNvPr id="3" name="Content Placeholder 2">
            <a:extLst>
              <a:ext uri="{FF2B5EF4-FFF2-40B4-BE49-F238E27FC236}">
                <a16:creationId xmlns:a16="http://schemas.microsoft.com/office/drawing/2014/main" id="{F2C1B586-9FE7-7A19-43E0-9B3076AED4DF}"/>
              </a:ext>
            </a:extLst>
          </p:cNvPr>
          <p:cNvSpPr>
            <a:spLocks noGrp="1"/>
          </p:cNvSpPr>
          <p:nvPr>
            <p:ph idx="1"/>
          </p:nvPr>
        </p:nvSpPr>
        <p:spPr>
          <a:xfrm>
            <a:off x="7980707" y="4438228"/>
            <a:ext cx="3401568" cy="1735132"/>
          </a:xfrm>
        </p:spPr>
        <p:txBody>
          <a:bodyPr vert="horz" lIns="91440" tIns="45720" rIns="91440" bIns="45720" rtlCol="0">
            <a:normAutofit lnSpcReduction="10000"/>
          </a:bodyPr>
          <a:lstStyle/>
          <a:p>
            <a:r>
              <a:rPr lang="en-US" sz="1600" dirty="0">
                <a:ea typeface="+mn-lt"/>
                <a:cs typeface="+mn-lt"/>
              </a:rPr>
              <a:t>CCAFS SLC-40 </a:t>
            </a:r>
          </a:p>
          <a:p>
            <a:pPr marL="0" indent="0">
              <a:buNone/>
            </a:pPr>
            <a:r>
              <a:rPr lang="en-US" sz="1600" dirty="0">
                <a:ea typeface="+mn-lt"/>
                <a:cs typeface="+mn-lt"/>
              </a:rPr>
              <a:t>0.86 km from nearest coastline </a:t>
            </a:r>
          </a:p>
          <a:p>
            <a:pPr marL="0" indent="0">
              <a:buNone/>
            </a:pPr>
            <a:r>
              <a:rPr lang="en-US" sz="1600" dirty="0">
                <a:ea typeface="+mn-lt"/>
                <a:cs typeface="+mn-lt"/>
              </a:rPr>
              <a:t>21.96 km from nearest railway</a:t>
            </a:r>
          </a:p>
          <a:p>
            <a:pPr marL="0" indent="0">
              <a:buNone/>
            </a:pPr>
            <a:r>
              <a:rPr lang="en-US" sz="1600" dirty="0">
                <a:ea typeface="+mn-lt"/>
                <a:cs typeface="+mn-lt"/>
              </a:rPr>
              <a:t> 23.23 km from nearest city </a:t>
            </a:r>
          </a:p>
          <a:p>
            <a:pPr marL="0" indent="0">
              <a:buNone/>
            </a:pPr>
            <a:r>
              <a:rPr lang="en-US" sz="1600" dirty="0">
                <a:ea typeface="+mn-lt"/>
                <a:cs typeface="+mn-lt"/>
              </a:rPr>
              <a:t> 26.88 km from nearest highway</a:t>
            </a:r>
            <a:endParaRPr lang="en-US" sz="1600" dirty="0">
              <a:cs typeface="Calibri"/>
            </a:endParaRPr>
          </a:p>
          <a:p>
            <a:endParaRPr lang="en-US" sz="1600" dirty="0">
              <a:cs typeface="Calibri"/>
            </a:endParaRPr>
          </a:p>
        </p:txBody>
      </p:sp>
      <p:sp>
        <p:nvSpPr>
          <p:cNvPr id="5" name="TextBox 4">
            <a:extLst>
              <a:ext uri="{FF2B5EF4-FFF2-40B4-BE49-F238E27FC236}">
                <a16:creationId xmlns:a16="http://schemas.microsoft.com/office/drawing/2014/main" id="{09CF83D8-96B1-4D15-407F-A0CFD148215C}"/>
              </a:ext>
            </a:extLst>
          </p:cNvPr>
          <p:cNvSpPr txBox="1"/>
          <p:nvPr/>
        </p:nvSpPr>
        <p:spPr>
          <a:xfrm>
            <a:off x="8929687" y="480218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701960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9BB72-4C60-8576-488A-3D33E1396F40}"/>
              </a:ext>
            </a:extLst>
          </p:cNvPr>
          <p:cNvSpPr>
            <a:spLocks noGrp="1"/>
          </p:cNvSpPr>
          <p:nvPr>
            <p:ph idx="1"/>
          </p:nvPr>
        </p:nvSpPr>
        <p:spPr>
          <a:xfrm>
            <a:off x="676656" y="643467"/>
            <a:ext cx="6879336" cy="5584295"/>
          </a:xfrm>
        </p:spPr>
        <p:txBody>
          <a:bodyPr vert="horz" lIns="91440" tIns="45720" rIns="91440" bIns="45720" rtlCol="0" anchor="ctr">
            <a:normAutofit/>
          </a:bodyPr>
          <a:lstStyle/>
          <a:p>
            <a:r>
              <a:rPr lang="en-US" dirty="0">
                <a:ea typeface="+mn-lt"/>
                <a:cs typeface="+mn-lt"/>
              </a:rPr>
              <a:t>Are launch sites in close proximity to railways? No </a:t>
            </a:r>
            <a:endParaRPr lang="en-US" dirty="0"/>
          </a:p>
          <a:p>
            <a:r>
              <a:rPr lang="en-US" dirty="0">
                <a:ea typeface="+mn-lt"/>
                <a:cs typeface="+mn-lt"/>
              </a:rPr>
              <a:t>Are launch sites in close proximity to highways? No</a:t>
            </a:r>
          </a:p>
          <a:p>
            <a:r>
              <a:rPr lang="en-US" dirty="0">
                <a:ea typeface="+mn-lt"/>
                <a:cs typeface="+mn-lt"/>
              </a:rPr>
              <a:t>Are launch sites in close proximity to coastline? Yes </a:t>
            </a:r>
          </a:p>
          <a:p>
            <a:r>
              <a:rPr lang="en-US" dirty="0">
                <a:ea typeface="+mn-lt"/>
                <a:cs typeface="+mn-lt"/>
              </a:rPr>
              <a:t>Do launch sites keep certain distance away from cities? Yes</a:t>
            </a:r>
            <a:endParaRPr lang="en-US" dirty="0">
              <a:cs typeface="Calibri"/>
            </a:endParaRPr>
          </a:p>
        </p:txBody>
      </p:sp>
      <p:sp>
        <p:nvSpPr>
          <p:cNvPr id="12" name="Rectangle 7">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72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79CAD-D564-959D-74B5-BBD3BFD53FA8}"/>
              </a:ext>
            </a:extLst>
          </p:cNvPr>
          <p:cNvSpPr>
            <a:spLocks noGrp="1"/>
          </p:cNvSpPr>
          <p:nvPr>
            <p:ph type="title"/>
          </p:nvPr>
        </p:nvSpPr>
        <p:spPr>
          <a:xfrm>
            <a:off x="657224" y="936711"/>
            <a:ext cx="2988265" cy="4984578"/>
          </a:xfrm>
        </p:spPr>
        <p:txBody>
          <a:bodyPr>
            <a:normAutofit/>
          </a:bodyPr>
          <a:lstStyle/>
          <a:p>
            <a:r>
              <a:rPr lang="en-US" sz="4400" dirty="0">
                <a:solidFill>
                  <a:srgbClr val="FFFFFF"/>
                </a:solidFill>
                <a:cs typeface="Calibri Light"/>
              </a:rPr>
              <a:t>Introduction</a:t>
            </a:r>
            <a:endParaRPr lang="en-US" sz="4400" dirty="0">
              <a:solidFill>
                <a:srgbClr val="FFFFFF"/>
              </a:solidFill>
            </a:endParaRPr>
          </a:p>
        </p:txBody>
      </p:sp>
      <p:sp>
        <p:nvSpPr>
          <p:cNvPr id="3" name="Content Placeholder 2">
            <a:extLst>
              <a:ext uri="{FF2B5EF4-FFF2-40B4-BE49-F238E27FC236}">
                <a16:creationId xmlns:a16="http://schemas.microsoft.com/office/drawing/2014/main" id="{7D68845F-EE0C-335B-AFF3-AAC31670DC95}"/>
              </a:ext>
            </a:extLst>
          </p:cNvPr>
          <p:cNvSpPr>
            <a:spLocks noGrp="1"/>
          </p:cNvSpPr>
          <p:nvPr>
            <p:ph idx="1"/>
          </p:nvPr>
        </p:nvSpPr>
        <p:spPr>
          <a:xfrm>
            <a:off x="4614389" y="936711"/>
            <a:ext cx="6815992" cy="4984578"/>
          </a:xfrm>
        </p:spPr>
        <p:txBody>
          <a:bodyPr vert="horz" lIns="91440" tIns="45720" rIns="91440" bIns="45720" rtlCol="0" anchor="ctr">
            <a:normAutofit/>
          </a:bodyPr>
          <a:lstStyle/>
          <a:p>
            <a:pPr marL="0" indent="0" algn="just">
              <a:buNone/>
            </a:pPr>
            <a:r>
              <a:rPr lang="en-US" sz="1700" dirty="0">
                <a:ea typeface="+mn-lt"/>
                <a:cs typeface="+mn-lt"/>
              </a:rPr>
              <a:t>The space industry leader, SpaceX, is dedicated to making space travel accessible to everyone by providing affordable rocket launches. This is made possible by the reuse of the first stage of its Falcon 9 rocket, which significantly reduces launch costs compared to other providers. By determining whether the first stage will land successfully, the cost of the launch can be estimated. This study aims to use public data and machine learning models to predict the success of the first-stage landing, allowing SpaceX and competing companies to reuse the first stage efficiently. The study will explore how payload mass, launch site, number of flights, and orbits affect first-stage landing success and examine the rate of successful landings over time. Finally, the study will identify the best predictive model for successful landing through binary classification and the problems you want to find answers are:</a:t>
            </a:r>
            <a:endParaRPr lang="en-US" sz="1700" dirty="0"/>
          </a:p>
          <a:p>
            <a:pPr marL="0" indent="0" algn="just">
              <a:buNone/>
            </a:pPr>
            <a:r>
              <a:rPr lang="en-US" sz="1700" dirty="0">
                <a:ea typeface="+mn-lt"/>
                <a:cs typeface="+mn-lt"/>
              </a:rPr>
              <a:t> What factors determine if the rocket will land successfully,</a:t>
            </a:r>
          </a:p>
          <a:p>
            <a:pPr marL="0" indent="0" algn="just">
              <a:buNone/>
            </a:pPr>
            <a:r>
              <a:rPr lang="en-US" sz="1700" dirty="0">
                <a:ea typeface="+mn-lt"/>
                <a:cs typeface="+mn-lt"/>
              </a:rPr>
              <a:t>The interaction amongst various features that determine the success rate of a successful landing,</a:t>
            </a:r>
          </a:p>
          <a:p>
            <a:pPr marL="0" indent="0" algn="just">
              <a:buNone/>
            </a:pPr>
            <a:r>
              <a:rPr lang="en-US" sz="1700" dirty="0">
                <a:ea typeface="+mn-lt"/>
                <a:cs typeface="+mn-lt"/>
              </a:rPr>
              <a:t> What operating conditions needs to be in place to ensure a successful landing program.</a:t>
            </a:r>
          </a:p>
        </p:txBody>
      </p:sp>
    </p:spTree>
    <p:extLst>
      <p:ext uri="{BB962C8B-B14F-4D97-AF65-F5344CB8AC3E}">
        <p14:creationId xmlns:p14="http://schemas.microsoft.com/office/powerpoint/2010/main" val="402905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7AFCB-2777-23BD-226F-6BAC1D50E08E}"/>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a:solidFill>
                  <a:srgbClr val="FFFFFF"/>
                </a:solidFill>
              </a:rPr>
              <a:t>Dashboard with Plotly</a:t>
            </a:r>
          </a:p>
        </p:txBody>
      </p:sp>
    </p:spTree>
    <p:extLst>
      <p:ext uri="{BB962C8B-B14F-4D97-AF65-F5344CB8AC3E}">
        <p14:creationId xmlns:p14="http://schemas.microsoft.com/office/powerpoint/2010/main" val="2895627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2EF2B-C75A-7ED6-31C5-0FCB70446E3C}"/>
              </a:ext>
            </a:extLst>
          </p:cNvPr>
          <p:cNvSpPr>
            <a:spLocks noGrp="1"/>
          </p:cNvSpPr>
          <p:nvPr>
            <p:ph type="title"/>
          </p:nvPr>
        </p:nvSpPr>
        <p:spPr>
          <a:xfrm>
            <a:off x="8173212" y="499533"/>
            <a:ext cx="3401568" cy="1920240"/>
          </a:xfrm>
        </p:spPr>
        <p:txBody>
          <a:bodyPr vert="horz" lIns="91440" tIns="45720" rIns="91440" bIns="45720" rtlCol="0" anchor="b">
            <a:normAutofit/>
          </a:bodyPr>
          <a:lstStyle/>
          <a:p>
            <a:r>
              <a:rPr lang="en-US" sz="3100">
                <a:solidFill>
                  <a:srgbClr val="FFFFFF"/>
                </a:solidFill>
              </a:rPr>
              <a:t>Pie chart showing the success percentage achieved by each launch site</a:t>
            </a:r>
          </a:p>
        </p:txBody>
      </p:sp>
      <p:sp>
        <p:nvSpPr>
          <p:cNvPr id="4" name="Content Placeholder 2">
            <a:extLst>
              <a:ext uri="{FF2B5EF4-FFF2-40B4-BE49-F238E27FC236}">
                <a16:creationId xmlns:a16="http://schemas.microsoft.com/office/drawing/2014/main" id="{C6A732A9-C951-2AD5-CD8F-6ED39CEBFB7F}"/>
              </a:ext>
            </a:extLst>
          </p:cNvPr>
          <p:cNvSpPr>
            <a:spLocks noGrp="1"/>
          </p:cNvSpPr>
          <p:nvPr/>
        </p:nvSpPr>
        <p:spPr>
          <a:xfrm>
            <a:off x="371695" y="740727"/>
            <a:ext cx="6863294" cy="3358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Arial" pitchFamily="34" charset="0"/>
              <a:buChar char=" "/>
            </a:pPr>
            <a:r>
              <a:rPr lang="en-US" sz="1800" dirty="0">
                <a:solidFill>
                  <a:schemeClr val="tx1">
                    <a:lumMod val="85000"/>
                    <a:lumOff val="15000"/>
                  </a:schemeClr>
                </a:solidFill>
              </a:rPr>
              <a:t> KSC LC-39A has the most successful launches from all the sites</a:t>
            </a:r>
          </a:p>
          <a:p>
            <a:pPr>
              <a:lnSpc>
                <a:spcPct val="85000"/>
              </a:lnSpc>
              <a:buFont typeface="Arial" pitchFamily="34" charset="0"/>
              <a:buChar char=" "/>
            </a:pPr>
            <a:endParaRPr lang="en-US" sz="1800" dirty="0">
              <a:solidFill>
                <a:schemeClr val="tx1">
                  <a:lumMod val="85000"/>
                  <a:lumOff val="15000"/>
                </a:schemeClr>
              </a:solidFill>
            </a:endParaRPr>
          </a:p>
          <a:p>
            <a:pPr>
              <a:lnSpc>
                <a:spcPct val="85000"/>
              </a:lnSpc>
              <a:buFont typeface="Arial" pitchFamily="34" charset="0"/>
              <a:buChar char=" "/>
            </a:pPr>
            <a:endParaRPr lang="en-US" sz="1800" dirty="0">
              <a:solidFill>
                <a:schemeClr val="tx1">
                  <a:lumMod val="85000"/>
                  <a:lumOff val="15000"/>
                </a:schemeClr>
              </a:solidFill>
            </a:endParaRPr>
          </a:p>
        </p:txBody>
      </p:sp>
      <p:pic>
        <p:nvPicPr>
          <p:cNvPr id="7" name="Picture 6" descr="Application&#10;&#10;Description automatically generated with low confidence">
            <a:extLst>
              <a:ext uri="{FF2B5EF4-FFF2-40B4-BE49-F238E27FC236}">
                <a16:creationId xmlns:a16="http://schemas.microsoft.com/office/drawing/2014/main" id="{A0107AFF-F0DC-142D-A2C8-389F2340DF7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64396" b="67734"/>
          <a:stretch/>
        </p:blipFill>
        <p:spPr>
          <a:xfrm>
            <a:off x="371695" y="2419773"/>
            <a:ext cx="6787757" cy="2871377"/>
          </a:xfrm>
          <a:prstGeom prst="rect">
            <a:avLst/>
          </a:prstGeom>
        </p:spPr>
      </p:pic>
    </p:spTree>
    <p:extLst>
      <p:ext uri="{BB962C8B-B14F-4D97-AF65-F5344CB8AC3E}">
        <p14:creationId xmlns:p14="http://schemas.microsoft.com/office/powerpoint/2010/main" val="1123862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3B1C0-C0C7-6093-A050-1430C8AFCB71}"/>
              </a:ext>
            </a:extLst>
          </p:cNvPr>
          <p:cNvSpPr>
            <a:spLocks noGrp="1"/>
          </p:cNvSpPr>
          <p:nvPr>
            <p:ph type="title"/>
          </p:nvPr>
        </p:nvSpPr>
        <p:spPr>
          <a:xfrm>
            <a:off x="8173212" y="499533"/>
            <a:ext cx="3401568" cy="1920240"/>
          </a:xfrm>
        </p:spPr>
        <p:txBody>
          <a:bodyPr anchor="b">
            <a:normAutofit/>
          </a:bodyPr>
          <a:lstStyle/>
          <a:p>
            <a:r>
              <a:rPr lang="en-US" sz="3400">
                <a:solidFill>
                  <a:srgbClr val="FFFFFF"/>
                </a:solidFill>
                <a:ea typeface="+mj-lt"/>
                <a:cs typeface="+mj-lt"/>
              </a:rPr>
              <a:t>Pie chart showing the Launch site with the highest launch success ratio</a:t>
            </a:r>
          </a:p>
        </p:txBody>
      </p:sp>
      <p:sp>
        <p:nvSpPr>
          <p:cNvPr id="3" name="Content Placeholder 2">
            <a:extLst>
              <a:ext uri="{FF2B5EF4-FFF2-40B4-BE49-F238E27FC236}">
                <a16:creationId xmlns:a16="http://schemas.microsoft.com/office/drawing/2014/main" id="{FC76FC74-6983-22AC-1B1B-B6790A6406E7}"/>
              </a:ext>
            </a:extLst>
          </p:cNvPr>
          <p:cNvSpPr>
            <a:spLocks noGrp="1"/>
          </p:cNvSpPr>
          <p:nvPr>
            <p:ph idx="1"/>
          </p:nvPr>
        </p:nvSpPr>
        <p:spPr>
          <a:xfrm>
            <a:off x="922180" y="740727"/>
            <a:ext cx="6136345" cy="3358092"/>
          </a:xfrm>
        </p:spPr>
        <p:txBody>
          <a:bodyPr vert="horz" lIns="91440" tIns="45720" rIns="91440" bIns="45720" rtlCol="0">
            <a:normAutofit/>
          </a:bodyPr>
          <a:lstStyle/>
          <a:p>
            <a:r>
              <a:rPr lang="en-US" sz="1800" dirty="0">
                <a:cs typeface="Calibri"/>
              </a:rPr>
              <a:t>Pie chart</a:t>
            </a:r>
          </a:p>
          <a:p>
            <a:r>
              <a:rPr lang="en-US" sz="1800" dirty="0">
                <a:ea typeface="+mn-lt"/>
                <a:cs typeface="+mn-lt"/>
              </a:rPr>
              <a:t>KSC LC-39A achieved a 76.9% success rate while getting a 23.1% failure rate </a:t>
            </a:r>
          </a:p>
          <a:p>
            <a:endParaRPr lang="en-US" sz="1800" dirty="0">
              <a:ea typeface="+mn-lt"/>
              <a:cs typeface="+mn-lt"/>
            </a:endParaRPr>
          </a:p>
        </p:txBody>
      </p:sp>
      <p:pic>
        <p:nvPicPr>
          <p:cNvPr id="5" name="Picture 4" descr="Chart, pie chart&#10;&#10;Description automatically generated">
            <a:extLst>
              <a:ext uri="{FF2B5EF4-FFF2-40B4-BE49-F238E27FC236}">
                <a16:creationId xmlns:a16="http://schemas.microsoft.com/office/drawing/2014/main" id="{6F8CFDD2-81A5-9F39-3266-2A3CB201ABBE}"/>
              </a:ext>
            </a:extLst>
          </p:cNvPr>
          <p:cNvPicPr>
            <a:picLocks noChangeAspect="1"/>
          </p:cNvPicPr>
          <p:nvPr/>
        </p:nvPicPr>
        <p:blipFill>
          <a:blip r:embed="rId2"/>
          <a:stretch>
            <a:fillRect/>
          </a:stretch>
        </p:blipFill>
        <p:spPr>
          <a:xfrm>
            <a:off x="849775" y="2771276"/>
            <a:ext cx="6222519" cy="2980845"/>
          </a:xfrm>
          <a:prstGeom prst="rect">
            <a:avLst/>
          </a:prstGeom>
        </p:spPr>
      </p:pic>
    </p:spTree>
    <p:extLst>
      <p:ext uri="{BB962C8B-B14F-4D97-AF65-F5344CB8AC3E}">
        <p14:creationId xmlns:p14="http://schemas.microsoft.com/office/powerpoint/2010/main" val="2579530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E2F76-586E-A6EA-CB26-A10A613972B0}"/>
              </a:ext>
            </a:extLst>
          </p:cNvPr>
          <p:cNvSpPr>
            <a:spLocks noGrp="1"/>
          </p:cNvSpPr>
          <p:nvPr>
            <p:ph type="title"/>
          </p:nvPr>
        </p:nvSpPr>
        <p:spPr>
          <a:xfrm>
            <a:off x="8173212" y="499533"/>
            <a:ext cx="3401568" cy="1920240"/>
          </a:xfrm>
        </p:spPr>
        <p:txBody>
          <a:bodyPr anchor="b">
            <a:normAutofit/>
          </a:bodyPr>
          <a:lstStyle/>
          <a:p>
            <a:r>
              <a:rPr lang="en-US" sz="2800">
                <a:solidFill>
                  <a:srgbClr val="FFFFFF"/>
                </a:solidFill>
                <a:ea typeface="+mj-lt"/>
                <a:cs typeface="+mj-lt"/>
              </a:rPr>
              <a:t>Scatter plot of Payload vs Launch Outcome for all sites, with different payload selected in the range slider</a:t>
            </a:r>
            <a:endParaRPr lang="en-US" sz="2800">
              <a:solidFill>
                <a:srgbClr val="FFFFFF"/>
              </a:solidFill>
            </a:endParaRPr>
          </a:p>
        </p:txBody>
      </p:sp>
      <p:sp>
        <p:nvSpPr>
          <p:cNvPr id="3" name="Content Placeholder 2">
            <a:extLst>
              <a:ext uri="{FF2B5EF4-FFF2-40B4-BE49-F238E27FC236}">
                <a16:creationId xmlns:a16="http://schemas.microsoft.com/office/drawing/2014/main" id="{EEBB4CBD-599D-9D06-0E73-F2602BBD6D42}"/>
              </a:ext>
            </a:extLst>
          </p:cNvPr>
          <p:cNvSpPr>
            <a:spLocks noGrp="1"/>
          </p:cNvSpPr>
          <p:nvPr>
            <p:ph idx="1"/>
          </p:nvPr>
        </p:nvSpPr>
        <p:spPr>
          <a:xfrm>
            <a:off x="617220" y="499533"/>
            <a:ext cx="6686831" cy="2197768"/>
          </a:xfrm>
        </p:spPr>
        <p:txBody>
          <a:bodyPr vert="horz" lIns="91440" tIns="45720" rIns="91440" bIns="45720" rtlCol="0">
            <a:normAutofit/>
          </a:bodyPr>
          <a:lstStyle/>
          <a:p>
            <a:r>
              <a:rPr lang="en-US" sz="1800" dirty="0">
                <a:ea typeface="+mn-lt"/>
                <a:cs typeface="+mn-lt"/>
              </a:rPr>
              <a:t>We can see the success rates for low weighted payloads is higher than the heavy weighted payloads</a:t>
            </a:r>
          </a:p>
          <a:p>
            <a:endParaRPr lang="en-US" sz="1800" dirty="0">
              <a:ea typeface="+mn-lt"/>
              <a:cs typeface="+mn-lt"/>
            </a:endParaRPr>
          </a:p>
        </p:txBody>
      </p:sp>
      <p:pic>
        <p:nvPicPr>
          <p:cNvPr id="5" name="Picture 4" descr="Chart, scatter chart&#10;&#10;Description automatically generated">
            <a:extLst>
              <a:ext uri="{FF2B5EF4-FFF2-40B4-BE49-F238E27FC236}">
                <a16:creationId xmlns:a16="http://schemas.microsoft.com/office/drawing/2014/main" id="{60559321-3F06-0588-30D4-B2AF47C99F33}"/>
              </a:ext>
            </a:extLst>
          </p:cNvPr>
          <p:cNvPicPr>
            <a:picLocks noChangeAspect="1"/>
          </p:cNvPicPr>
          <p:nvPr/>
        </p:nvPicPr>
        <p:blipFill>
          <a:blip r:embed="rId2"/>
          <a:stretch>
            <a:fillRect/>
          </a:stretch>
        </p:blipFill>
        <p:spPr>
          <a:xfrm>
            <a:off x="617220" y="2419773"/>
            <a:ext cx="6627843" cy="2810514"/>
          </a:xfrm>
          <a:prstGeom prst="rect">
            <a:avLst/>
          </a:prstGeom>
        </p:spPr>
      </p:pic>
    </p:spTree>
    <p:extLst>
      <p:ext uri="{BB962C8B-B14F-4D97-AF65-F5344CB8AC3E}">
        <p14:creationId xmlns:p14="http://schemas.microsoft.com/office/powerpoint/2010/main" val="988348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37C7AFCB-2777-23BD-226F-6BAC1D50E08E}"/>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dirty="0">
                <a:solidFill>
                  <a:srgbClr val="FFFFFF"/>
                </a:solidFill>
              </a:rPr>
              <a:t>Predictive Analysis Results</a:t>
            </a:r>
          </a:p>
        </p:txBody>
      </p:sp>
    </p:spTree>
    <p:extLst>
      <p:ext uri="{BB962C8B-B14F-4D97-AF65-F5344CB8AC3E}">
        <p14:creationId xmlns:p14="http://schemas.microsoft.com/office/powerpoint/2010/main" val="1188161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10EC4-6984-90E3-D845-58C4B243B6FB}"/>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latin typeface="Calibri"/>
                <a:cs typeface="Calibri"/>
              </a:rPr>
              <a:t>Classification Accuracy </a:t>
            </a:r>
            <a:endParaRPr lang="en-US" sz="4000">
              <a:solidFill>
                <a:srgbClr val="FFFFFF"/>
              </a:solidFill>
            </a:endParaRPr>
          </a:p>
        </p:txBody>
      </p:sp>
      <p:sp>
        <p:nvSpPr>
          <p:cNvPr id="3" name="Content Placeholder 2">
            <a:extLst>
              <a:ext uri="{FF2B5EF4-FFF2-40B4-BE49-F238E27FC236}">
                <a16:creationId xmlns:a16="http://schemas.microsoft.com/office/drawing/2014/main" id="{5B786668-2FDF-F840-8647-D5E7983B0465}"/>
              </a:ext>
            </a:extLst>
          </p:cNvPr>
          <p:cNvSpPr>
            <a:spLocks noGrp="1"/>
          </p:cNvSpPr>
          <p:nvPr>
            <p:ph idx="1"/>
          </p:nvPr>
        </p:nvSpPr>
        <p:spPr>
          <a:xfrm>
            <a:off x="456958" y="740727"/>
            <a:ext cx="6826157" cy="1679046"/>
          </a:xfrm>
        </p:spPr>
        <p:txBody>
          <a:bodyPr vert="horz" lIns="91440" tIns="45720" rIns="91440" bIns="45720" rtlCol="0">
            <a:normAutofit/>
          </a:bodyPr>
          <a:lstStyle/>
          <a:p>
            <a:pPr marL="0" indent="0">
              <a:buNone/>
            </a:pPr>
            <a:r>
              <a:rPr lang="en-US" sz="1800" dirty="0">
                <a:ea typeface="+mn-lt"/>
                <a:cs typeface="+mn-lt"/>
              </a:rPr>
              <a:t>The models had similar performance with equivalent scores and accuracy, possibly due to the limited dataset. However, upon examining the ".</a:t>
            </a:r>
            <a:r>
              <a:rPr lang="en-US" sz="1800" dirty="0" err="1">
                <a:ea typeface="+mn-lt"/>
                <a:cs typeface="+mn-lt"/>
              </a:rPr>
              <a:t>best_score</a:t>
            </a:r>
            <a:r>
              <a:rPr lang="en-US" sz="1800" dirty="0">
                <a:ea typeface="+mn-lt"/>
                <a:cs typeface="+mn-lt"/>
              </a:rPr>
              <a:t>_" metric, the Decision Tree model exhibited slightly superior performance compared to the others.</a:t>
            </a:r>
          </a:p>
          <a:p>
            <a:pPr marL="0" indent="0">
              <a:buNone/>
            </a:pP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p:txBody>
      </p:sp>
      <p:pic>
        <p:nvPicPr>
          <p:cNvPr id="4" name="Picture 5" descr="Graphical user interface, text, application, email&#10;&#10;Description automatically generated">
            <a:extLst>
              <a:ext uri="{FF2B5EF4-FFF2-40B4-BE49-F238E27FC236}">
                <a16:creationId xmlns:a16="http://schemas.microsoft.com/office/drawing/2014/main" id="{22C03B8C-4CBB-836B-A788-FD66EFBFD6A9}"/>
              </a:ext>
            </a:extLst>
          </p:cNvPr>
          <p:cNvPicPr>
            <a:picLocks noChangeAspect="1"/>
          </p:cNvPicPr>
          <p:nvPr/>
        </p:nvPicPr>
        <p:blipFill>
          <a:blip r:embed="rId2"/>
          <a:stretch>
            <a:fillRect/>
          </a:stretch>
        </p:blipFill>
        <p:spPr>
          <a:xfrm>
            <a:off x="389176" y="2957781"/>
            <a:ext cx="6901625" cy="2366586"/>
          </a:xfrm>
          <a:prstGeom prst="rect">
            <a:avLst/>
          </a:prstGeom>
        </p:spPr>
      </p:pic>
    </p:spTree>
    <p:extLst>
      <p:ext uri="{BB962C8B-B14F-4D97-AF65-F5344CB8AC3E}">
        <p14:creationId xmlns:p14="http://schemas.microsoft.com/office/powerpoint/2010/main" val="372800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41C38-33AF-6592-2910-3E565FFCD334}"/>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ea typeface="+mj-lt"/>
                <a:cs typeface="+mj-lt"/>
              </a:rPr>
              <a:t>Confusion Matrix</a:t>
            </a:r>
            <a:endParaRPr lang="en-US" sz="4000">
              <a:solidFill>
                <a:srgbClr val="FFFFFF"/>
              </a:solidFill>
            </a:endParaRPr>
          </a:p>
        </p:txBody>
      </p:sp>
      <p:sp>
        <p:nvSpPr>
          <p:cNvPr id="3" name="Content Placeholder 2">
            <a:extLst>
              <a:ext uri="{FF2B5EF4-FFF2-40B4-BE49-F238E27FC236}">
                <a16:creationId xmlns:a16="http://schemas.microsoft.com/office/drawing/2014/main" id="{6748D52D-BD96-B217-6DD7-3B3C188DC741}"/>
              </a:ext>
            </a:extLst>
          </p:cNvPr>
          <p:cNvSpPr>
            <a:spLocks noGrp="1"/>
          </p:cNvSpPr>
          <p:nvPr>
            <p:ph idx="1"/>
          </p:nvPr>
        </p:nvSpPr>
        <p:spPr>
          <a:xfrm>
            <a:off x="841970" y="740727"/>
            <a:ext cx="6489272" cy="1679046"/>
          </a:xfrm>
        </p:spPr>
        <p:txBody>
          <a:bodyPr vert="horz" lIns="91440" tIns="45720" rIns="91440" bIns="45720" rtlCol="0">
            <a:normAutofit/>
          </a:bodyPr>
          <a:lstStyle/>
          <a:p>
            <a:r>
              <a:rPr lang="en-US" sz="1800" dirty="0">
                <a:ea typeface="+mn-lt"/>
                <a:cs typeface="+mn-lt"/>
              </a:rPr>
              <a:t>Upon inspecting the confusion matrix of the decision tree classifier, it is evident that the classifier is capable of distinguishing among the distinct classes. Nevertheless, a notable issue is the occurrence of false positives, which indicates instances where the classifier incorrectly identifies unsuccessful landings as successful landings.</a:t>
            </a:r>
          </a:p>
          <a:p>
            <a:endParaRPr lang="en-US" sz="1800" dirty="0">
              <a:ea typeface="+mn-lt"/>
              <a:cs typeface="+mn-lt"/>
            </a:endParaRPr>
          </a:p>
        </p:txBody>
      </p:sp>
      <p:pic>
        <p:nvPicPr>
          <p:cNvPr id="5" name="Picture 4" descr="Chart&#10;&#10;Description automatically generated">
            <a:extLst>
              <a:ext uri="{FF2B5EF4-FFF2-40B4-BE49-F238E27FC236}">
                <a16:creationId xmlns:a16="http://schemas.microsoft.com/office/drawing/2014/main" id="{89CB6C35-2667-6418-FCB7-A87E58664C86}"/>
              </a:ext>
            </a:extLst>
          </p:cNvPr>
          <p:cNvPicPr>
            <a:picLocks noChangeAspect="1"/>
          </p:cNvPicPr>
          <p:nvPr/>
        </p:nvPicPr>
        <p:blipFill>
          <a:blip r:embed="rId2"/>
          <a:stretch>
            <a:fillRect/>
          </a:stretch>
        </p:blipFill>
        <p:spPr>
          <a:xfrm>
            <a:off x="1411705" y="2634456"/>
            <a:ext cx="5106989" cy="3543368"/>
          </a:xfrm>
          <a:prstGeom prst="rect">
            <a:avLst/>
          </a:prstGeom>
        </p:spPr>
      </p:pic>
    </p:spTree>
    <p:extLst>
      <p:ext uri="{BB962C8B-B14F-4D97-AF65-F5344CB8AC3E}">
        <p14:creationId xmlns:p14="http://schemas.microsoft.com/office/powerpoint/2010/main" val="3250751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C1913-5A24-6255-B5C5-E26EC06B384F}"/>
              </a:ext>
            </a:extLst>
          </p:cNvPr>
          <p:cNvSpPr>
            <a:spLocks noGrp="1"/>
          </p:cNvSpPr>
          <p:nvPr>
            <p:ph type="title"/>
          </p:nvPr>
        </p:nvSpPr>
        <p:spPr>
          <a:xfrm>
            <a:off x="706299" y="639763"/>
            <a:ext cx="3947998" cy="5492750"/>
          </a:xfrm>
        </p:spPr>
        <p:txBody>
          <a:bodyPr>
            <a:normAutofit/>
          </a:bodyPr>
          <a:lstStyle/>
          <a:p>
            <a:r>
              <a:rPr lang="en-US" sz="6000" dirty="0">
                <a:solidFill>
                  <a:srgbClr val="FFFFFF"/>
                </a:solidFill>
                <a:cs typeface="Calibri Light"/>
              </a:rPr>
              <a:t>Conclusion</a:t>
            </a:r>
            <a:endParaRPr lang="en-US" sz="6000" dirty="0">
              <a:solidFill>
                <a:srgbClr val="FFFFFF"/>
              </a:solidFill>
            </a:endParaRP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93A08D-5A9D-57D9-981B-1B451F66E665}"/>
              </a:ext>
            </a:extLst>
          </p:cNvPr>
          <p:cNvSpPr>
            <a:spLocks noGrp="1"/>
          </p:cNvSpPr>
          <p:nvPr>
            <p:ph idx="1"/>
          </p:nvPr>
        </p:nvSpPr>
        <p:spPr>
          <a:xfrm>
            <a:off x="5288349" y="639764"/>
            <a:ext cx="6142032" cy="5492749"/>
          </a:xfrm>
        </p:spPr>
        <p:txBody>
          <a:bodyPr vert="horz" lIns="91440" tIns="45720" rIns="91440" bIns="45720" rtlCol="0" anchor="ctr">
            <a:normAutofit/>
          </a:bodyPr>
          <a:lstStyle/>
          <a:p>
            <a:r>
              <a:rPr lang="en-US" dirty="0">
                <a:ea typeface="+mn-lt"/>
                <a:cs typeface="+mn-lt"/>
              </a:rPr>
              <a:t>The Machine Learning dataset suggests that the Tree Classifier Algorithm is the optimal choice.</a:t>
            </a:r>
            <a:endParaRPr lang="en-US" dirty="0">
              <a:cs typeface="Calibri" panose="020F0502020204030204"/>
            </a:endParaRPr>
          </a:p>
          <a:p>
            <a:r>
              <a:rPr lang="en-US" dirty="0">
                <a:ea typeface="+mn-lt"/>
                <a:cs typeface="+mn-lt"/>
              </a:rPr>
              <a:t>• It appears that lower weighted payloads exhibit superior performance compared to heavier payloads.</a:t>
            </a:r>
            <a:endParaRPr lang="en-US" dirty="0"/>
          </a:p>
          <a:p>
            <a:r>
              <a:rPr lang="en-US" dirty="0">
                <a:ea typeface="+mn-lt"/>
                <a:cs typeface="+mn-lt"/>
              </a:rPr>
              <a:t>• The success rates of SpaceX launches appear to improve proportionally with the passage of time, implying that they will eventually perfect their launches.</a:t>
            </a:r>
            <a:endParaRPr lang="en-US" dirty="0"/>
          </a:p>
          <a:p>
            <a:r>
              <a:rPr lang="en-US" dirty="0">
                <a:ea typeface="+mn-lt"/>
                <a:cs typeface="+mn-lt"/>
              </a:rPr>
              <a:t>• Upon analyzing the launch sites, KSC LC-39A had the highest success rate.</a:t>
            </a:r>
            <a:endParaRPr lang="en-US" dirty="0"/>
          </a:p>
          <a:p>
            <a:r>
              <a:rPr lang="en-US" dirty="0">
                <a:ea typeface="+mn-lt"/>
                <a:cs typeface="+mn-lt"/>
              </a:rPr>
              <a:t>• Success rates are highest for orbits GEO, HEO, SSO, and ES-L1.</a:t>
            </a:r>
            <a:endParaRPr lang="en-US" dirty="0"/>
          </a:p>
        </p:txBody>
      </p:sp>
    </p:spTree>
    <p:extLst>
      <p:ext uri="{BB962C8B-B14F-4D97-AF65-F5344CB8AC3E}">
        <p14:creationId xmlns:p14="http://schemas.microsoft.com/office/powerpoint/2010/main" val="9677099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E042A-4D1E-971B-A929-01EDA6BA366A}"/>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dirty="0">
                <a:solidFill>
                  <a:srgbClr val="FFFFFF"/>
                </a:solidFill>
              </a:rPr>
              <a:t>Methodology</a:t>
            </a:r>
          </a:p>
        </p:txBody>
      </p:sp>
    </p:spTree>
    <p:extLst>
      <p:ext uri="{BB962C8B-B14F-4D97-AF65-F5344CB8AC3E}">
        <p14:creationId xmlns:p14="http://schemas.microsoft.com/office/powerpoint/2010/main" val="227428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43D9D-F1D1-F777-D073-7C06739E67AF}"/>
              </a:ext>
            </a:extLst>
          </p:cNvPr>
          <p:cNvSpPr>
            <a:spLocks noGrp="1"/>
          </p:cNvSpPr>
          <p:nvPr>
            <p:ph type="title"/>
          </p:nvPr>
        </p:nvSpPr>
        <p:spPr>
          <a:xfrm>
            <a:off x="657224" y="936711"/>
            <a:ext cx="2988265" cy="4984578"/>
          </a:xfrm>
        </p:spPr>
        <p:txBody>
          <a:bodyPr>
            <a:normAutofit/>
          </a:bodyPr>
          <a:lstStyle/>
          <a:p>
            <a:r>
              <a:rPr lang="en-US" sz="4100" dirty="0">
                <a:solidFill>
                  <a:srgbClr val="FFFFFF"/>
                </a:solidFill>
                <a:cs typeface="Calibri Light"/>
              </a:rPr>
              <a:t>Methodology </a:t>
            </a:r>
            <a:endParaRPr lang="en-US" sz="4100" dirty="0">
              <a:solidFill>
                <a:srgbClr val="FFFFFF"/>
              </a:solidFill>
            </a:endParaRPr>
          </a:p>
        </p:txBody>
      </p:sp>
      <p:sp>
        <p:nvSpPr>
          <p:cNvPr id="3" name="Content Placeholder 2">
            <a:extLst>
              <a:ext uri="{FF2B5EF4-FFF2-40B4-BE49-F238E27FC236}">
                <a16:creationId xmlns:a16="http://schemas.microsoft.com/office/drawing/2014/main" id="{752BC1C6-2233-2F79-61A3-6A860A0F182D}"/>
              </a:ext>
            </a:extLst>
          </p:cNvPr>
          <p:cNvSpPr>
            <a:spLocks noGrp="1"/>
          </p:cNvSpPr>
          <p:nvPr>
            <p:ph idx="1"/>
          </p:nvPr>
        </p:nvSpPr>
        <p:spPr>
          <a:xfrm>
            <a:off x="4614389" y="936711"/>
            <a:ext cx="6815992" cy="4984578"/>
          </a:xfrm>
        </p:spPr>
        <p:txBody>
          <a:bodyPr vert="horz" lIns="91440" tIns="45720" rIns="91440" bIns="45720" rtlCol="0" anchor="ctr">
            <a:normAutofit/>
          </a:bodyPr>
          <a:lstStyle/>
          <a:p>
            <a:r>
              <a:rPr lang="en-US" sz="2000">
                <a:ea typeface="+mn-lt"/>
                <a:cs typeface="+mn-lt"/>
              </a:rPr>
              <a:t>Data collection methodology:</a:t>
            </a:r>
          </a:p>
          <a:p>
            <a:pPr lvl="1"/>
            <a:r>
              <a:rPr lang="en-US" sz="2000">
                <a:ea typeface="+mn-lt"/>
                <a:cs typeface="+mn-lt"/>
              </a:rPr>
              <a:t>Data collected via SpaceX API and web scraping from Wikipedia</a:t>
            </a:r>
            <a:endParaRPr lang="en-US" sz="2000"/>
          </a:p>
          <a:p>
            <a:r>
              <a:rPr lang="en-US" sz="2000">
                <a:ea typeface="+mn-lt"/>
                <a:cs typeface="+mn-lt"/>
              </a:rPr>
              <a:t>Data wrangling:</a:t>
            </a:r>
            <a:endParaRPr lang="en-US" sz="2000"/>
          </a:p>
          <a:p>
            <a:pPr lvl="1"/>
            <a:r>
              <a:rPr lang="en-US" sz="2000">
                <a:ea typeface="+mn-lt"/>
                <a:cs typeface="+mn-lt"/>
              </a:rPr>
              <a:t>Categorical features one-hot encoded</a:t>
            </a:r>
            <a:endParaRPr lang="en-US" sz="2000"/>
          </a:p>
          <a:p>
            <a:r>
              <a:rPr lang="en-US" sz="2000">
                <a:ea typeface="+mn-lt"/>
                <a:cs typeface="+mn-lt"/>
              </a:rPr>
              <a:t>Exploratory data analysis (EDA):</a:t>
            </a:r>
            <a:endParaRPr lang="en-US" sz="2000"/>
          </a:p>
          <a:p>
            <a:pPr lvl="1"/>
            <a:r>
              <a:rPr lang="en-US" sz="2000">
                <a:ea typeface="+mn-lt"/>
                <a:cs typeface="+mn-lt"/>
              </a:rPr>
              <a:t>Visualization and SQL used</a:t>
            </a:r>
            <a:endParaRPr lang="en-US" sz="2000"/>
          </a:p>
          <a:p>
            <a:r>
              <a:rPr lang="en-US" sz="2000">
                <a:ea typeface="+mn-lt"/>
                <a:cs typeface="+mn-lt"/>
              </a:rPr>
              <a:t>Interactive visual analytics:</a:t>
            </a:r>
            <a:endParaRPr lang="en-US" sz="2000"/>
          </a:p>
          <a:p>
            <a:pPr lvl="1"/>
            <a:r>
              <a:rPr lang="en-US" sz="2000">
                <a:ea typeface="+mn-lt"/>
                <a:cs typeface="+mn-lt"/>
              </a:rPr>
              <a:t>Folium and </a:t>
            </a:r>
            <a:r>
              <a:rPr lang="en-US" sz="2000" err="1">
                <a:ea typeface="+mn-lt"/>
                <a:cs typeface="+mn-lt"/>
              </a:rPr>
              <a:t>Plotly</a:t>
            </a:r>
            <a:r>
              <a:rPr lang="en-US" sz="2000">
                <a:ea typeface="+mn-lt"/>
                <a:cs typeface="+mn-lt"/>
              </a:rPr>
              <a:t> Dash used</a:t>
            </a:r>
            <a:endParaRPr lang="en-US" sz="2000"/>
          </a:p>
          <a:p>
            <a:r>
              <a:rPr lang="en-US" sz="2000">
                <a:ea typeface="+mn-lt"/>
                <a:cs typeface="+mn-lt"/>
              </a:rPr>
              <a:t>Predictive analysis:</a:t>
            </a:r>
            <a:endParaRPr lang="en-US" sz="2000"/>
          </a:p>
          <a:p>
            <a:pPr lvl="1"/>
            <a:r>
              <a:rPr lang="en-US" sz="2000">
                <a:ea typeface="+mn-lt"/>
                <a:cs typeface="+mn-lt"/>
              </a:rPr>
              <a:t>Classification models employed</a:t>
            </a:r>
            <a:endParaRPr lang="en-US" sz="2000"/>
          </a:p>
          <a:p>
            <a:r>
              <a:rPr lang="en-US" sz="2000">
                <a:ea typeface="+mn-lt"/>
                <a:cs typeface="+mn-lt"/>
              </a:rPr>
              <a:t>Model building, tuning, and evaluation:</a:t>
            </a:r>
            <a:endParaRPr lang="en-US" sz="2000"/>
          </a:p>
          <a:p>
            <a:pPr lvl="1"/>
            <a:r>
              <a:rPr lang="en-US" sz="2000">
                <a:ea typeface="+mn-lt"/>
                <a:cs typeface="+mn-lt"/>
              </a:rPr>
              <a:t>Performed to identify the optimal model.</a:t>
            </a:r>
          </a:p>
          <a:p>
            <a:endParaRPr lang="en-US" sz="2000">
              <a:cs typeface="Calibri"/>
            </a:endParaRPr>
          </a:p>
        </p:txBody>
      </p:sp>
    </p:spTree>
    <p:extLst>
      <p:ext uri="{BB962C8B-B14F-4D97-AF65-F5344CB8AC3E}">
        <p14:creationId xmlns:p14="http://schemas.microsoft.com/office/powerpoint/2010/main" val="133341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721D0-8DA7-37FF-4946-C2F04671D582}"/>
              </a:ext>
            </a:extLst>
          </p:cNvPr>
          <p:cNvSpPr>
            <a:spLocks noGrp="1"/>
          </p:cNvSpPr>
          <p:nvPr>
            <p:ph type="title"/>
          </p:nvPr>
        </p:nvSpPr>
        <p:spPr>
          <a:xfrm>
            <a:off x="657224" y="936711"/>
            <a:ext cx="2988265" cy="4984578"/>
          </a:xfrm>
        </p:spPr>
        <p:txBody>
          <a:bodyPr>
            <a:normAutofit/>
          </a:bodyPr>
          <a:lstStyle/>
          <a:p>
            <a:r>
              <a:rPr lang="en-US" sz="4400" dirty="0">
                <a:solidFill>
                  <a:srgbClr val="FFFFFF"/>
                </a:solidFill>
                <a:latin typeface="Calibri"/>
                <a:cs typeface="Calibri"/>
              </a:rPr>
              <a:t> </a:t>
            </a:r>
            <a:r>
              <a:rPr lang="en-US" sz="4100" dirty="0">
                <a:solidFill>
                  <a:srgbClr val="FFFFFF"/>
                </a:solidFill>
                <a:cs typeface="Calibri Light"/>
              </a:rPr>
              <a:t>Data Collection</a:t>
            </a:r>
          </a:p>
        </p:txBody>
      </p:sp>
      <p:sp>
        <p:nvSpPr>
          <p:cNvPr id="3" name="Content Placeholder 2">
            <a:extLst>
              <a:ext uri="{FF2B5EF4-FFF2-40B4-BE49-F238E27FC236}">
                <a16:creationId xmlns:a16="http://schemas.microsoft.com/office/drawing/2014/main" id="{85A4A599-AB11-3C5C-429D-0ED0FF8A0818}"/>
              </a:ext>
            </a:extLst>
          </p:cNvPr>
          <p:cNvSpPr>
            <a:spLocks noGrp="1"/>
          </p:cNvSpPr>
          <p:nvPr>
            <p:ph idx="1"/>
          </p:nvPr>
        </p:nvSpPr>
        <p:spPr>
          <a:xfrm>
            <a:off x="4614389" y="936711"/>
            <a:ext cx="6815992" cy="4984578"/>
          </a:xfrm>
        </p:spPr>
        <p:txBody>
          <a:bodyPr vert="horz" lIns="91440" tIns="45720" rIns="91440" bIns="45720" rtlCol="0" anchor="ctr">
            <a:normAutofit/>
          </a:bodyPr>
          <a:lstStyle/>
          <a:p>
            <a:pPr>
              <a:buFont typeface="Arial"/>
              <a:buChar char="•"/>
            </a:pPr>
            <a:r>
              <a:rPr lang="en-US">
                <a:ea typeface="+mn-lt"/>
                <a:cs typeface="+mn-lt"/>
              </a:rPr>
              <a:t>Get requests to SpaceX API were used to collect data.</a:t>
            </a:r>
            <a:endParaRPr lang="en-US" dirty="0"/>
          </a:p>
          <a:p>
            <a:pPr>
              <a:buFont typeface="Arial"/>
              <a:buChar char="•"/>
            </a:pPr>
            <a:r>
              <a:rPr lang="en-US">
                <a:ea typeface="+mn-lt"/>
                <a:cs typeface="+mn-lt"/>
              </a:rPr>
              <a:t>The response content was decoded as a JSON using the .</a:t>
            </a:r>
            <a:r>
              <a:rPr lang="en-US" err="1">
                <a:ea typeface="+mn-lt"/>
                <a:cs typeface="+mn-lt"/>
              </a:rPr>
              <a:t>json</a:t>
            </a:r>
            <a:r>
              <a:rPr lang="en-US">
                <a:ea typeface="+mn-lt"/>
                <a:cs typeface="+mn-lt"/>
              </a:rPr>
              <a:t>() function and transformed into a Pandas </a:t>
            </a:r>
            <a:r>
              <a:rPr lang="en-US" err="1">
                <a:ea typeface="+mn-lt"/>
                <a:cs typeface="+mn-lt"/>
              </a:rPr>
              <a:t>dataframe</a:t>
            </a:r>
            <a:r>
              <a:rPr lang="en-US">
                <a:ea typeface="+mn-lt"/>
                <a:cs typeface="+mn-lt"/>
              </a:rPr>
              <a:t> with .</a:t>
            </a:r>
            <a:r>
              <a:rPr lang="en-US" err="1">
                <a:ea typeface="+mn-lt"/>
                <a:cs typeface="+mn-lt"/>
              </a:rPr>
              <a:t>json_normalize</a:t>
            </a:r>
            <a:r>
              <a:rPr lang="en-US">
                <a:ea typeface="+mn-lt"/>
                <a:cs typeface="+mn-lt"/>
              </a:rPr>
              <a:t>().</a:t>
            </a:r>
            <a:endParaRPr lang="en-US" dirty="0"/>
          </a:p>
          <a:p>
            <a:pPr>
              <a:buFont typeface="Arial"/>
              <a:buChar char="•"/>
            </a:pPr>
            <a:r>
              <a:rPr lang="en-US">
                <a:ea typeface="+mn-lt"/>
                <a:cs typeface="+mn-lt"/>
              </a:rPr>
              <a:t>The data was then cleaned and missing values were checked and filled in where necessary.</a:t>
            </a:r>
            <a:endParaRPr lang="en-US" dirty="0"/>
          </a:p>
          <a:p>
            <a:pPr>
              <a:buFont typeface="Arial"/>
              <a:buChar char="•"/>
            </a:pPr>
            <a:r>
              <a:rPr lang="en-US">
                <a:ea typeface="+mn-lt"/>
                <a:cs typeface="+mn-lt"/>
              </a:rPr>
              <a:t>Web scraping from Wikipedia was also performed to obtain Falcon 9 launch records using </a:t>
            </a:r>
            <a:r>
              <a:rPr lang="en-US" err="1">
                <a:ea typeface="+mn-lt"/>
                <a:cs typeface="+mn-lt"/>
              </a:rPr>
              <a:t>BeautifulSoup</a:t>
            </a:r>
            <a:r>
              <a:rPr lang="en-US">
                <a:ea typeface="+mn-lt"/>
                <a:cs typeface="+mn-lt"/>
              </a:rPr>
              <a:t>.</a:t>
            </a:r>
            <a:endParaRPr lang="en-US" dirty="0"/>
          </a:p>
          <a:p>
            <a:pPr>
              <a:buFont typeface="Arial"/>
              <a:buChar char="•"/>
            </a:pPr>
            <a:r>
              <a:rPr lang="en-US">
                <a:ea typeface="+mn-lt"/>
                <a:cs typeface="+mn-lt"/>
              </a:rPr>
              <a:t>The launch records were extracted as an HTML table, parsed, and converted into a Pandas </a:t>
            </a:r>
            <a:r>
              <a:rPr lang="en-US" err="1">
                <a:ea typeface="+mn-lt"/>
                <a:cs typeface="+mn-lt"/>
              </a:rPr>
              <a:t>dataframe</a:t>
            </a:r>
            <a:r>
              <a:rPr lang="en-US">
                <a:ea typeface="+mn-lt"/>
                <a:cs typeface="+mn-lt"/>
              </a:rPr>
              <a:t> for future analysis.</a:t>
            </a:r>
            <a:endParaRPr lang="en-US" dirty="0"/>
          </a:p>
          <a:p>
            <a:pPr marL="0" indent="0">
              <a:buNone/>
            </a:pPr>
            <a:endParaRPr lang="en-US" dirty="0">
              <a:cs typeface="Calibri"/>
            </a:endParaRPr>
          </a:p>
        </p:txBody>
      </p:sp>
    </p:spTree>
    <p:extLst>
      <p:ext uri="{BB962C8B-B14F-4D97-AF65-F5344CB8AC3E}">
        <p14:creationId xmlns:p14="http://schemas.microsoft.com/office/powerpoint/2010/main" val="186922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B135C-341C-A417-2DB0-A8C7278BC45E}"/>
              </a:ext>
            </a:extLst>
          </p:cNvPr>
          <p:cNvSpPr>
            <a:spLocks noGrp="1"/>
          </p:cNvSpPr>
          <p:nvPr>
            <p:ph type="title"/>
          </p:nvPr>
        </p:nvSpPr>
        <p:spPr>
          <a:xfrm>
            <a:off x="657224" y="936711"/>
            <a:ext cx="2988265" cy="4984578"/>
          </a:xfrm>
        </p:spPr>
        <p:txBody>
          <a:bodyPr>
            <a:normAutofit/>
          </a:bodyPr>
          <a:lstStyle/>
          <a:p>
            <a:r>
              <a:rPr lang="en-US" sz="4400">
                <a:solidFill>
                  <a:srgbClr val="FFFFFF"/>
                </a:solidFill>
                <a:ea typeface="+mj-lt"/>
                <a:cs typeface="+mj-lt"/>
              </a:rPr>
              <a:t>Data Collection – SpaceX API</a:t>
            </a:r>
            <a:endParaRPr lang="en-US" sz="4400">
              <a:solidFill>
                <a:srgbClr val="FFFFFF"/>
              </a:solidFill>
            </a:endParaRPr>
          </a:p>
        </p:txBody>
      </p:sp>
      <p:sp>
        <p:nvSpPr>
          <p:cNvPr id="3" name="Content Placeholder 2">
            <a:extLst>
              <a:ext uri="{FF2B5EF4-FFF2-40B4-BE49-F238E27FC236}">
                <a16:creationId xmlns:a16="http://schemas.microsoft.com/office/drawing/2014/main" id="{FE738BE3-7BBC-875D-9A22-779E31AECA30}"/>
              </a:ext>
            </a:extLst>
          </p:cNvPr>
          <p:cNvSpPr>
            <a:spLocks noGrp="1"/>
          </p:cNvSpPr>
          <p:nvPr>
            <p:ph idx="1"/>
          </p:nvPr>
        </p:nvSpPr>
        <p:spPr>
          <a:xfrm>
            <a:off x="4614389" y="936711"/>
            <a:ext cx="6815992" cy="4984578"/>
          </a:xfrm>
        </p:spPr>
        <p:txBody>
          <a:bodyPr vert="horz" lIns="91440" tIns="45720" rIns="91440" bIns="45720" rtlCol="0" anchor="ctr">
            <a:normAutofit/>
          </a:bodyPr>
          <a:lstStyle/>
          <a:p>
            <a:pPr marL="0" indent="0">
              <a:spcBef>
                <a:spcPts val="0"/>
              </a:spcBef>
              <a:spcAft>
                <a:spcPts val="600"/>
              </a:spcAft>
              <a:buNone/>
            </a:pPr>
            <a:endParaRPr lang="en-US" sz="1500">
              <a:cs typeface="Calibri"/>
            </a:endParaRPr>
          </a:p>
          <a:p>
            <a:pPr marL="0" indent="0">
              <a:spcBef>
                <a:spcPts val="0"/>
              </a:spcBef>
              <a:spcAft>
                <a:spcPts val="600"/>
              </a:spcAft>
              <a:buNone/>
            </a:pPr>
            <a:r>
              <a:rPr lang="en-US" sz="1500">
                <a:cs typeface="Calibri"/>
              </a:rPr>
              <a:t>use the get request to the SpaceX API to collect data, clean the requested data and did some basic data wrangling and formatting. </a:t>
            </a:r>
          </a:p>
          <a:p>
            <a:pPr marL="0" indent="0">
              <a:spcBef>
                <a:spcPts val="0"/>
              </a:spcBef>
              <a:spcAft>
                <a:spcPts val="600"/>
              </a:spcAft>
              <a:buNone/>
            </a:pPr>
            <a:endParaRPr lang="en-US" sz="1500">
              <a:cs typeface="Calibri"/>
            </a:endParaRPr>
          </a:p>
          <a:p>
            <a:pPr marL="0" indent="0">
              <a:spcBef>
                <a:spcPts val="0"/>
              </a:spcBef>
              <a:spcAft>
                <a:spcPts val="600"/>
              </a:spcAft>
              <a:buNone/>
            </a:pPr>
            <a:r>
              <a:rPr lang="en-US" sz="1500">
                <a:ea typeface="+mn-lt"/>
                <a:cs typeface="+mn-lt"/>
              </a:rPr>
              <a:t>Here are the steps taken to obtain and prepare the rocket launch data from SpaceX API:</a:t>
            </a:r>
          </a:p>
          <a:p>
            <a:pPr marL="0" indent="0">
              <a:spcBef>
                <a:spcPts val="0"/>
              </a:spcBef>
              <a:spcAft>
                <a:spcPts val="600"/>
              </a:spcAft>
              <a:buNone/>
            </a:pPr>
            <a:endParaRPr lang="en-US" sz="1500">
              <a:ea typeface="+mn-lt"/>
              <a:cs typeface="+mn-lt"/>
            </a:endParaRPr>
          </a:p>
          <a:p>
            <a:pPr marL="0" indent="0">
              <a:spcBef>
                <a:spcPts val="0"/>
              </a:spcBef>
              <a:spcAft>
                <a:spcPts val="600"/>
              </a:spcAft>
              <a:buNone/>
            </a:pPr>
            <a:r>
              <a:rPr lang="en-US" sz="1500">
                <a:ea typeface="+mn-lt"/>
                <a:cs typeface="+mn-lt"/>
              </a:rPr>
              <a:t>Request data from SpaceX API (rocket launch data) </a:t>
            </a:r>
          </a:p>
          <a:p>
            <a:pPr marL="0" indent="0">
              <a:spcBef>
                <a:spcPts val="0"/>
              </a:spcBef>
              <a:spcAft>
                <a:spcPts val="600"/>
              </a:spcAft>
              <a:buNone/>
            </a:pPr>
            <a:r>
              <a:rPr lang="en-US" sz="1500">
                <a:ea typeface="+mn-lt"/>
                <a:cs typeface="+mn-lt"/>
              </a:rPr>
              <a:t> Decode response using .</a:t>
            </a:r>
            <a:r>
              <a:rPr lang="en-US" sz="1500" err="1">
                <a:ea typeface="+mn-lt"/>
                <a:cs typeface="+mn-lt"/>
              </a:rPr>
              <a:t>json</a:t>
            </a:r>
            <a:r>
              <a:rPr lang="en-US" sz="1500">
                <a:ea typeface="+mn-lt"/>
                <a:cs typeface="+mn-lt"/>
              </a:rPr>
              <a:t>() and convert to a </a:t>
            </a:r>
            <a:r>
              <a:rPr lang="en-US" sz="1500" err="1">
                <a:ea typeface="+mn-lt"/>
                <a:cs typeface="+mn-lt"/>
              </a:rPr>
              <a:t>dataframe</a:t>
            </a:r>
            <a:r>
              <a:rPr lang="en-US" sz="1500">
                <a:ea typeface="+mn-lt"/>
                <a:cs typeface="+mn-lt"/>
              </a:rPr>
              <a:t> using .</a:t>
            </a:r>
            <a:r>
              <a:rPr lang="en-US" sz="1500" err="1">
                <a:ea typeface="+mn-lt"/>
                <a:cs typeface="+mn-lt"/>
              </a:rPr>
              <a:t>json_normalize</a:t>
            </a:r>
            <a:r>
              <a:rPr lang="en-US" sz="1500">
                <a:ea typeface="+mn-lt"/>
                <a:cs typeface="+mn-lt"/>
              </a:rPr>
              <a:t>() </a:t>
            </a:r>
          </a:p>
          <a:p>
            <a:pPr marL="0" indent="0">
              <a:spcBef>
                <a:spcPts val="0"/>
              </a:spcBef>
              <a:spcAft>
                <a:spcPts val="600"/>
              </a:spcAft>
              <a:buNone/>
            </a:pPr>
            <a:r>
              <a:rPr lang="en-US" sz="1500">
                <a:ea typeface="+mn-lt"/>
                <a:cs typeface="+mn-lt"/>
              </a:rPr>
              <a:t> Request information about the launches from SpaceX API using custom functions </a:t>
            </a:r>
          </a:p>
          <a:p>
            <a:pPr marL="0" indent="0">
              <a:spcBef>
                <a:spcPts val="0"/>
              </a:spcBef>
              <a:spcAft>
                <a:spcPts val="600"/>
              </a:spcAft>
              <a:buNone/>
            </a:pPr>
            <a:r>
              <a:rPr lang="en-US" sz="1500">
                <a:ea typeface="+mn-lt"/>
                <a:cs typeface="+mn-lt"/>
              </a:rPr>
              <a:t> Create dictionary from the data </a:t>
            </a:r>
          </a:p>
          <a:p>
            <a:pPr marL="0" indent="0">
              <a:spcBef>
                <a:spcPts val="0"/>
              </a:spcBef>
              <a:spcAft>
                <a:spcPts val="600"/>
              </a:spcAft>
              <a:buNone/>
            </a:pPr>
            <a:r>
              <a:rPr lang="en-US" sz="1500">
                <a:ea typeface="+mn-lt"/>
                <a:cs typeface="+mn-lt"/>
              </a:rPr>
              <a:t> Create </a:t>
            </a:r>
            <a:r>
              <a:rPr lang="en-US" sz="1500" err="1">
                <a:ea typeface="+mn-lt"/>
                <a:cs typeface="+mn-lt"/>
              </a:rPr>
              <a:t>dataframe</a:t>
            </a:r>
            <a:r>
              <a:rPr lang="en-US" sz="1500">
                <a:ea typeface="+mn-lt"/>
                <a:cs typeface="+mn-lt"/>
              </a:rPr>
              <a:t> from the dictionary </a:t>
            </a:r>
          </a:p>
          <a:p>
            <a:pPr marL="0" indent="0">
              <a:spcBef>
                <a:spcPts val="0"/>
              </a:spcBef>
              <a:spcAft>
                <a:spcPts val="600"/>
              </a:spcAft>
              <a:buNone/>
            </a:pPr>
            <a:r>
              <a:rPr lang="en-US" sz="1500">
                <a:ea typeface="+mn-lt"/>
                <a:cs typeface="+mn-lt"/>
              </a:rPr>
              <a:t> Filter </a:t>
            </a:r>
            <a:r>
              <a:rPr lang="en-US" sz="1500" err="1">
                <a:ea typeface="+mn-lt"/>
                <a:cs typeface="+mn-lt"/>
              </a:rPr>
              <a:t>dataframe</a:t>
            </a:r>
            <a:r>
              <a:rPr lang="en-US" sz="1500">
                <a:ea typeface="+mn-lt"/>
                <a:cs typeface="+mn-lt"/>
              </a:rPr>
              <a:t> to contain only Falcon 9 launches </a:t>
            </a:r>
          </a:p>
          <a:p>
            <a:pPr marL="0" indent="0">
              <a:spcBef>
                <a:spcPts val="0"/>
              </a:spcBef>
              <a:spcAft>
                <a:spcPts val="600"/>
              </a:spcAft>
              <a:buNone/>
            </a:pPr>
            <a:r>
              <a:rPr lang="en-US" sz="1500">
                <a:ea typeface="+mn-lt"/>
                <a:cs typeface="+mn-lt"/>
              </a:rPr>
              <a:t> Replace missing values of Payload Mass with calculated .mean() </a:t>
            </a:r>
          </a:p>
          <a:p>
            <a:pPr marL="0" indent="0">
              <a:spcBef>
                <a:spcPts val="0"/>
              </a:spcBef>
              <a:spcAft>
                <a:spcPts val="600"/>
              </a:spcAft>
              <a:buNone/>
            </a:pPr>
            <a:r>
              <a:rPr lang="en-US" sz="1500">
                <a:ea typeface="+mn-lt"/>
                <a:cs typeface="+mn-lt"/>
              </a:rPr>
              <a:t> Export data to csv file.</a:t>
            </a:r>
          </a:p>
          <a:p>
            <a:pPr marL="0" indent="0">
              <a:spcBef>
                <a:spcPts val="0"/>
              </a:spcBef>
              <a:spcAft>
                <a:spcPts val="600"/>
              </a:spcAft>
              <a:buNone/>
            </a:pPr>
            <a:endParaRPr lang="en-US" sz="1500">
              <a:ea typeface="+mn-lt"/>
              <a:cs typeface="+mn-lt"/>
            </a:endParaRPr>
          </a:p>
          <a:p>
            <a:pPr marL="0" indent="0">
              <a:spcBef>
                <a:spcPts val="0"/>
              </a:spcBef>
              <a:spcAft>
                <a:spcPts val="600"/>
              </a:spcAft>
              <a:buNone/>
            </a:pPr>
            <a:r>
              <a:rPr lang="en-US" sz="1500">
                <a:ea typeface="+mn-lt"/>
                <a:cs typeface="+mn-lt"/>
              </a:rPr>
              <a:t>The link to the notebook is </a:t>
            </a:r>
            <a:r>
              <a:rPr lang="en-US" sz="1500">
                <a:ea typeface="+mn-lt"/>
                <a:cs typeface="+mn-lt"/>
                <a:hlinkClick r:id="rId2"/>
              </a:rPr>
              <a:t>https://github.com/m-mahdisafari/spacexproject/blob/c0226fb73df7d7b62960815f729a4658644cf77f/1_Data%20_Collection_Spacex.ipynb</a:t>
            </a:r>
            <a:endParaRPr lang="en-US" sz="1500"/>
          </a:p>
        </p:txBody>
      </p:sp>
    </p:spTree>
    <p:extLst>
      <p:ext uri="{BB962C8B-B14F-4D97-AF65-F5344CB8AC3E}">
        <p14:creationId xmlns:p14="http://schemas.microsoft.com/office/powerpoint/2010/main" val="293045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D211F-AE01-406D-1072-0209878E81FB}"/>
              </a:ext>
            </a:extLst>
          </p:cNvPr>
          <p:cNvSpPr>
            <a:spLocks noGrp="1"/>
          </p:cNvSpPr>
          <p:nvPr>
            <p:ph type="title"/>
          </p:nvPr>
        </p:nvSpPr>
        <p:spPr>
          <a:xfrm>
            <a:off x="657224" y="936711"/>
            <a:ext cx="2988265" cy="4984578"/>
          </a:xfrm>
        </p:spPr>
        <p:txBody>
          <a:bodyPr>
            <a:normAutofit/>
          </a:bodyPr>
          <a:lstStyle/>
          <a:p>
            <a:r>
              <a:rPr lang="en-US" sz="4100">
                <a:solidFill>
                  <a:srgbClr val="FFFFFF"/>
                </a:solidFill>
                <a:latin typeface="Calibri"/>
                <a:cs typeface="Calibri"/>
              </a:rPr>
              <a:t>Data Collection – Web Scraping</a:t>
            </a:r>
            <a:endParaRPr lang="en-US" sz="4100">
              <a:solidFill>
                <a:srgbClr val="FFFFFF"/>
              </a:solidFill>
            </a:endParaRPr>
          </a:p>
        </p:txBody>
      </p:sp>
      <p:sp>
        <p:nvSpPr>
          <p:cNvPr id="3" name="Content Placeholder 2">
            <a:extLst>
              <a:ext uri="{FF2B5EF4-FFF2-40B4-BE49-F238E27FC236}">
                <a16:creationId xmlns:a16="http://schemas.microsoft.com/office/drawing/2014/main" id="{BDAB1110-4318-197C-0D9E-74F4A12ECD97}"/>
              </a:ext>
            </a:extLst>
          </p:cNvPr>
          <p:cNvSpPr>
            <a:spLocks noGrp="1"/>
          </p:cNvSpPr>
          <p:nvPr>
            <p:ph idx="1"/>
          </p:nvPr>
        </p:nvSpPr>
        <p:spPr>
          <a:xfrm>
            <a:off x="4614389" y="936711"/>
            <a:ext cx="6815992" cy="4984578"/>
          </a:xfrm>
        </p:spPr>
        <p:txBody>
          <a:bodyPr vert="horz" lIns="91440" tIns="45720" rIns="91440" bIns="45720" rtlCol="0" anchor="ctr">
            <a:normAutofit/>
          </a:bodyPr>
          <a:lstStyle/>
          <a:p>
            <a:pPr marL="0" indent="0">
              <a:buNone/>
            </a:pPr>
            <a:endParaRPr lang="en-US" sz="1500">
              <a:ea typeface="+mn-lt"/>
              <a:cs typeface="+mn-lt"/>
            </a:endParaRPr>
          </a:p>
          <a:p>
            <a:pPr marL="0" indent="0">
              <a:buNone/>
            </a:pPr>
            <a:r>
              <a:rPr lang="en-US" sz="1500">
                <a:ea typeface="+mn-lt"/>
                <a:cs typeface="+mn-lt"/>
              </a:rPr>
              <a:t>apply web scrapping to </a:t>
            </a:r>
            <a:r>
              <a:rPr lang="en-US" sz="1500" err="1">
                <a:ea typeface="+mn-lt"/>
                <a:cs typeface="+mn-lt"/>
              </a:rPr>
              <a:t>webscrap</a:t>
            </a:r>
            <a:r>
              <a:rPr lang="en-US" sz="1500">
                <a:ea typeface="+mn-lt"/>
                <a:cs typeface="+mn-lt"/>
              </a:rPr>
              <a:t> Falcon 9 launch records with </a:t>
            </a:r>
            <a:r>
              <a:rPr lang="en-US" sz="1500" err="1">
                <a:ea typeface="+mn-lt"/>
                <a:cs typeface="+mn-lt"/>
              </a:rPr>
              <a:t>BeautifulSoup</a:t>
            </a:r>
            <a:r>
              <a:rPr lang="en-US" sz="1500">
                <a:ea typeface="+mn-lt"/>
                <a:cs typeface="+mn-lt"/>
              </a:rPr>
              <a:t> and parse the table and </a:t>
            </a:r>
            <a:r>
              <a:rPr lang="en-US" sz="1500" err="1">
                <a:ea typeface="+mn-lt"/>
                <a:cs typeface="+mn-lt"/>
              </a:rPr>
              <a:t>converte</a:t>
            </a:r>
            <a:r>
              <a:rPr lang="en-US" sz="1500">
                <a:ea typeface="+mn-lt"/>
                <a:cs typeface="+mn-lt"/>
              </a:rPr>
              <a:t> it into a pandas </a:t>
            </a:r>
            <a:r>
              <a:rPr lang="en-US" sz="1500" err="1">
                <a:ea typeface="+mn-lt"/>
                <a:cs typeface="+mn-lt"/>
              </a:rPr>
              <a:t>dataframe</a:t>
            </a:r>
            <a:r>
              <a:rPr lang="en-US" sz="1500">
                <a:ea typeface="+mn-lt"/>
                <a:cs typeface="+mn-lt"/>
              </a:rPr>
              <a:t>. </a:t>
            </a:r>
          </a:p>
          <a:p>
            <a:pPr marL="0" indent="0">
              <a:buNone/>
            </a:pPr>
            <a:endParaRPr lang="en-US" sz="1500">
              <a:ea typeface="+mn-lt"/>
              <a:cs typeface="+mn-lt"/>
            </a:endParaRPr>
          </a:p>
          <a:p>
            <a:pPr marL="0" indent="0">
              <a:buNone/>
            </a:pPr>
            <a:r>
              <a:rPr lang="en-US" sz="1500">
                <a:ea typeface="+mn-lt"/>
                <a:cs typeface="+mn-lt"/>
              </a:rPr>
              <a:t>Here are the steps:</a:t>
            </a:r>
            <a:endParaRPr lang="en-US" sz="1500"/>
          </a:p>
          <a:p>
            <a:pPr marL="0" indent="0">
              <a:buNone/>
            </a:pPr>
            <a:r>
              <a:rPr lang="en-US" sz="1500">
                <a:ea typeface="+mn-lt"/>
                <a:cs typeface="+mn-lt"/>
              </a:rPr>
              <a:t>• Request data (Falcon 9 launch data) from Wikipedia</a:t>
            </a:r>
          </a:p>
          <a:p>
            <a:pPr marL="0" indent="0">
              <a:buNone/>
            </a:pPr>
            <a:r>
              <a:rPr lang="en-US" sz="1500">
                <a:ea typeface="+mn-lt"/>
                <a:cs typeface="+mn-lt"/>
              </a:rPr>
              <a:t> • Create </a:t>
            </a:r>
            <a:r>
              <a:rPr lang="en-US" sz="1500" err="1">
                <a:ea typeface="+mn-lt"/>
                <a:cs typeface="+mn-lt"/>
              </a:rPr>
              <a:t>BeautifulSoup</a:t>
            </a:r>
            <a:r>
              <a:rPr lang="en-US" sz="1500">
                <a:ea typeface="+mn-lt"/>
                <a:cs typeface="+mn-lt"/>
              </a:rPr>
              <a:t> object from HTML response </a:t>
            </a:r>
          </a:p>
          <a:p>
            <a:pPr marL="0" indent="0">
              <a:buNone/>
            </a:pPr>
            <a:r>
              <a:rPr lang="en-US" sz="1500">
                <a:ea typeface="+mn-lt"/>
                <a:cs typeface="+mn-lt"/>
              </a:rPr>
              <a:t>• Extract column names from HTML table header </a:t>
            </a:r>
          </a:p>
          <a:p>
            <a:pPr marL="0" indent="0">
              <a:buNone/>
            </a:pPr>
            <a:r>
              <a:rPr lang="en-US" sz="1500">
                <a:ea typeface="+mn-lt"/>
                <a:cs typeface="+mn-lt"/>
              </a:rPr>
              <a:t>• Collect data from parsing HTML tables </a:t>
            </a:r>
          </a:p>
          <a:p>
            <a:pPr marL="0" indent="0">
              <a:buNone/>
            </a:pPr>
            <a:r>
              <a:rPr lang="en-US" sz="1500">
                <a:ea typeface="+mn-lt"/>
                <a:cs typeface="+mn-lt"/>
              </a:rPr>
              <a:t>• Create dictionary from the data </a:t>
            </a:r>
          </a:p>
          <a:p>
            <a:pPr marL="0" indent="0">
              <a:buNone/>
            </a:pPr>
            <a:r>
              <a:rPr lang="en-US" sz="1500">
                <a:ea typeface="+mn-lt"/>
                <a:cs typeface="+mn-lt"/>
              </a:rPr>
              <a:t>• Create </a:t>
            </a:r>
            <a:r>
              <a:rPr lang="en-US" sz="1500" err="1">
                <a:ea typeface="+mn-lt"/>
                <a:cs typeface="+mn-lt"/>
              </a:rPr>
              <a:t>dataframe</a:t>
            </a:r>
            <a:r>
              <a:rPr lang="en-US" sz="1500">
                <a:ea typeface="+mn-lt"/>
                <a:cs typeface="+mn-lt"/>
              </a:rPr>
              <a:t> from the dictionary </a:t>
            </a:r>
          </a:p>
          <a:p>
            <a:pPr marL="0" indent="0">
              <a:buNone/>
            </a:pPr>
            <a:r>
              <a:rPr lang="en-US" sz="1500">
                <a:ea typeface="+mn-lt"/>
                <a:cs typeface="+mn-lt"/>
              </a:rPr>
              <a:t>• Export data to csv file</a:t>
            </a:r>
          </a:p>
          <a:p>
            <a:pPr marL="0" indent="0">
              <a:buNone/>
            </a:pPr>
            <a:r>
              <a:rPr lang="en-US" sz="1500">
                <a:cs typeface="Calibri"/>
              </a:rPr>
              <a:t>The link to the notebook is :</a:t>
            </a:r>
            <a:r>
              <a:rPr lang="en-US" sz="1500">
                <a:ea typeface="+mn-lt"/>
                <a:cs typeface="+mn-lt"/>
              </a:rPr>
              <a:t> </a:t>
            </a:r>
            <a:r>
              <a:rPr lang="en-US" sz="1500">
                <a:ea typeface="+mn-lt"/>
                <a:cs typeface="+mn-lt"/>
                <a:hlinkClick r:id="rId2"/>
              </a:rPr>
              <a:t>https://github.com/m-mahdisafari/spacexproject/blob/c0226fb73df7d7b62960815f729a4658644cf77f/2_Web_Scraping_Spacex.ipynb</a:t>
            </a:r>
            <a:endParaRPr lang="en-US" sz="1500">
              <a:cs typeface="Calibri" panose="020F0502020204030204"/>
            </a:endParaRPr>
          </a:p>
          <a:p>
            <a:pPr marL="0" indent="0">
              <a:buNone/>
            </a:pPr>
            <a:endParaRPr lang="en-US" sz="1500">
              <a:cs typeface="Calibri" panose="020F0502020204030204"/>
            </a:endParaRPr>
          </a:p>
          <a:p>
            <a:pPr marL="0" indent="0">
              <a:buNone/>
            </a:pPr>
            <a:endParaRPr lang="en-US" sz="1500">
              <a:cs typeface="Calibri" panose="020F0502020204030204"/>
            </a:endParaRPr>
          </a:p>
          <a:p>
            <a:pPr marL="0" indent="0">
              <a:buNone/>
            </a:pPr>
            <a:endParaRPr lang="en-US" sz="1500">
              <a:cs typeface="Calibri" panose="020F0502020204030204"/>
            </a:endParaRPr>
          </a:p>
          <a:p>
            <a:pPr marL="0" indent="0">
              <a:buNone/>
            </a:pPr>
            <a:endParaRPr lang="en-US" sz="1500">
              <a:cs typeface="Calibri" panose="020F0502020204030204"/>
            </a:endParaRPr>
          </a:p>
        </p:txBody>
      </p:sp>
    </p:spTree>
    <p:extLst>
      <p:ext uri="{BB962C8B-B14F-4D97-AF65-F5344CB8AC3E}">
        <p14:creationId xmlns:p14="http://schemas.microsoft.com/office/powerpoint/2010/main" val="223724069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77</TotalTime>
  <Words>3142</Words>
  <Application>Microsoft Office PowerPoint</Application>
  <PresentationFormat>Widescreen</PresentationFormat>
  <Paragraphs>259</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Metropolitan</vt:lpstr>
      <vt:lpstr>IBM DATA SCIENCE CAPSTONE_SPACEX</vt:lpstr>
      <vt:lpstr>Table of contents</vt:lpstr>
      <vt:lpstr>Summary</vt:lpstr>
      <vt:lpstr>Introduction</vt:lpstr>
      <vt:lpstr>Methodology</vt:lpstr>
      <vt:lpstr>Methodology </vt:lpstr>
      <vt:lpstr> Data Collection</vt:lpstr>
      <vt:lpstr>Data Collection – SpaceX API</vt:lpstr>
      <vt:lpstr>Data Collection – Web Scraping</vt:lpstr>
      <vt:lpstr>Data Wrangling</vt:lpstr>
      <vt:lpstr>EDA with Data Visualization</vt:lpstr>
      <vt:lpstr>EDA with SQL</vt:lpstr>
      <vt:lpstr>Interactive Map With Folium</vt:lpstr>
      <vt:lpstr>Build a Dashboard with Plotly Dash </vt:lpstr>
      <vt:lpstr>Predictive Analysis (Classification) </vt:lpstr>
      <vt:lpstr>Outcomes and Results   </vt:lpstr>
      <vt:lpstr>EDA With Visualization </vt:lpstr>
      <vt:lpstr>Flight Number vs. Launch Site</vt:lpstr>
      <vt:lpstr>Payload Mass vs. Launch Site </vt:lpstr>
      <vt:lpstr>Success rate vs. Orbit type </vt:lpstr>
      <vt:lpstr>Flight Number vs. Orbit type </vt:lpstr>
      <vt:lpstr>Payload Vs. Orbit Type</vt:lpstr>
      <vt:lpstr>Launch Success Yearly Trend</vt:lpstr>
      <vt:lpstr>EDA with SQL</vt:lpstr>
      <vt:lpstr>All Launch Site Names </vt:lpstr>
      <vt:lpstr>Launch site names begin with `CCA`</vt:lpstr>
      <vt:lpstr>Total Payload Mass by Customer NASA (CRS)</vt:lpstr>
      <vt:lpstr>Average Payload Mass carried by booster version F9 v1.1</vt:lpstr>
      <vt:lpstr>The date where the successful landing outcome in drone ship was achieved </vt:lpstr>
      <vt:lpstr>Successful drone ship landing with payload between 4000 and 6000</vt:lpstr>
      <vt:lpstr>Total Number of Successful and Failure Mission Outcomes</vt:lpstr>
      <vt:lpstr>Boosters Carried Maximum Payload</vt:lpstr>
      <vt:lpstr>Launch Records</vt:lpstr>
      <vt:lpstr>Rank Success Count Between 2010-06-04 And 2017-03-20</vt:lpstr>
      <vt:lpstr>Interactive Analytics Results</vt:lpstr>
      <vt:lpstr>Interactive Map With Folium</vt:lpstr>
      <vt:lpstr>Color Labelled Markers</vt:lpstr>
      <vt:lpstr>Launch Site Distance To Landmarks</vt:lpstr>
      <vt:lpstr>PowerPoint Presentation</vt:lpstr>
      <vt:lpstr>Dashboard with Plotly</vt:lpstr>
      <vt:lpstr>Pie chart showing the success percentage achieved by each launch site</vt:lpstr>
      <vt:lpstr>Pie chart showing the Launch site with the highest launch success ratio</vt:lpstr>
      <vt:lpstr>Scatter plot of Payload vs Launch Outcome for all sites, with different payload selected in the range slider</vt:lpstr>
      <vt:lpstr>Predictive Analysis Results</vt:lpstr>
      <vt:lpstr>Classification Accuracy </vt:lpstr>
      <vt:lpstr>Confusion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Sadjadi, Saeedeh</cp:lastModifiedBy>
  <cp:revision>497</cp:revision>
  <dcterms:created xsi:type="dcterms:W3CDTF">2023-04-25T18:28:34Z</dcterms:created>
  <dcterms:modified xsi:type="dcterms:W3CDTF">2023-04-28T09:59:24Z</dcterms:modified>
</cp:coreProperties>
</file>