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9144000" cy="6858000"/>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solidFill>
                <a:srgbClr val="4BACC6"/>
              </a:solidFill>
              <a:prstDash val="solid"/>
              <a:bevel/>
            </a:ln>
          </a:top>
          <a:bottom>
            <a:ln w="12700" cap="flat">
              <a:solidFill>
                <a:srgbClr val="4BACC6"/>
              </a:solidFill>
              <a:prstDash val="solid"/>
              <a:bevel/>
            </a:ln>
          </a:bottom>
          <a:insideH>
            <a:ln w="12700" cap="flat">
              <a:solidFill>
                <a:srgbClr val="4BACC6"/>
              </a:solidFill>
              <a:prstDash val="solid"/>
              <a:bevel/>
            </a:ln>
          </a:insideH>
          <a:insideV>
            <a:ln w="12700" cap="flat">
              <a:noFill/>
              <a:miter lim="400000"/>
            </a:ln>
          </a:insideV>
        </a:tcBdr>
        <a:fill>
          <a:solidFill>
            <a:srgbClr val="E8F1F5"/>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4BACC6"/>
              </a:solidFill>
              <a:prstDash val="solid"/>
              <a:bevel/>
            </a:ln>
          </a:left>
          <a:right>
            <a:ln w="12700" cap="flat">
              <a:noFill/>
              <a:miter lim="400000"/>
            </a:ln>
          </a:right>
          <a:top>
            <a:ln w="12700" cap="flat">
              <a:solidFill>
                <a:srgbClr val="4BACC6"/>
              </a:solidFill>
              <a:prstDash val="solid"/>
              <a:bevel/>
            </a:ln>
          </a:top>
          <a:bottom>
            <a:ln w="12700" cap="flat">
              <a:solidFill>
                <a:srgbClr val="4BACC6"/>
              </a:solidFill>
              <a:prstDash val="solid"/>
              <a:bevel/>
            </a:ln>
          </a:bottom>
          <a:insideH>
            <a:ln w="12700" cap="flat">
              <a:solidFill>
                <a:srgbClr val="4BACC6"/>
              </a:solidFill>
              <a:prstDash val="solid"/>
              <a:bevel/>
            </a:ln>
          </a:insideH>
          <a:insideV>
            <a:ln w="12700" cap="flat">
              <a:solidFill>
                <a:srgbClr val="4BACC6"/>
              </a:solidFill>
              <a:prstDash val="solid"/>
              <a:bevel/>
            </a:ln>
          </a:insideV>
        </a:tcBdr>
        <a:fill>
          <a:solidFill>
            <a:srgbClr val="E8F1F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4BACC6"/>
              </a:solidFill>
              <a:prstDash val="solid"/>
              <a:bevel/>
            </a:ln>
          </a:top>
          <a:bottom>
            <a:ln w="12700" cap="flat">
              <a:solidFill>
                <a:srgbClr val="4BACC6"/>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solidFill>
                <a:srgbClr val="4BACC6"/>
              </a:solidFill>
              <a:prstDash val="solid"/>
              <a:bevel/>
            </a:ln>
          </a:top>
          <a:bottom>
            <a:ln w="12700" cap="flat">
              <a:solidFill>
                <a:srgbClr val="4BACC6"/>
              </a:solidFill>
              <a:prstDash val="solid"/>
              <a:bevel/>
            </a:ln>
          </a:bottom>
          <a:insideH>
            <a:ln w="12700" cap="flat">
              <a:noFill/>
              <a:miter lim="400000"/>
            </a:ln>
          </a:insideH>
          <a:insideV>
            <a:ln w="12700" cap="flat">
              <a:noFill/>
              <a:miter lim="400000"/>
            </a:ln>
          </a:insideV>
        </a:tcBdr>
        <a:fill>
          <a:solidFill>
            <a:srgbClr val="4BACC6"/>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lvl="0"/>
          </a:p>
        </p:txBody>
      </p:sp>
      <p:sp>
        <p:nvSpPr>
          <p:cNvPr id="86" name="Shape 86"/>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Motivation should be more general and connect with the why were doing something like this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How this will relate to griffins app </a:t>
            </a:r>
            <a:r>
              <a:rPr sz="1200">
                <a:latin typeface="Wingdings"/>
                <a:ea typeface="Wingdings"/>
                <a:cs typeface="Wingdings"/>
                <a:sym typeface="Wingdings"/>
              </a:rPr>
              <a:t> </a:t>
            </a:r>
            <a:r>
              <a:rPr sz="1200">
                <a:latin typeface="Calibri"/>
                <a:ea typeface="Calibri"/>
                <a:cs typeface="Calibri"/>
                <a:sym typeface="Calibri"/>
              </a:rPr>
              <a:t>picture of a cell phone</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Put in early: two areas of the brain performing same computation</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Separate objectives : ours </a:t>
            </a:r>
            <a:r>
              <a:rPr sz="1200">
                <a:latin typeface="Wingdings"/>
                <a:ea typeface="Wingdings"/>
                <a:cs typeface="Wingdings"/>
                <a:sym typeface="Wingdings"/>
              </a:rPr>
              <a:t> </a:t>
            </a:r>
            <a:r>
              <a:rPr sz="1200">
                <a:latin typeface="Calibri"/>
                <a:ea typeface="Calibri"/>
                <a:cs typeface="Calibri"/>
                <a:sym typeface="Calibri"/>
              </a:rPr>
              <a:t>writing the code in order to create the efficient codes from audio and visual samples griffin’s : create the app</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Don’t say ICA anywhere on the left : important thing is that both areas of the brain are performing the same efficient computation</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Methods : finding natural images and sounds then using an efficient coding method to produce visual and auditory receptive fields similar to what you see in the brain ICA is a parenthetical (definitely in methods; is the tool we used)</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Removing redundancy </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Results and conclustions </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Pictures of natural images and whole clips of the sound wave</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Then clips of the images and sounds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Then resulting filters</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Variation in sounds and images so you see the difference between images and sounds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Pick things that will get an interesting variation</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Noise images willl mess this up</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Be creative (clouds, cartoons, text to make it clear that its not the algorithm that makes the cells it</a:t>
            </a:r>
            <a:r>
              <a:rPr sz="1200">
                <a:latin typeface="Calibri"/>
                <a:ea typeface="Calibri"/>
                <a:cs typeface="Calibri"/>
                <a:sym typeface="Calibri"/>
              </a:rPr>
              <a:t>’</a:t>
            </a:r>
            <a:r>
              <a:rPr sz="1200">
                <a:latin typeface="Calibri"/>
                <a:ea typeface="Calibri"/>
                <a:cs typeface="Calibri"/>
                <a:sym typeface="Calibri"/>
              </a:rPr>
              <a:t>s the data that makes the cells)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Same with sounds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(bird calls vs speech; gunshots and crunching leaves? …)</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Need an introduction; not so much a discussion but conclusion</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What is a receptive field section</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More natural scenes and sounds produce more physiological filters</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References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Dr alberts phd work</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Acknowledgements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Definitely HHMI and FYRE grant number (kelsey)</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Names: us, griffin, Albert</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Albert &amp; Griffin = computer science department</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We are biology</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Neuroscientists have tried to understand the brain by relating neural stimuli to what caused them. Complicated math descriptions with no underlying concept of why those neural responses occur. Here we are demonstrating that these 2 types of neural responses can be explained </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Efficient coding hypothesis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natural images/sounds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clips/patches</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resulting ica images (Gabor) auditory filters (Gammatone)</a:t>
            </a: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Real pictures</a:t>
            </a:r>
            <a:endParaRPr sz="1200">
              <a:latin typeface="Calibri"/>
              <a:ea typeface="Calibri"/>
              <a:cs typeface="Calibri"/>
              <a:sym typeface="Calibri"/>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endParaRPr sz="3200">
              <a:solidFill>
                <a:srgbClr val="888888"/>
              </a:solidFill>
            </a:endParaRPr>
          </a:p>
          <a:p>
            <a:pPr lvl="1">
              <a:defRPr sz="1800">
                <a:solidFill>
                  <a:srgbClr val="000000"/>
                </a:solidFill>
              </a:defRPr>
            </a:pPr>
            <a:r>
              <a:rPr sz="3200">
                <a:solidFill>
                  <a:srgbClr val="888888"/>
                </a:solidFill>
              </a:rPr>
              <a:t>Body Level Two</a:t>
            </a:r>
            <a:endParaRPr sz="3200">
              <a:solidFill>
                <a:srgbClr val="888888"/>
              </a:solidFill>
            </a:endParaRPr>
          </a:p>
          <a:p>
            <a:pPr lvl="2">
              <a:defRPr sz="1800">
                <a:solidFill>
                  <a:srgbClr val="000000"/>
                </a:solidFill>
              </a:defRPr>
            </a:pPr>
            <a:r>
              <a:rPr sz="3200">
                <a:solidFill>
                  <a:srgbClr val="888888"/>
                </a:solidFill>
              </a:rPr>
              <a:t>Body Level Three</a:t>
            </a:r>
            <a:endParaRPr sz="3200">
              <a:solidFill>
                <a:srgbClr val="888888"/>
              </a:solidFill>
            </a:endParaRPr>
          </a:p>
          <a:p>
            <a:pPr lvl="3">
              <a:defRPr sz="1800">
                <a:solidFill>
                  <a:srgbClr val="000000"/>
                </a:solidFill>
              </a:defRPr>
            </a:pPr>
            <a:r>
              <a:rPr sz="3200">
                <a:solidFill>
                  <a:srgbClr val="888888"/>
                </a:solidFill>
              </a:rPr>
              <a:t>Body Level Four</a:t>
            </a:r>
            <a:endParaRPr sz="3200">
              <a:solidFill>
                <a:srgbClr val="888888"/>
              </a:solidFill>
            </a:endParaRPr>
          </a:p>
          <a:p>
            <a:pPr lvl="4">
              <a:defRPr sz="1800">
                <a:solidFill>
                  <a:srgbClr val="000000"/>
                </a:solidFill>
              </a:defRPr>
            </a:pPr>
            <a:r>
              <a:rPr sz="3200">
                <a:solidFill>
                  <a:srgbClr val="888888"/>
                </a:solidFill>
              </a:rPr>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Title Text</a:t>
            </a:r>
          </a:p>
        </p:txBody>
      </p:sp>
      <p:sp>
        <p:nvSpPr>
          <p:cNvPr id="40" name="Shape 40"/>
          <p:cNvSpPr/>
          <p:nvPr>
            <p:ph type="body" idx="1"/>
          </p:nvPr>
        </p:nvSpPr>
        <p:spPr>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p:nvPr>
            <p:ph type="body" idx="1"/>
          </p:nvPr>
        </p:nvSpPr>
        <p:spPr>
          <a:xfrm>
            <a:off x="457200" y="274638"/>
            <a:ext cx="6019800" cy="6583363"/>
          </a:xfrm>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Title Text</a:t>
            </a:r>
          </a:p>
        </p:txBody>
      </p:sp>
      <p:sp>
        <p:nvSpPr>
          <p:cNvPr id="11" name="Shape 11"/>
          <p:cNvSpPr/>
          <p:nvPr>
            <p:ph type="body" idx="1"/>
          </p:nvPr>
        </p:nvSpPr>
        <p:spPr>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722312" y="4406900"/>
            <a:ext cx="7772401" cy="1362075"/>
          </a:xfrm>
          <a:prstGeom prst="rect">
            <a:avLst/>
          </a:prstGeom>
        </p:spPr>
        <p:txBody>
          <a:bodyPr anchor="t"/>
          <a:lstStyle>
            <a:lvl1pPr algn="l">
              <a:defRPr b="1" cap="all" sz="4000"/>
            </a:lvl1pPr>
          </a:lstStyle>
          <a:p>
            <a:pPr lvl="0">
              <a:defRPr b="0" cap="none" sz="1800"/>
            </a:pPr>
            <a:r>
              <a:rPr b="1" cap="all" sz="4000"/>
              <a:t>Title Text</a:t>
            </a:r>
          </a:p>
        </p:txBody>
      </p:sp>
      <p:sp>
        <p:nvSpPr>
          <p:cNvPr id="15" name="Shape 15"/>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endParaRPr sz="2000">
              <a:solidFill>
                <a:srgbClr val="888888"/>
              </a:solidFill>
            </a:endParaRPr>
          </a:p>
          <a:p>
            <a:pPr lvl="1">
              <a:defRPr sz="1800">
                <a:solidFill>
                  <a:srgbClr val="000000"/>
                </a:solidFill>
              </a:defRPr>
            </a:pPr>
            <a:r>
              <a:rPr sz="2000">
                <a:solidFill>
                  <a:srgbClr val="888888"/>
                </a:solidFill>
              </a:rPr>
              <a:t>Body Level Two</a:t>
            </a:r>
            <a:endParaRPr sz="2000">
              <a:solidFill>
                <a:srgbClr val="888888"/>
              </a:solidFill>
            </a:endParaRPr>
          </a:p>
          <a:p>
            <a:pPr lvl="2">
              <a:defRPr sz="1800">
                <a:solidFill>
                  <a:srgbClr val="000000"/>
                </a:solidFill>
              </a:defRPr>
            </a:pPr>
            <a:r>
              <a:rPr sz="2000">
                <a:solidFill>
                  <a:srgbClr val="888888"/>
                </a:solidFill>
              </a:rPr>
              <a:t>Body Level Three</a:t>
            </a:r>
            <a:endParaRPr sz="2000">
              <a:solidFill>
                <a:srgbClr val="888888"/>
              </a:solidFill>
            </a:endParaRPr>
          </a:p>
          <a:p>
            <a:pPr lvl="3">
              <a:defRPr sz="1800">
                <a:solidFill>
                  <a:srgbClr val="000000"/>
                </a:solidFill>
              </a:defRPr>
            </a:pPr>
            <a:r>
              <a:rPr sz="2000">
                <a:solidFill>
                  <a:srgbClr val="888888"/>
                </a:solidFill>
              </a:rPr>
              <a:t>Body Level Four</a:t>
            </a:r>
            <a:endParaRPr sz="2000">
              <a:solidFill>
                <a:srgbClr val="888888"/>
              </a:solidFill>
            </a:endParaRPr>
          </a:p>
          <a:p>
            <a:pPr lvl="4">
              <a:defRPr sz="1800">
                <a:solidFill>
                  <a:srgbClr val="000000"/>
                </a:solidFill>
              </a:defRPr>
            </a:pPr>
            <a:r>
              <a:rPr sz="2000">
                <a:solidFill>
                  <a:srgbClr val="888888"/>
                </a:solid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Title Text</a:t>
            </a:r>
          </a:p>
        </p:txBody>
      </p:sp>
      <p:sp>
        <p:nvSpPr>
          <p:cNvPr id="19" name="Shape 19"/>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p:nvPr>
            <p:ph type="body" idx="1"/>
          </p:nvPr>
        </p:nvSpPr>
        <p:spPr>
          <a:xfrm>
            <a:off x="457200" y="1435465"/>
            <a:ext cx="4040188" cy="739411"/>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400"/>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457200" y="0"/>
            <a:ext cx="3008314" cy="1435100"/>
          </a:xfrm>
          <a:prstGeom prst="rect">
            <a:avLst/>
          </a:prstGeom>
        </p:spPr>
        <p:txBody>
          <a:bodyPr anchor="b"/>
          <a:lstStyle>
            <a:lvl1pPr algn="l">
              <a:defRPr b="1" sz="2000"/>
            </a:lvl1pPr>
          </a:lstStyle>
          <a:p>
            <a:pPr lvl="0">
              <a:defRPr b="0" sz="1800"/>
            </a:pPr>
            <a:r>
              <a:rPr b="1" sz="2000"/>
              <a:t>Title Text</a:t>
            </a:r>
          </a:p>
        </p:txBody>
      </p:sp>
      <p:sp>
        <p:nvSpPr>
          <p:cNvPr id="32" name="Shape 32"/>
          <p:cNvSpPr/>
          <p:nvPr>
            <p:ph type="body" idx="1"/>
          </p:nvPr>
        </p:nvSpPr>
        <p:spPr>
          <a:xfrm>
            <a:off x="3575050" y="273050"/>
            <a:ext cx="5111750" cy="6584950"/>
          </a:xfrm>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1792288" y="4800600"/>
            <a:ext cx="5486401" cy="566738"/>
          </a:xfrm>
          <a:prstGeom prst="rect">
            <a:avLst/>
          </a:prstGeom>
        </p:spPr>
        <p:txBody>
          <a:bodyPr anchor="b"/>
          <a:lstStyle>
            <a:lvl1pPr algn="l">
              <a:defRPr b="1" sz="2000"/>
            </a:lvl1pPr>
          </a:lstStyle>
          <a:p>
            <a:pPr lvl="0">
              <a:defRPr b="0" sz="1800"/>
            </a:pPr>
            <a:r>
              <a:rPr b="1" sz="2000"/>
              <a:t>Title Text</a:t>
            </a:r>
          </a:p>
        </p:txBody>
      </p:sp>
      <p:sp>
        <p:nvSpPr>
          <p:cNvPr id="36" name="Shape 36"/>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endParaRPr sz="1400"/>
          </a:p>
          <a:p>
            <a:pPr lvl="1">
              <a:defRPr sz="1800"/>
            </a:pPr>
            <a:r>
              <a:rPr sz="1400"/>
              <a:t>Body Level Two</a:t>
            </a:r>
            <a:endParaRPr sz="1400"/>
          </a:p>
          <a:p>
            <a:pPr lvl="2">
              <a:defRPr sz="1800"/>
            </a:pPr>
            <a:r>
              <a:rPr sz="1400"/>
              <a:t>Body Level Three</a:t>
            </a:r>
            <a:endParaRPr sz="1400"/>
          </a:p>
          <a:p>
            <a:pPr lvl="3">
              <a:defRPr sz="1800"/>
            </a:pPr>
            <a:r>
              <a:rPr sz="1400"/>
              <a:t>Body Level Four</a:t>
            </a:r>
            <a:endParaRPr sz="1400"/>
          </a:p>
          <a:p>
            <a:pPr lvl="4">
              <a:defRPr sz="1800"/>
            </a:pPr>
            <a:r>
              <a:rPr sz="14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Title Text</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4" name="Shape 4"/>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defTabSz="457200">
        <a:defRPr sz="4400">
          <a:latin typeface="Calibri"/>
          <a:ea typeface="Calibri"/>
          <a:cs typeface="Calibri"/>
          <a:sym typeface="Calibri"/>
        </a:defRPr>
      </a:lvl1pPr>
      <a:lvl2pPr algn="ctr" defTabSz="457200">
        <a:defRPr sz="4400">
          <a:latin typeface="Calibri"/>
          <a:ea typeface="Calibri"/>
          <a:cs typeface="Calibri"/>
          <a:sym typeface="Calibri"/>
        </a:defRPr>
      </a:lvl2pPr>
      <a:lvl3pPr algn="ctr" defTabSz="457200">
        <a:defRPr sz="4400">
          <a:latin typeface="Calibri"/>
          <a:ea typeface="Calibri"/>
          <a:cs typeface="Calibri"/>
          <a:sym typeface="Calibri"/>
        </a:defRPr>
      </a:lvl3pPr>
      <a:lvl4pPr algn="ctr" defTabSz="457200">
        <a:defRPr sz="4400">
          <a:latin typeface="Calibri"/>
          <a:ea typeface="Calibri"/>
          <a:cs typeface="Calibri"/>
          <a:sym typeface="Calibri"/>
        </a:defRPr>
      </a:lvl4pPr>
      <a:lvl5pPr algn="ctr" defTabSz="457200">
        <a:defRPr sz="4400">
          <a:latin typeface="Calibri"/>
          <a:ea typeface="Calibri"/>
          <a:cs typeface="Calibri"/>
          <a:sym typeface="Calibri"/>
        </a:defRPr>
      </a:lvl5pPr>
      <a:lvl6pPr algn="ctr" defTabSz="457200">
        <a:defRPr sz="4400">
          <a:latin typeface="Calibri"/>
          <a:ea typeface="Calibri"/>
          <a:cs typeface="Calibri"/>
          <a:sym typeface="Calibri"/>
        </a:defRPr>
      </a:lvl6pPr>
      <a:lvl7pPr algn="ctr" defTabSz="457200">
        <a:defRPr sz="4400">
          <a:latin typeface="Calibri"/>
          <a:ea typeface="Calibri"/>
          <a:cs typeface="Calibri"/>
          <a:sym typeface="Calibri"/>
        </a:defRPr>
      </a:lvl7pPr>
      <a:lvl8pPr algn="ctr" defTabSz="457200">
        <a:defRPr sz="4400">
          <a:latin typeface="Calibri"/>
          <a:ea typeface="Calibri"/>
          <a:cs typeface="Calibri"/>
          <a:sym typeface="Calibri"/>
        </a:defRPr>
      </a:lvl8pPr>
      <a:lvl9pPr algn="ctr" defTabSz="457200">
        <a:defRPr sz="4400">
          <a:latin typeface="Calibri"/>
          <a:ea typeface="Calibri"/>
          <a:cs typeface="Calibri"/>
          <a:sym typeface="Calibri"/>
        </a:defRPr>
      </a:lvl9pPr>
    </p:titleStyle>
    <p:bodyStyle>
      <a:lvl1pPr marL="342900" indent="-342900" defTabSz="457200">
        <a:spcBef>
          <a:spcPts val="700"/>
        </a:spcBef>
        <a:buSzPct val="100000"/>
        <a:buFont typeface="Arial"/>
        <a:buChar char="•"/>
        <a:defRPr sz="3200">
          <a:latin typeface="Calibri"/>
          <a:ea typeface="Calibri"/>
          <a:cs typeface="Calibri"/>
          <a:sym typeface="Calibri"/>
        </a:defRPr>
      </a:lvl1pPr>
      <a:lvl2pPr marL="783771" indent="-326571" defTabSz="457200">
        <a:spcBef>
          <a:spcPts val="700"/>
        </a:spcBef>
        <a:buSzPct val="100000"/>
        <a:buFont typeface="Arial"/>
        <a:buChar char="–"/>
        <a:defRPr sz="3200">
          <a:latin typeface="Calibri"/>
          <a:ea typeface="Calibri"/>
          <a:cs typeface="Calibri"/>
          <a:sym typeface="Calibri"/>
        </a:defRPr>
      </a:lvl2pPr>
      <a:lvl3pPr marL="1219200" indent="-304800" defTabSz="457200">
        <a:spcBef>
          <a:spcPts val="700"/>
        </a:spcBef>
        <a:buSzPct val="100000"/>
        <a:buFont typeface="Arial"/>
        <a:buChar char="•"/>
        <a:defRPr sz="3200">
          <a:latin typeface="Calibri"/>
          <a:ea typeface="Calibri"/>
          <a:cs typeface="Calibri"/>
          <a:sym typeface="Calibri"/>
        </a:defRPr>
      </a:lvl3pPr>
      <a:lvl4pPr marL="1737360" indent="-365760" defTabSz="457200">
        <a:spcBef>
          <a:spcPts val="700"/>
        </a:spcBef>
        <a:buSzPct val="100000"/>
        <a:buFont typeface="Arial"/>
        <a:buChar char="–"/>
        <a:defRPr sz="3200">
          <a:latin typeface="Calibri"/>
          <a:ea typeface="Calibri"/>
          <a:cs typeface="Calibri"/>
          <a:sym typeface="Calibri"/>
        </a:defRPr>
      </a:lvl4pPr>
      <a:lvl5pPr marL="2194560" indent="-365760" defTabSz="457200">
        <a:spcBef>
          <a:spcPts val="700"/>
        </a:spcBef>
        <a:buSzPct val="100000"/>
        <a:buFont typeface="Arial"/>
        <a:buChar char="»"/>
        <a:defRPr sz="3200">
          <a:latin typeface="Calibri"/>
          <a:ea typeface="Calibri"/>
          <a:cs typeface="Calibri"/>
          <a:sym typeface="Calibri"/>
        </a:defRPr>
      </a:lvl5pPr>
      <a:lvl6pPr marL="2651760" indent="-365760" defTabSz="457200">
        <a:spcBef>
          <a:spcPts val="700"/>
        </a:spcBef>
        <a:buSzPct val="100000"/>
        <a:buFont typeface="Arial"/>
        <a:buChar char="•"/>
        <a:defRPr sz="3200">
          <a:latin typeface="Calibri"/>
          <a:ea typeface="Calibri"/>
          <a:cs typeface="Calibri"/>
          <a:sym typeface="Calibri"/>
        </a:defRPr>
      </a:lvl6pPr>
      <a:lvl7pPr marL="3108960" indent="-365760" defTabSz="457200">
        <a:spcBef>
          <a:spcPts val="700"/>
        </a:spcBef>
        <a:buSzPct val="100000"/>
        <a:buFont typeface="Arial"/>
        <a:buChar char="•"/>
        <a:defRPr sz="3200">
          <a:latin typeface="Calibri"/>
          <a:ea typeface="Calibri"/>
          <a:cs typeface="Calibri"/>
          <a:sym typeface="Calibri"/>
        </a:defRPr>
      </a:lvl7pPr>
      <a:lvl8pPr marL="3566159" indent="-365759" defTabSz="457200">
        <a:spcBef>
          <a:spcPts val="700"/>
        </a:spcBef>
        <a:buSzPct val="100000"/>
        <a:buFont typeface="Arial"/>
        <a:buChar char="•"/>
        <a:defRPr sz="3200">
          <a:latin typeface="Calibri"/>
          <a:ea typeface="Calibri"/>
          <a:cs typeface="Calibri"/>
          <a:sym typeface="Calibri"/>
        </a:defRPr>
      </a:lvl8pPr>
      <a:lvl9pPr marL="4023359" indent="-365759" defTabSz="457200">
        <a:spcBef>
          <a:spcPts val="700"/>
        </a:spcBef>
        <a:buSzPct val="100000"/>
        <a:buFont typeface="Arial"/>
        <a:buChar char="•"/>
        <a:defRPr sz="3200">
          <a:latin typeface="Calibri"/>
          <a:ea typeface="Calibri"/>
          <a:cs typeface="Calibri"/>
          <a:sym typeface="Calibri"/>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indent="2286000" algn="r" defTabSz="457200">
        <a:defRPr sz="1200">
          <a:solidFill>
            <a:schemeClr val="tx1"/>
          </a:solidFill>
          <a:latin typeface="+mn-lt"/>
          <a:ea typeface="+mn-ea"/>
          <a:cs typeface="+mn-cs"/>
          <a:sym typeface="Calibri"/>
        </a:defRPr>
      </a:lvl6pPr>
      <a:lvl7pPr indent="2743200" algn="r" defTabSz="457200">
        <a:defRPr sz="1200">
          <a:solidFill>
            <a:schemeClr val="tx1"/>
          </a:solidFill>
          <a:latin typeface="+mn-lt"/>
          <a:ea typeface="+mn-ea"/>
          <a:cs typeface="+mn-cs"/>
          <a:sym typeface="Calibri"/>
        </a:defRPr>
      </a:lvl7pPr>
      <a:lvl8pPr indent="3200400" algn="r" defTabSz="457200">
        <a:defRPr sz="1200">
          <a:solidFill>
            <a:schemeClr val="tx1"/>
          </a:solidFill>
          <a:latin typeface="+mn-lt"/>
          <a:ea typeface="+mn-ea"/>
          <a:cs typeface="+mn-cs"/>
          <a:sym typeface="Calibri"/>
        </a:defRPr>
      </a:lvl8pPr>
      <a:lvl9pPr indent="3657600"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660399" y="26569"/>
            <a:ext cx="7543801" cy="801033"/>
          </a:xfrm>
          <a:prstGeom prst="rect">
            <a:avLst/>
          </a:prstGeom>
          <a:solidFill>
            <a:srgbClr val="FFFFFF"/>
          </a:solidFill>
          <a:ln w="25400">
            <a:solidFill>
              <a:srgbClr val="FFFFFF"/>
            </a:solidFill>
            <a:bevel/>
          </a:ln>
        </p:spPr>
        <p:txBody>
          <a:bodyPr lIns="0" tIns="0" rIns="0" bIns="0"/>
          <a:lstStyle>
            <a:lvl1pPr>
              <a:defRPr sz="2100">
                <a:latin typeface="Charter"/>
                <a:ea typeface="Charter"/>
                <a:cs typeface="Charter"/>
                <a:sym typeface="Charter"/>
              </a:defRPr>
            </a:lvl1pPr>
          </a:lstStyle>
          <a:p>
            <a:pPr lvl="0">
              <a:defRPr sz="1800"/>
            </a:pPr>
            <a:r>
              <a:rPr sz="2100"/>
              <a:t>Demonstration of Efficient Visual and Auditory Neural Coding</a:t>
            </a:r>
          </a:p>
        </p:txBody>
      </p:sp>
      <p:graphicFrame>
        <p:nvGraphicFramePr>
          <p:cNvPr id="50" name="Table 50"/>
          <p:cNvGraphicFramePr/>
          <p:nvPr/>
        </p:nvGraphicFramePr>
        <p:xfrm>
          <a:off x="2691004" y="1360133"/>
          <a:ext cx="3774692" cy="538151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761990"/>
              </a:tblGrid>
              <a:tr h="320040">
                <a:tc>
                  <a:txBody>
                    <a:bodyPr/>
                    <a:lstStyle/>
                    <a:p>
                      <a:pPr lvl="0" algn="ctr">
                        <a:defRPr b="0" i="0" sz="1800">
                          <a:solidFill>
                            <a:srgbClr val="000000"/>
                          </a:solidFill>
                        </a:defRPr>
                      </a:pPr>
                      <a:r>
                        <a:rPr sz="1400">
                          <a:solidFill>
                            <a:srgbClr val="FFFFFF"/>
                          </a:solidFill>
                          <a:latin typeface="Charter"/>
                          <a:ea typeface="Charter"/>
                          <a:cs typeface="Charter"/>
                          <a:sym typeface="Charter"/>
                        </a:rPr>
                        <a:t>Results</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5048769">
                <a:tc>
                  <a:txBody>
                    <a:bodyPr/>
                    <a:lstStyle/>
                    <a:p>
                      <a:pPr lvl="0" algn="l">
                        <a:defRPr b="0" i="0" sz="1800">
                          <a:latin typeface="Charter"/>
                          <a:ea typeface="Charter"/>
                          <a:cs typeface="Charter"/>
                          <a:sym typeface="Charter"/>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51" name="Shape 51"/>
          <p:cNvSpPr/>
          <p:nvPr/>
        </p:nvSpPr>
        <p:spPr>
          <a:xfrm>
            <a:off x="2152703" y="605888"/>
            <a:ext cx="484144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r>
              <a:rPr b="1" sz="1000">
                <a:latin typeface="Charter"/>
                <a:ea typeface="Charter"/>
                <a:cs typeface="Charter"/>
                <a:sym typeface="Charter"/>
              </a:rPr>
              <a:t>Suzanne Greenwood</a:t>
            </a:r>
            <a:r>
              <a:rPr b="1" baseline="31999" sz="1000">
                <a:latin typeface="Charter"/>
                <a:ea typeface="Charter"/>
                <a:cs typeface="Charter"/>
                <a:sym typeface="Charter"/>
              </a:rPr>
              <a:t>1,2</a:t>
            </a:r>
            <a:r>
              <a:rPr b="1" sz="1000">
                <a:latin typeface="Charter"/>
                <a:ea typeface="Charter"/>
                <a:cs typeface="Charter"/>
                <a:sym typeface="Charter"/>
              </a:rPr>
              <a:t>, Mary Makarious</a:t>
            </a:r>
            <a:r>
              <a:rPr b="1" baseline="31999" sz="1000">
                <a:latin typeface="Charter"/>
                <a:ea typeface="Charter"/>
                <a:cs typeface="Charter"/>
                <a:sym typeface="Charter"/>
              </a:rPr>
              <a:t>1,2</a:t>
            </a:r>
            <a:r>
              <a:rPr b="1" sz="1000">
                <a:latin typeface="Charter"/>
                <a:ea typeface="Charter"/>
                <a:cs typeface="Charter"/>
                <a:sym typeface="Charter"/>
              </a:rPr>
              <a:t>, Griffin Moe</a:t>
            </a:r>
            <a:r>
              <a:rPr b="1" baseline="31999" sz="1000">
                <a:latin typeface="Charter"/>
                <a:ea typeface="Charter"/>
                <a:cs typeface="Charter"/>
                <a:sym typeface="Charter"/>
              </a:rPr>
              <a:t>3</a:t>
            </a:r>
            <a:r>
              <a:rPr b="1" sz="1000">
                <a:latin typeface="Charter"/>
                <a:ea typeface="Charter"/>
                <a:cs typeface="Charter"/>
                <a:sym typeface="Charter"/>
              </a:rPr>
              <a:t>, Mark V. Albert, PhD</a:t>
            </a:r>
            <a:r>
              <a:rPr b="1" baseline="31999" sz="1000">
                <a:latin typeface="Charter"/>
                <a:ea typeface="Charter"/>
                <a:cs typeface="Charter"/>
                <a:sym typeface="Charter"/>
              </a:rPr>
              <a:t>3</a:t>
            </a:r>
            <a:endParaRPr b="1" baseline="31999" sz="1000">
              <a:latin typeface="Charter"/>
              <a:ea typeface="Charter"/>
              <a:cs typeface="Charter"/>
              <a:sym typeface="Charter"/>
            </a:endParaRPr>
          </a:p>
          <a:p>
            <a:pPr lvl="0" algn="ctr"/>
            <a:r>
              <a:rPr baseline="31999" sz="1000">
                <a:latin typeface="Charter"/>
                <a:ea typeface="Charter"/>
                <a:cs typeface="Charter"/>
                <a:sym typeface="Charter"/>
              </a:rPr>
              <a:t>1</a:t>
            </a:r>
            <a:r>
              <a:rPr sz="1000">
                <a:latin typeface="Charter"/>
                <a:ea typeface="Charter"/>
                <a:cs typeface="Charter"/>
                <a:sym typeface="Charter"/>
              </a:rPr>
              <a:t>Department of Biology, Loyola University Chicago</a:t>
            </a:r>
            <a:endParaRPr sz="1000">
              <a:latin typeface="Charter"/>
              <a:ea typeface="Charter"/>
              <a:cs typeface="Charter"/>
              <a:sym typeface="Charter"/>
            </a:endParaRPr>
          </a:p>
          <a:p>
            <a:pPr lvl="0" algn="ctr"/>
            <a:r>
              <a:rPr baseline="31999" sz="1000">
                <a:latin typeface="Charter"/>
                <a:ea typeface="Charter"/>
                <a:cs typeface="Charter"/>
                <a:sym typeface="Charter"/>
              </a:rPr>
              <a:t>2</a:t>
            </a:r>
            <a:r>
              <a:rPr sz="1000">
                <a:latin typeface="Charter"/>
                <a:ea typeface="Charter"/>
                <a:cs typeface="Charter"/>
                <a:sym typeface="Charter"/>
              </a:rPr>
              <a:t>Bioinformatics Interdisciplinary Program, Loyola University Chicago</a:t>
            </a:r>
            <a:endParaRPr sz="1000">
              <a:latin typeface="Charter"/>
              <a:ea typeface="Charter"/>
              <a:cs typeface="Charter"/>
              <a:sym typeface="Charter"/>
            </a:endParaRPr>
          </a:p>
          <a:p>
            <a:pPr lvl="0" algn="ctr"/>
            <a:r>
              <a:rPr baseline="31999" sz="1000">
                <a:latin typeface="Charter"/>
                <a:ea typeface="Charter"/>
                <a:cs typeface="Charter"/>
                <a:sym typeface="Charter"/>
              </a:rPr>
              <a:t>3</a:t>
            </a:r>
            <a:r>
              <a:rPr sz="1000">
                <a:latin typeface="Charter"/>
                <a:ea typeface="Charter"/>
                <a:cs typeface="Charter"/>
                <a:sym typeface="Charter"/>
              </a:rPr>
              <a:t>Department of Computer Science, Loyola University Chicago</a:t>
            </a:r>
          </a:p>
        </p:txBody>
      </p:sp>
      <p:graphicFrame>
        <p:nvGraphicFramePr>
          <p:cNvPr id="52" name="Table 52"/>
          <p:cNvGraphicFramePr/>
          <p:nvPr/>
        </p:nvGraphicFramePr>
        <p:xfrm>
          <a:off x="225249" y="1364456"/>
          <a:ext cx="2371183" cy="123959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58481"/>
              </a:tblGrid>
              <a:tr h="320040">
                <a:tc>
                  <a:txBody>
                    <a:bodyPr/>
                    <a:lstStyle/>
                    <a:p>
                      <a:pPr lvl="0" algn="ctr">
                        <a:defRPr b="0" i="0" sz="1800">
                          <a:solidFill>
                            <a:srgbClr val="000000"/>
                          </a:solidFill>
                        </a:defRPr>
                      </a:pPr>
                      <a:r>
                        <a:rPr sz="1400">
                          <a:solidFill>
                            <a:srgbClr val="FFFFFF"/>
                          </a:solidFill>
                          <a:latin typeface="Charter"/>
                          <a:ea typeface="Charter"/>
                          <a:cs typeface="Charter"/>
                          <a:sym typeface="Charter"/>
                        </a:rPr>
                        <a:t>Motivation</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906852">
                <a:tc>
                  <a:txBody>
                    <a:bodyPr/>
                    <a:lstStyle/>
                    <a:p>
                      <a:pPr lvl="0" algn="ctr">
                        <a:defRPr b="0" i="0" sz="1800"/>
                      </a:pPr>
                      <a:r>
                        <a:rPr sz="650">
                          <a:latin typeface="Charter"/>
                          <a:ea typeface="Charter"/>
                          <a:cs typeface="Charter"/>
                          <a:sym typeface="Charter"/>
                        </a:rPr>
                        <a:t>The brain exhibits similar computations in different areas. Because of this, it is more important to understand how the brain computes as opposed to what each area of the brain does. </a:t>
                      </a:r>
                      <a:r>
                        <a:rPr sz="650">
                          <a:latin typeface="Charter"/>
                          <a:ea typeface="Charter"/>
                          <a:cs typeface="Charter"/>
                          <a:sym typeface="Charter"/>
                        </a:rPr>
                        <a:t>This program mimics the computation of the brain to demonstrate the way in which the brain encodes visual and auditory information, and emphasize how similar they are.</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53" name="Table 53"/>
          <p:cNvGraphicFramePr/>
          <p:nvPr/>
        </p:nvGraphicFramePr>
        <p:xfrm>
          <a:off x="6563114" y="1356799"/>
          <a:ext cx="2371182" cy="131723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58481"/>
              </a:tblGrid>
              <a:tr h="320040">
                <a:tc>
                  <a:txBody>
                    <a:bodyPr/>
                    <a:lstStyle/>
                    <a:p>
                      <a:pPr lvl="0" algn="ctr">
                        <a:defRPr b="0" i="0" sz="1800">
                          <a:solidFill>
                            <a:srgbClr val="000000"/>
                          </a:solidFill>
                        </a:defRPr>
                      </a:pPr>
                      <a:r>
                        <a:rPr sz="1400">
                          <a:solidFill>
                            <a:srgbClr val="FFFFFF"/>
                          </a:solidFill>
                          <a:latin typeface="Charter"/>
                          <a:ea typeface="Charter"/>
                          <a:cs typeface="Charter"/>
                          <a:sym typeface="Charter"/>
                        </a:rPr>
                        <a:t>Future Objective</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984495">
                <a:tc>
                  <a:txBody>
                    <a:bodyPr/>
                    <a:lstStyle/>
                    <a:p>
                      <a:pPr lvl="0" algn="ctr">
                        <a:defRPr b="0" i="0" sz="1800"/>
                      </a:pPr>
                      <a:r>
                        <a:rPr sz="650">
                          <a:latin typeface="Charter"/>
                          <a:ea typeface="Charter"/>
                          <a:cs typeface="Charter"/>
                          <a:sym typeface="Charter"/>
                        </a:rPr>
                        <a:t>The current program requires users to have previous coding experience and to find images/sounds online and insert them into the code to see the output. A phone application would be more user-friendly. </a:t>
                      </a:r>
                      <a:r>
                        <a:rPr sz="650">
                          <a:latin typeface="Charter"/>
                          <a:ea typeface="Charter"/>
                          <a:cs typeface="Charter"/>
                          <a:sym typeface="Charter"/>
                        </a:rPr>
                        <a:t>The Android application will use the camera and microphone features to capture the user’s environment. Doing this would allow users to visualize how their brains encode the world around them and see how similar visual and auditory information is processed.</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54" name="Table 54"/>
          <p:cNvGraphicFramePr/>
          <p:nvPr/>
        </p:nvGraphicFramePr>
        <p:xfrm>
          <a:off x="6563114" y="2647603"/>
          <a:ext cx="2371182" cy="142018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58481"/>
              </a:tblGrid>
              <a:tr h="320040">
                <a:tc>
                  <a:txBody>
                    <a:bodyPr/>
                    <a:lstStyle/>
                    <a:p>
                      <a:pPr lvl="0" algn="ctr">
                        <a:defRPr b="0" i="0" sz="1800">
                          <a:solidFill>
                            <a:srgbClr val="000000"/>
                          </a:solidFill>
                        </a:defRPr>
                      </a:pPr>
                      <a:r>
                        <a:rPr sz="1400">
                          <a:solidFill>
                            <a:srgbClr val="FFFFFF"/>
                          </a:solidFill>
                          <a:latin typeface="Charter"/>
                          <a:ea typeface="Charter"/>
                          <a:cs typeface="Charter"/>
                          <a:sym typeface="Charter"/>
                        </a:rPr>
                        <a:t>Conclusion</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087448">
                <a:tc>
                  <a:txBody>
                    <a:bodyPr/>
                    <a:lstStyle/>
                    <a:p>
                      <a:pPr lvl="0" algn="ctr">
                        <a:defRPr b="0" i="0" sz="1800"/>
                      </a:pPr>
                      <a:r>
                        <a:rPr sz="650">
                          <a:latin typeface="Charter"/>
                          <a:ea typeface="Charter"/>
                          <a:cs typeface="Charter"/>
                          <a:sym typeface="Charter"/>
                        </a:rPr>
                        <a:t>The program as it is functions in analyzing visual and auditory information using the same computation. The algorithm used doesn’t produce the different results, but rather the different data that’s fed in. It is very useful for demonstrating the relationship between the computation in the visual and auditory cortices, but can be improved by incorporating it into an Android application to make it more accessible to users, allowing them to compare for themselves.</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55" name="Table 55"/>
          <p:cNvGraphicFramePr/>
          <p:nvPr/>
        </p:nvGraphicFramePr>
        <p:xfrm>
          <a:off x="6563114" y="4047309"/>
          <a:ext cx="2371182" cy="197143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58481"/>
              </a:tblGrid>
              <a:tr h="320040">
                <a:tc>
                  <a:txBody>
                    <a:bodyPr/>
                    <a:lstStyle/>
                    <a:p>
                      <a:pPr lvl="0" algn="ctr">
                        <a:defRPr b="0" i="0" sz="1800">
                          <a:solidFill>
                            <a:srgbClr val="000000"/>
                          </a:solidFill>
                        </a:defRPr>
                      </a:pPr>
                      <a:r>
                        <a:rPr sz="1400">
                          <a:solidFill>
                            <a:srgbClr val="FFFFFF"/>
                          </a:solidFill>
                          <a:latin typeface="Charter"/>
                          <a:ea typeface="Charter"/>
                          <a:cs typeface="Charter"/>
                          <a:sym typeface="Charter"/>
                        </a:rPr>
                        <a:t>References</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638697">
                <a:tc>
                  <a:txBody>
                    <a:bodyPr/>
                    <a:lstStyle/>
                    <a:p>
                      <a:pPr lvl="0" marL="93578" indent="-93578" algn="l">
                        <a:buSzPct val="100000"/>
                        <a:buAutoNum type="arabicPeriod" startAt="1"/>
                        <a:defRPr b="0" i="0" sz="1800"/>
                      </a:pPr>
                      <a:r>
                        <a:rPr sz="650">
                          <a:solidFill>
                            <a:srgbClr val="323333"/>
                          </a:solidFill>
                          <a:latin typeface="Times New Roman"/>
                          <a:ea typeface="Times New Roman"/>
                          <a:cs typeface="Times New Roman"/>
                          <a:sym typeface="Times New Roman"/>
                        </a:rPr>
                        <a:t>Albert MV, Field DJ (2009) "Neural Representation and Coding."</a:t>
                      </a:r>
                      <a:r>
                        <a:rPr i="1" sz="650">
                          <a:solidFill>
                            <a:srgbClr val="323333"/>
                          </a:solidFill>
                          <a:latin typeface="Times New Roman"/>
                          <a:ea typeface="Times New Roman"/>
                          <a:cs typeface="Times New Roman"/>
                          <a:sym typeface="Times New Roman"/>
                        </a:rPr>
                        <a:t>Encyclopedia of Perception</a:t>
                      </a:r>
                      <a:r>
                        <a:rPr sz="650">
                          <a:solidFill>
                            <a:srgbClr val="323333"/>
                          </a:solidFill>
                          <a:latin typeface="Times New Roman"/>
                          <a:ea typeface="Times New Roman"/>
                          <a:cs typeface="Times New Roman"/>
                          <a:sym typeface="Times New Roman"/>
                        </a:rPr>
                        <a:t>, Ed. E.B. Goldstein et al., SAGE Press.</a:t>
                      </a:r>
                      <a:endParaRPr sz="650">
                        <a:latin typeface="Times New Roman"/>
                        <a:ea typeface="Times New Roman"/>
                        <a:cs typeface="Times New Roman"/>
                        <a:sym typeface="Times New Roman"/>
                      </a:endParaRPr>
                    </a:p>
                    <a:p>
                      <a:pPr lvl="0" marL="93578" indent="-93578" algn="l">
                        <a:buSzPct val="100000"/>
                        <a:buAutoNum type="arabicPeriod" startAt="1"/>
                        <a:defRPr b="0" i="0" sz="1800"/>
                      </a:pPr>
                      <a:r>
                        <a:rPr sz="650">
                          <a:solidFill>
                            <a:srgbClr val="323333"/>
                          </a:solidFill>
                          <a:latin typeface="Times New Roman"/>
                          <a:ea typeface="Times New Roman"/>
                          <a:cs typeface="Times New Roman"/>
                          <a:sym typeface="Times New Roman"/>
                        </a:rPr>
                        <a:t>Huberman, Andrew D., and Cristopher M. Niell. "What Can Mice Tell Us about How Vision Works?" </a:t>
                      </a:r>
                      <a:r>
                        <a:rPr i="1" sz="650">
                          <a:solidFill>
                            <a:srgbClr val="323333"/>
                          </a:solidFill>
                          <a:latin typeface="Times New Roman"/>
                          <a:ea typeface="Times New Roman"/>
                          <a:cs typeface="Times New Roman"/>
                          <a:sym typeface="Times New Roman"/>
                        </a:rPr>
                        <a:t>Trends in Neurosciences</a:t>
                      </a:r>
                      <a:r>
                        <a:rPr sz="650">
                          <a:solidFill>
                            <a:srgbClr val="323333"/>
                          </a:solidFill>
                          <a:latin typeface="Times New Roman"/>
                          <a:ea typeface="Times New Roman"/>
                          <a:cs typeface="Times New Roman"/>
                          <a:sym typeface="Times New Roman"/>
                        </a:rPr>
                        <a:t> 34.9 (2011): 464-73. Web.</a:t>
                      </a:r>
                      <a:endParaRPr sz="650">
                        <a:latin typeface="Times New Roman"/>
                        <a:ea typeface="Times New Roman"/>
                        <a:cs typeface="Times New Roman"/>
                        <a:sym typeface="Times New Roman"/>
                      </a:endParaRPr>
                    </a:p>
                    <a:p>
                      <a:pPr lvl="0" marL="93578" indent="-93578" algn="l">
                        <a:buSzPct val="100000"/>
                        <a:buAutoNum type="arabicPeriod" startAt="1"/>
                        <a:defRPr b="0" i="0" sz="1800"/>
                      </a:pPr>
                      <a:r>
                        <a:rPr sz="650">
                          <a:solidFill>
                            <a:srgbClr val="323333"/>
                          </a:solidFill>
                          <a:latin typeface="Times New Roman"/>
                          <a:ea typeface="Times New Roman"/>
                          <a:cs typeface="Times New Roman"/>
                          <a:sym typeface="Times New Roman"/>
                        </a:rPr>
                        <a:t>Lewicki, Michael S. "Efficient Coding of Natural Sounds." </a:t>
                      </a:r>
                      <a:r>
                        <a:rPr i="1" sz="650">
                          <a:solidFill>
                            <a:srgbClr val="323333"/>
                          </a:solidFill>
                          <a:latin typeface="Times New Roman"/>
                          <a:ea typeface="Times New Roman"/>
                          <a:cs typeface="Times New Roman"/>
                          <a:sym typeface="Times New Roman"/>
                        </a:rPr>
                        <a:t>Nature Neuroscience Nat. Neurosci.</a:t>
                      </a:r>
                      <a:r>
                        <a:rPr sz="650">
                          <a:solidFill>
                            <a:srgbClr val="323333"/>
                          </a:solidFill>
                          <a:latin typeface="Times New Roman"/>
                          <a:ea typeface="Times New Roman"/>
                          <a:cs typeface="Times New Roman"/>
                          <a:sym typeface="Times New Roman"/>
                        </a:rPr>
                        <a:t> 5.4 (2002): 356-63. Web.</a:t>
                      </a:r>
                      <a:endParaRPr sz="650">
                        <a:latin typeface="Times New Roman"/>
                        <a:ea typeface="Times New Roman"/>
                        <a:cs typeface="Times New Roman"/>
                        <a:sym typeface="Times New Roman"/>
                      </a:endParaRPr>
                    </a:p>
                    <a:p>
                      <a:pPr lvl="0" marL="93578" indent="-93578" algn="l">
                        <a:buSzPct val="100000"/>
                        <a:buAutoNum type="arabicPeriod" startAt="1"/>
                        <a:defRPr b="0" i="0" sz="1800"/>
                      </a:pPr>
                      <a:r>
                        <a:rPr sz="650">
                          <a:solidFill>
                            <a:srgbClr val="323333"/>
                          </a:solidFill>
                          <a:latin typeface="Times New Roman"/>
                          <a:ea typeface="Times New Roman"/>
                          <a:cs typeface="Times New Roman"/>
                          <a:sym typeface="Times New Roman"/>
                        </a:rPr>
                        <a:t>Olshausen BA, and Field DJ. (1996). "Emergence of Simple-Cell Receptive Field Properties by Learning a Sparse Code for Natural Images." Nature, 381: 607-609. </a:t>
                      </a:r>
                      <a:endParaRPr sz="650">
                        <a:latin typeface="Times New Roman"/>
                        <a:ea typeface="Times New Roman"/>
                        <a:cs typeface="Times New Roman"/>
                        <a:sym typeface="Times New Roman"/>
                      </a:endParaRPr>
                    </a:p>
                    <a:p>
                      <a:pPr lvl="0" marL="93578" indent="-93578" algn="l">
                        <a:buSzPct val="100000"/>
                        <a:buAutoNum type="arabicPeriod" startAt="1"/>
                        <a:defRPr b="0" i="0" sz="1800"/>
                      </a:pPr>
                      <a:r>
                        <a:rPr sz="650">
                          <a:solidFill>
                            <a:srgbClr val="323333"/>
                          </a:solidFill>
                          <a:latin typeface="Times New Roman"/>
                          <a:ea typeface="Times New Roman"/>
                          <a:cs typeface="Times New Roman"/>
                          <a:sym typeface="Times New Roman"/>
                        </a:rPr>
                        <a:t>Olshausen BA, and Field DJ. (1996). "Natural image statistics and efficient coding." Network: Computation in Neural Systems, vol. 7, 333-339</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graphicFrame>
        <p:nvGraphicFramePr>
          <p:cNvPr id="56" name="Table 56"/>
          <p:cNvGraphicFramePr/>
          <p:nvPr/>
        </p:nvGraphicFramePr>
        <p:xfrm>
          <a:off x="6563114" y="5963753"/>
          <a:ext cx="2371182" cy="7797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58481"/>
              </a:tblGrid>
              <a:tr h="320040">
                <a:tc>
                  <a:txBody>
                    <a:bodyPr/>
                    <a:lstStyle/>
                    <a:p>
                      <a:pPr lvl="0" algn="ctr">
                        <a:defRPr b="0" i="0" sz="1800">
                          <a:solidFill>
                            <a:srgbClr val="000000"/>
                          </a:solidFill>
                        </a:defRPr>
                      </a:pPr>
                      <a:r>
                        <a:rPr sz="1400">
                          <a:solidFill>
                            <a:srgbClr val="FFFFFF"/>
                          </a:solidFill>
                          <a:latin typeface="Charter"/>
                          <a:ea typeface="Charter"/>
                          <a:cs typeface="Charter"/>
                          <a:sym typeface="Charter"/>
                        </a:rPr>
                        <a:t>Acknowledgements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447040">
                <a:tc>
                  <a:txBody>
                    <a:bodyPr/>
                    <a:lstStyle/>
                    <a:p>
                      <a:pPr lvl="0" algn="ctr">
                        <a:defRPr b="0" i="0" sz="1800"/>
                      </a:pPr>
                      <a:r>
                        <a:rPr sz="700">
                          <a:latin typeface="Charter"/>
                          <a:ea typeface="Charter"/>
                          <a:cs typeface="Charter"/>
                          <a:sym typeface="Charter"/>
                        </a:rPr>
                        <a:t>This work was supported by HHMI medical group via the “Sustaining Excellence” grant #52008101 and the Loyola University Chicago FYRE program.</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57" name="Shape 57"/>
          <p:cNvSpPr/>
          <p:nvPr/>
        </p:nvSpPr>
        <p:spPr>
          <a:xfrm>
            <a:off x="4450451" y="4081328"/>
            <a:ext cx="1936962"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These are random samples taken from the original sound clip. These 15 graphs are random 100 millisecond clips.</a:t>
            </a:r>
          </a:p>
        </p:txBody>
      </p:sp>
      <p:sp>
        <p:nvSpPr>
          <p:cNvPr id="58" name="Shape 58"/>
          <p:cNvSpPr/>
          <p:nvPr/>
        </p:nvSpPr>
        <p:spPr>
          <a:xfrm>
            <a:off x="4455300" y="5276555"/>
            <a:ext cx="1936962" cy="320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The figures above are the resulting gammatone filters from ICA. These filters resemble the response properties of neurons that make up an auditory nerve.</a:t>
            </a:r>
          </a:p>
        </p:txBody>
      </p:sp>
      <p:sp>
        <p:nvSpPr>
          <p:cNvPr id="59" name="Shape 59"/>
          <p:cNvSpPr/>
          <p:nvPr/>
        </p:nvSpPr>
        <p:spPr>
          <a:xfrm>
            <a:off x="2919420" y="2052681"/>
            <a:ext cx="1611421" cy="231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900">
                <a:latin typeface="Charter"/>
                <a:ea typeface="Charter"/>
                <a:cs typeface="Charter"/>
                <a:sym typeface="Charter"/>
              </a:defRPr>
            </a:lvl1pPr>
          </a:lstStyle>
          <a:p>
            <a:pPr lvl="0">
              <a:defRPr sz="1800"/>
            </a:pPr>
            <a:r>
              <a:rPr sz="900"/>
              <a:t>Visual Neural Code</a:t>
            </a:r>
          </a:p>
        </p:txBody>
      </p:sp>
      <p:sp>
        <p:nvSpPr>
          <p:cNvPr id="60" name="Shape 60"/>
          <p:cNvSpPr/>
          <p:nvPr/>
        </p:nvSpPr>
        <p:spPr>
          <a:xfrm>
            <a:off x="4654693" y="2052681"/>
            <a:ext cx="1611421" cy="231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sz="900">
                <a:latin typeface="Charter"/>
                <a:ea typeface="Charter"/>
                <a:cs typeface="Charter"/>
                <a:sym typeface="Charter"/>
              </a:rPr>
              <a:t>Auditory </a:t>
            </a:r>
            <a:r>
              <a:rPr sz="900">
                <a:latin typeface="Charter"/>
                <a:ea typeface="Charter"/>
                <a:cs typeface="Charter"/>
                <a:sym typeface="Charter"/>
              </a:rPr>
              <a:t>Neural Code</a:t>
            </a:r>
          </a:p>
        </p:txBody>
      </p:sp>
      <p:sp>
        <p:nvSpPr>
          <p:cNvPr id="61" name="Shape 61"/>
          <p:cNvSpPr/>
          <p:nvPr/>
        </p:nvSpPr>
        <p:spPr>
          <a:xfrm>
            <a:off x="2688956" y="1674101"/>
            <a:ext cx="3774691" cy="4343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b="1" sz="700">
                <a:latin typeface="Charter"/>
                <a:ea typeface="Charter"/>
                <a:cs typeface="Charter"/>
                <a:sym typeface="Charter"/>
              </a:rPr>
              <a:t>Efficient Coding Hypothesis: </a:t>
            </a:r>
            <a:r>
              <a:rPr sz="700">
                <a:latin typeface="Charter"/>
                <a:ea typeface="Charter"/>
                <a:cs typeface="Charter"/>
                <a:sym typeface="Charter"/>
              </a:rPr>
              <a:t>Theoretical model proposed as a way of understanding neural responses by reducing redundancy in the neural code for natural sensory experiences.</a:t>
            </a:r>
            <a:endParaRPr b="1" sz="700">
              <a:latin typeface="Charter"/>
              <a:ea typeface="Charter"/>
              <a:cs typeface="Charter"/>
              <a:sym typeface="Charter"/>
            </a:endParaRPr>
          </a:p>
        </p:txBody>
      </p:sp>
      <p:graphicFrame>
        <p:nvGraphicFramePr>
          <p:cNvPr id="62" name="Table 62"/>
          <p:cNvGraphicFramePr/>
          <p:nvPr/>
        </p:nvGraphicFramePr>
        <p:xfrm>
          <a:off x="225249" y="2571116"/>
          <a:ext cx="2371183" cy="212780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58481"/>
              </a:tblGrid>
              <a:tr h="283765">
                <a:tc>
                  <a:txBody>
                    <a:bodyPr/>
                    <a:lstStyle/>
                    <a:p>
                      <a:pPr lvl="0" algn="ctr">
                        <a:defRPr b="0" i="0" sz="1800">
                          <a:solidFill>
                            <a:srgbClr val="000000"/>
                          </a:solidFill>
                        </a:defRPr>
                      </a:pPr>
                      <a:r>
                        <a:rPr sz="1400">
                          <a:solidFill>
                            <a:srgbClr val="FFFFFF"/>
                          </a:solidFill>
                          <a:latin typeface="Charter"/>
                          <a:ea typeface="Charter"/>
                          <a:cs typeface="Charter"/>
                          <a:sym typeface="Charter"/>
                        </a:rPr>
                        <a:t>Abstract</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831340">
                <a:tc>
                  <a:txBody>
                    <a:bodyPr/>
                    <a:lstStyle/>
                    <a:p>
                      <a:pPr lvl="0" algn="ctr">
                        <a:defRPr b="0" i="0" sz="1800"/>
                      </a:pPr>
                      <a:r>
                        <a:rPr sz="650">
                          <a:latin typeface="Charter"/>
                          <a:ea typeface="Charter"/>
                          <a:cs typeface="Charter"/>
                          <a:sym typeface="Charter"/>
                        </a:rPr>
                        <a:t>Linear filters resulting from analysis by efficient coding methods are readily visualized as receptive fields. These receptive fields are generated after analysis of random samples of the original image.</a:t>
                      </a:r>
                      <a:endParaRPr sz="650">
                        <a:latin typeface="Charter"/>
                        <a:ea typeface="Charter"/>
                        <a:cs typeface="Charter"/>
                        <a:sym typeface="Charter"/>
                      </a:endParaRPr>
                    </a:p>
                    <a:p>
                      <a:pPr lvl="0" algn="ctr">
                        <a:defRPr b="0" i="0" sz="1800"/>
                      </a:pPr>
                      <a:endParaRPr sz="650">
                        <a:latin typeface="Charter"/>
                        <a:ea typeface="Charter"/>
                        <a:cs typeface="Charter"/>
                        <a:sym typeface="Charter"/>
                      </a:endParaRPr>
                    </a:p>
                    <a:p>
                      <a:pPr lvl="0" algn="ctr">
                        <a:defRPr b="0" i="0" sz="1800"/>
                      </a:pPr>
                      <a:endParaRPr sz="650">
                        <a:latin typeface="Charter"/>
                        <a:ea typeface="Charter"/>
                        <a:cs typeface="Charter"/>
                        <a:sym typeface="Charter"/>
                      </a:endParaRPr>
                    </a:p>
                    <a:p>
                      <a:pPr lvl="0" algn="ctr">
                        <a:defRPr b="0" i="0" sz="1800"/>
                      </a:pPr>
                      <a:endParaRPr sz="650">
                        <a:latin typeface="Charter"/>
                        <a:ea typeface="Charter"/>
                        <a:cs typeface="Charter"/>
                        <a:sym typeface="Charter"/>
                      </a:endParaRPr>
                    </a:p>
                    <a:p>
                      <a:pPr lvl="0" algn="ctr">
                        <a:defRPr b="0" i="0" sz="1800"/>
                      </a:pPr>
                      <a:endParaRPr sz="650">
                        <a:latin typeface="Charter"/>
                        <a:ea typeface="Charter"/>
                        <a:cs typeface="Charter"/>
                        <a:sym typeface="Charter"/>
                      </a:endParaRPr>
                    </a:p>
                    <a:p>
                      <a:pPr lvl="0" algn="ctr">
                        <a:defRPr b="0" i="0" sz="1800"/>
                      </a:pPr>
                      <a:endParaRPr sz="650">
                        <a:latin typeface="Charter"/>
                        <a:ea typeface="Charter"/>
                        <a:cs typeface="Charter"/>
                        <a:sym typeface="Charter"/>
                      </a:endParaRPr>
                    </a:p>
                    <a:p>
                      <a:pPr lvl="0" algn="ctr">
                        <a:defRPr b="0" i="0" sz="1800"/>
                      </a:pPr>
                      <a:r>
                        <a:rPr sz="650">
                          <a:latin typeface="Charter"/>
                          <a:ea typeface="Charter"/>
                          <a:cs typeface="Charter"/>
                          <a:sym typeface="Charter"/>
                        </a:rPr>
                        <a:t>Using an efficient coding technique, the objective was to demonstrate that the computation that occurring in both the visual and auditory cortices are very similar and that the brain processes these two types of information similarly.</a:t>
                      </a:r>
                      <a:endParaRPr sz="650">
                        <a:latin typeface="Charter"/>
                        <a:ea typeface="Charter"/>
                        <a:cs typeface="Charter"/>
                        <a:sym typeface="Charter"/>
                      </a:endParaRPr>
                    </a:p>
                    <a:p>
                      <a:pPr lvl="0" algn="ctr">
                        <a:defRPr b="0" i="0" sz="1800"/>
                      </a:pPr>
                      <a:r>
                        <a:rPr sz="650">
                          <a:latin typeface="Charter"/>
                          <a:ea typeface="Charter"/>
                          <a:cs typeface="Charter"/>
                          <a:sym typeface="Charter"/>
                        </a:rPr>
                        <a:t>Efficient coding is not like coding on a computer. Instead of minimizing the number of 1s and 0s, only the 1s are being minimized. Similarly, the goal is not to minimize the number of neurons, just focusing on code with minimal neural spikes.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pic>
        <p:nvPicPr>
          <p:cNvPr id="63" name="bear.pdf"/>
          <p:cNvPicPr/>
          <p:nvPr/>
        </p:nvPicPr>
        <p:blipFill>
          <a:blip r:embed="rId3">
            <a:extLst/>
          </a:blip>
          <a:srcRect l="4108" t="0" r="4108" b="0"/>
          <a:stretch>
            <a:fillRect/>
          </a:stretch>
        </p:blipFill>
        <p:spPr>
          <a:xfrm>
            <a:off x="4860179" y="2273694"/>
            <a:ext cx="1208208" cy="877576"/>
          </a:xfrm>
          <a:prstGeom prst="rect">
            <a:avLst/>
          </a:prstGeom>
          <a:ln w="12700">
            <a:miter lim="400000"/>
          </a:ln>
        </p:spPr>
      </p:pic>
      <p:pic>
        <p:nvPicPr>
          <p:cNvPr id="64" name="bearfilters.pdf"/>
          <p:cNvPicPr/>
          <p:nvPr/>
        </p:nvPicPr>
        <p:blipFill>
          <a:blip r:embed="rId4">
            <a:extLst/>
          </a:blip>
          <a:srcRect l="7808" t="7808" r="7808" b="23248"/>
          <a:stretch>
            <a:fillRect/>
          </a:stretch>
        </p:blipFill>
        <p:spPr>
          <a:xfrm>
            <a:off x="4690864" y="4404383"/>
            <a:ext cx="1456113" cy="793122"/>
          </a:xfrm>
          <a:prstGeom prst="rect">
            <a:avLst/>
          </a:prstGeom>
          <a:ln w="12700">
            <a:miter lim="400000"/>
          </a:ln>
        </p:spPr>
      </p:pic>
      <p:pic>
        <p:nvPicPr>
          <p:cNvPr id="65" name="indvComp.pdf"/>
          <p:cNvPicPr/>
          <p:nvPr/>
        </p:nvPicPr>
        <p:blipFill>
          <a:blip r:embed="rId5">
            <a:extLst/>
          </a:blip>
          <a:srcRect l="8175" t="8175" r="8175" b="8175"/>
          <a:stretch>
            <a:fillRect/>
          </a:stretch>
        </p:blipFill>
        <p:spPr>
          <a:xfrm>
            <a:off x="4928045" y="3316438"/>
            <a:ext cx="1072474" cy="714983"/>
          </a:xfrm>
          <a:prstGeom prst="rect">
            <a:avLst/>
          </a:prstGeom>
          <a:ln w="12700">
            <a:miter lim="400000"/>
          </a:ln>
        </p:spPr>
      </p:pic>
      <p:pic>
        <p:nvPicPr>
          <p:cNvPr id="66" name="cows.pdf"/>
          <p:cNvPicPr/>
          <p:nvPr/>
        </p:nvPicPr>
        <p:blipFill>
          <a:blip r:embed="rId6">
            <a:extLst/>
          </a:blip>
          <a:srcRect l="8671" t="9305" r="8671" b="53167"/>
          <a:stretch>
            <a:fillRect/>
          </a:stretch>
        </p:blipFill>
        <p:spPr>
          <a:xfrm>
            <a:off x="2887667" y="2345078"/>
            <a:ext cx="1476334" cy="744730"/>
          </a:xfrm>
          <a:prstGeom prst="rect">
            <a:avLst/>
          </a:prstGeom>
          <a:ln w="12700">
            <a:miter lim="400000"/>
          </a:ln>
        </p:spPr>
      </p:pic>
      <p:pic>
        <p:nvPicPr>
          <p:cNvPr id="67" name="genfilter.pdf"/>
          <p:cNvPicPr/>
          <p:nvPr/>
        </p:nvPicPr>
        <p:blipFill>
          <a:blip r:embed="rId7">
            <a:extLst/>
          </a:blip>
          <a:srcRect l="16081" t="5672" r="7235" b="5672"/>
          <a:stretch>
            <a:fillRect/>
          </a:stretch>
        </p:blipFill>
        <p:spPr>
          <a:xfrm>
            <a:off x="629939" y="3323948"/>
            <a:ext cx="613192" cy="472615"/>
          </a:xfrm>
          <a:prstGeom prst="rect">
            <a:avLst/>
          </a:prstGeom>
          <a:ln w="12700">
            <a:miter lim="400000"/>
          </a:ln>
        </p:spPr>
      </p:pic>
      <p:pic>
        <p:nvPicPr>
          <p:cNvPr id="68" name="patches.pdf"/>
          <p:cNvPicPr/>
          <p:nvPr/>
        </p:nvPicPr>
        <p:blipFill>
          <a:blip r:embed="rId8">
            <a:extLst/>
          </a:blip>
          <a:srcRect l="19197" t="0" r="16430" b="0"/>
          <a:stretch>
            <a:fillRect/>
          </a:stretch>
        </p:blipFill>
        <p:spPr>
          <a:xfrm>
            <a:off x="3207880" y="3285037"/>
            <a:ext cx="847333" cy="877540"/>
          </a:xfrm>
          <a:prstGeom prst="rect">
            <a:avLst/>
          </a:prstGeom>
          <a:ln w="12700">
            <a:miter lim="400000"/>
          </a:ln>
        </p:spPr>
      </p:pic>
      <p:pic>
        <p:nvPicPr>
          <p:cNvPr id="69" name="patches3.pdf"/>
          <p:cNvPicPr/>
          <p:nvPr/>
        </p:nvPicPr>
        <p:blipFill>
          <a:blip r:embed="rId9">
            <a:extLst/>
          </a:blip>
          <a:srcRect l="9560" t="2216" r="9560" b="6708"/>
          <a:stretch>
            <a:fillRect/>
          </a:stretch>
        </p:blipFill>
        <p:spPr>
          <a:xfrm>
            <a:off x="3137236" y="4357948"/>
            <a:ext cx="988574" cy="890557"/>
          </a:xfrm>
          <a:prstGeom prst="rect">
            <a:avLst/>
          </a:prstGeom>
          <a:ln w="12700">
            <a:miter lim="400000"/>
          </a:ln>
        </p:spPr>
      </p:pic>
      <p:pic>
        <p:nvPicPr>
          <p:cNvPr id="70" name="image7.png" descr="lewicki's.pdf"/>
          <p:cNvPicPr/>
          <p:nvPr/>
        </p:nvPicPr>
        <p:blipFill>
          <a:blip r:embed="rId10">
            <a:extLst/>
          </a:blip>
          <a:stretch>
            <a:fillRect/>
          </a:stretch>
        </p:blipFill>
        <p:spPr>
          <a:xfrm>
            <a:off x="4648456" y="5390372"/>
            <a:ext cx="1540952" cy="1185533"/>
          </a:xfrm>
          <a:prstGeom prst="rect">
            <a:avLst/>
          </a:prstGeom>
          <a:ln w="12700">
            <a:miter lim="400000"/>
          </a:ln>
        </p:spPr>
      </p:pic>
      <p:pic>
        <p:nvPicPr>
          <p:cNvPr id="71" name="image8.png" descr="filter.pdf"/>
          <p:cNvPicPr/>
          <p:nvPr/>
        </p:nvPicPr>
        <p:blipFill>
          <a:blip r:embed="rId11">
            <a:extLst/>
          </a:blip>
          <a:stretch>
            <a:fillRect/>
          </a:stretch>
        </p:blipFill>
        <p:spPr>
          <a:xfrm>
            <a:off x="2528126" y="4554765"/>
            <a:ext cx="2206837" cy="2855906"/>
          </a:xfrm>
          <a:prstGeom prst="rect">
            <a:avLst/>
          </a:prstGeom>
          <a:ln w="12700">
            <a:miter lim="400000"/>
          </a:ln>
        </p:spPr>
      </p:pic>
      <p:sp>
        <p:nvSpPr>
          <p:cNvPr id="72" name="Shape 72"/>
          <p:cNvSpPr/>
          <p:nvPr/>
        </p:nvSpPr>
        <p:spPr>
          <a:xfrm>
            <a:off x="4577608" y="6368840"/>
            <a:ext cx="1682647" cy="243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sz="500">
                <a:latin typeface="Charter"/>
                <a:ea typeface="Charter"/>
                <a:cs typeface="Charter"/>
                <a:sym typeface="Charter"/>
              </a:rPr>
              <a:t>The figure above is the actual neural response.</a:t>
            </a:r>
            <a:endParaRPr sz="500"/>
          </a:p>
          <a:p>
            <a:pPr lvl="0" algn="ctr"/>
            <a:r>
              <a:rPr sz="500">
                <a:latin typeface="Charter"/>
                <a:ea typeface="Charter"/>
                <a:cs typeface="Charter"/>
                <a:sym typeface="Charter"/>
              </a:rPr>
              <a:t>(Lewicki, 2002)</a:t>
            </a:r>
          </a:p>
        </p:txBody>
      </p:sp>
      <p:sp>
        <p:nvSpPr>
          <p:cNvPr id="73" name="Shape 73"/>
          <p:cNvSpPr/>
          <p:nvPr/>
        </p:nvSpPr>
        <p:spPr>
          <a:xfrm>
            <a:off x="2746459" y="6414560"/>
            <a:ext cx="1745620"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The filter above illustrates the actual neural receptive field. (Huberman, 2011)</a:t>
            </a:r>
          </a:p>
        </p:txBody>
      </p:sp>
      <p:sp>
        <p:nvSpPr>
          <p:cNvPr id="74" name="Shape 74"/>
          <p:cNvSpPr/>
          <p:nvPr/>
        </p:nvSpPr>
        <p:spPr>
          <a:xfrm>
            <a:off x="2830940" y="5274390"/>
            <a:ext cx="1576658" cy="3243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90000"/>
              </a:lnSpc>
              <a:defRPr sz="500">
                <a:latin typeface="Charter"/>
                <a:ea typeface="Charter"/>
                <a:cs typeface="Charter"/>
                <a:sym typeface="Charter"/>
              </a:defRPr>
            </a:lvl1pPr>
          </a:lstStyle>
          <a:p>
            <a:pPr lvl="0">
              <a:defRPr sz="1800"/>
            </a:pPr>
            <a:r>
              <a:rPr sz="500"/>
              <a:t>The figures above are the resulting Gabor filters from ICA. These filters resemble the response properties of a V1 simple cell.</a:t>
            </a:r>
          </a:p>
        </p:txBody>
      </p:sp>
      <p:sp>
        <p:nvSpPr>
          <p:cNvPr id="75" name="Shape 75"/>
          <p:cNvSpPr/>
          <p:nvPr/>
        </p:nvSpPr>
        <p:spPr>
          <a:xfrm>
            <a:off x="4577814" y="3098918"/>
            <a:ext cx="1772819"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Above is an example of an original sound to be encoded.</a:t>
            </a:r>
          </a:p>
        </p:txBody>
      </p:sp>
      <p:graphicFrame>
        <p:nvGraphicFramePr>
          <p:cNvPr id="76" name="Table 76"/>
          <p:cNvGraphicFramePr/>
          <p:nvPr/>
        </p:nvGraphicFramePr>
        <p:xfrm>
          <a:off x="225249" y="4674826"/>
          <a:ext cx="2371183" cy="205944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58481"/>
              </a:tblGrid>
              <a:tr h="320040">
                <a:tc>
                  <a:txBody>
                    <a:bodyPr/>
                    <a:lstStyle/>
                    <a:p>
                      <a:pPr lvl="0" algn="ctr">
                        <a:defRPr b="0" i="0" sz="1800">
                          <a:solidFill>
                            <a:srgbClr val="000000"/>
                          </a:solidFill>
                        </a:defRPr>
                      </a:pPr>
                      <a:r>
                        <a:rPr sz="1400">
                          <a:solidFill>
                            <a:srgbClr val="FFFFFF"/>
                          </a:solidFill>
                          <a:latin typeface="Charter"/>
                          <a:ea typeface="Charter"/>
                          <a:cs typeface="Charter"/>
                          <a:sym typeface="Charter"/>
                        </a:rPr>
                        <a:t>Methods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A403E"/>
                    </a:solidFill>
                  </a:tcPr>
                </a:tc>
              </a:tr>
              <a:tr h="1726706">
                <a:tc>
                  <a:txBody>
                    <a:bodyPr/>
                    <a:lstStyle/>
                    <a:p>
                      <a:pPr lvl="0" marL="86894" indent="-86894" algn="l">
                        <a:buSzPct val="100000"/>
                        <a:buAutoNum type="arabicPeriod" startAt="1"/>
                        <a:defRPr b="0" i="0" sz="1800"/>
                      </a:pPr>
                      <a:r>
                        <a:rPr sz="650">
                          <a:latin typeface="Charter"/>
                          <a:ea typeface="Charter"/>
                          <a:cs typeface="Charter"/>
                          <a:sym typeface="Charter"/>
                        </a:rPr>
                        <a:t>N</a:t>
                      </a:r>
                      <a:r>
                        <a:rPr sz="650">
                          <a:latin typeface="Charter"/>
                          <a:ea typeface="Charter"/>
                          <a:cs typeface="Charter"/>
                          <a:sym typeface="Charter"/>
                        </a:rPr>
                        <a:t>atural images and sounds were collected. These are samples found in nature. (Pictures of animals or the sound of rain) </a:t>
                      </a:r>
                      <a:endParaRPr sz="650">
                        <a:latin typeface="Charter"/>
                        <a:ea typeface="Charter"/>
                        <a:cs typeface="Charter"/>
                        <a:sym typeface="Charter"/>
                      </a:endParaRPr>
                    </a:p>
                    <a:p>
                      <a:pPr lvl="0" marL="86894" indent="-86894" algn="l">
                        <a:buSzPct val="100000"/>
                        <a:buAutoNum type="arabicPeriod" startAt="1"/>
                        <a:defRPr b="0" i="0" sz="1800"/>
                      </a:pPr>
                      <a:r>
                        <a:rPr sz="650">
                          <a:latin typeface="Charter"/>
                          <a:ea typeface="Charter"/>
                          <a:cs typeface="Charter"/>
                          <a:sym typeface="Charter"/>
                        </a:rPr>
                        <a:t>The image or sound was broken down to several smaller patches. An efficient coding method, known as ICA, was used. Breaking it into individual components for analysis would produce similar receptive fields produced in both the visual and auditory cortices.</a:t>
                      </a:r>
                      <a:endParaRPr sz="650">
                        <a:latin typeface="Charter"/>
                        <a:ea typeface="Charter"/>
                        <a:cs typeface="Charter"/>
                        <a:sym typeface="Charter"/>
                      </a:endParaRPr>
                    </a:p>
                    <a:p>
                      <a:pPr lvl="0" marL="86894" indent="-86894" algn="l">
                        <a:buSzPct val="100000"/>
                        <a:buAutoNum type="arabicPeriod" startAt="1"/>
                        <a:defRPr b="0" i="0" sz="1800"/>
                      </a:pPr>
                      <a:r>
                        <a:rPr sz="650">
                          <a:latin typeface="Charter"/>
                          <a:ea typeface="Charter"/>
                          <a:cs typeface="Charter"/>
                          <a:sym typeface="Charter"/>
                        </a:rPr>
                        <a:t>Filters were generated. (Gabor-like filters for the images and gammatone filters for the sounds) The filters produced represent the areas of high neural excitation and,</a:t>
                      </a:r>
                      <a:r>
                        <a:rPr sz="650">
                          <a:latin typeface="Charter"/>
                          <a:ea typeface="Charter"/>
                          <a:cs typeface="Charter"/>
                          <a:sym typeface="Charter"/>
                        </a:rPr>
                        <a:t> </a:t>
                      </a:r>
                      <a:r>
                        <a:rPr sz="650">
                          <a:latin typeface="Charter"/>
                          <a:ea typeface="Charter"/>
                          <a:cs typeface="Charter"/>
                          <a:sym typeface="Charter"/>
                        </a:rPr>
                        <a:t>therefore, theoretically represents how the neurons communicate and the brain processes the information.</a:t>
                      </a:r>
                      <a:endParaRPr sz="650">
                        <a:latin typeface="Charter"/>
                        <a:ea typeface="Charter"/>
                        <a:cs typeface="Charter"/>
                        <a:sym typeface="Charter"/>
                      </a:endParaRP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77" name="Shape 77"/>
          <p:cNvSpPr/>
          <p:nvPr/>
        </p:nvSpPr>
        <p:spPr>
          <a:xfrm>
            <a:off x="1234508" y="3362167"/>
            <a:ext cx="1100535" cy="396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The visual filter to the left illustrates the vertical nature of the neuron and where the strongest neural response would be. </a:t>
            </a:r>
          </a:p>
        </p:txBody>
      </p:sp>
      <p:sp>
        <p:nvSpPr>
          <p:cNvPr id="78" name="Shape 78"/>
          <p:cNvSpPr/>
          <p:nvPr/>
        </p:nvSpPr>
        <p:spPr>
          <a:xfrm>
            <a:off x="2745135" y="3093486"/>
            <a:ext cx="1772819"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Above is an example of an original image to be encoded.</a:t>
            </a:r>
          </a:p>
        </p:txBody>
      </p:sp>
      <p:sp>
        <p:nvSpPr>
          <p:cNvPr id="79" name="Shape 79"/>
          <p:cNvSpPr/>
          <p:nvPr/>
        </p:nvSpPr>
        <p:spPr>
          <a:xfrm>
            <a:off x="2737888" y="4081328"/>
            <a:ext cx="1772819"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500">
                <a:latin typeface="Charter"/>
                <a:ea typeface="Charter"/>
                <a:cs typeface="Charter"/>
                <a:sym typeface="Charter"/>
              </a:defRPr>
            </a:lvl1pPr>
          </a:lstStyle>
          <a:p>
            <a:pPr lvl="0">
              <a:defRPr sz="1800"/>
            </a:pPr>
            <a:r>
              <a:rPr sz="500"/>
              <a:t>These are random samples taken from the original photo.</a:t>
            </a:r>
          </a:p>
        </p:txBody>
      </p:sp>
      <p:pic>
        <p:nvPicPr>
          <p:cNvPr id="80" name="PastedGraphic-1-2.pdf"/>
          <p:cNvPicPr/>
          <p:nvPr/>
        </p:nvPicPr>
        <p:blipFill>
          <a:blip r:embed="rId12">
            <a:extLst/>
          </a:blip>
          <a:stretch>
            <a:fillRect/>
          </a:stretch>
        </p:blipFill>
        <p:spPr>
          <a:xfrm>
            <a:off x="8223467" y="359886"/>
            <a:ext cx="698906" cy="890588"/>
          </a:xfrm>
          <a:prstGeom prst="rect">
            <a:avLst/>
          </a:prstGeom>
          <a:ln w="12700">
            <a:miter lim="400000"/>
          </a:ln>
        </p:spPr>
      </p:pic>
      <p:sp>
        <p:nvSpPr>
          <p:cNvPr id="81" name="Shape 81"/>
          <p:cNvSpPr/>
          <p:nvPr/>
        </p:nvSpPr>
        <p:spPr>
          <a:xfrm rot="16200000">
            <a:off x="2446508" y="2628619"/>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00">
                <a:latin typeface="Charter"/>
                <a:ea typeface="Charter"/>
                <a:cs typeface="Charter"/>
                <a:sym typeface="Charter"/>
              </a:defRPr>
            </a:lvl1pPr>
          </a:lstStyle>
          <a:p>
            <a:pPr lvl="0">
              <a:defRPr b="0" sz="1800"/>
            </a:pPr>
            <a:r>
              <a:rPr b="1" sz="500"/>
              <a:t>Original</a:t>
            </a:r>
          </a:p>
        </p:txBody>
      </p:sp>
      <p:sp>
        <p:nvSpPr>
          <p:cNvPr id="82" name="Shape 82"/>
          <p:cNvSpPr/>
          <p:nvPr/>
        </p:nvSpPr>
        <p:spPr>
          <a:xfrm rot="16200000">
            <a:off x="2455501" y="3639962"/>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00">
                <a:latin typeface="Charter"/>
                <a:ea typeface="Charter"/>
                <a:cs typeface="Charter"/>
                <a:sym typeface="Charter"/>
              </a:defRPr>
            </a:lvl1pPr>
          </a:lstStyle>
          <a:p>
            <a:pPr lvl="0">
              <a:defRPr b="0" sz="1800"/>
            </a:pPr>
            <a:r>
              <a:rPr b="1" sz="500"/>
              <a:t>Samples</a:t>
            </a:r>
          </a:p>
        </p:txBody>
      </p:sp>
      <p:sp>
        <p:nvSpPr>
          <p:cNvPr id="83" name="Shape 83"/>
          <p:cNvSpPr/>
          <p:nvPr/>
        </p:nvSpPr>
        <p:spPr>
          <a:xfrm rot="16200000">
            <a:off x="2455501" y="4717041"/>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00">
                <a:latin typeface="Charter"/>
                <a:ea typeface="Charter"/>
                <a:cs typeface="Charter"/>
                <a:sym typeface="Charter"/>
              </a:defRPr>
            </a:lvl1pPr>
          </a:lstStyle>
          <a:p>
            <a:pPr lvl="0">
              <a:defRPr b="0" sz="1800"/>
            </a:pPr>
            <a:r>
              <a:rPr b="1" sz="500"/>
              <a:t>Produced Filters</a:t>
            </a:r>
          </a:p>
        </p:txBody>
      </p:sp>
      <p:sp>
        <p:nvSpPr>
          <p:cNvPr id="84" name="Shape 84"/>
          <p:cNvSpPr/>
          <p:nvPr/>
        </p:nvSpPr>
        <p:spPr>
          <a:xfrm rot="16200000">
            <a:off x="2446508" y="5921757"/>
            <a:ext cx="714272" cy="167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00">
                <a:latin typeface="Charter"/>
                <a:ea typeface="Charter"/>
                <a:cs typeface="Charter"/>
                <a:sym typeface="Charter"/>
              </a:defRPr>
            </a:lvl1pPr>
          </a:lstStyle>
          <a:p>
            <a:pPr lvl="0">
              <a:defRPr b="0" sz="1800"/>
            </a:pPr>
            <a:r>
              <a:rPr b="1" sz="500"/>
              <a:t>Actual Filters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