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noFill/>
              <a:miter lim="400000"/>
            </a:ln>
          </a:insideV>
        </a:tcBdr>
        <a:fill>
          <a:solidFill>
            <a:srgbClr val="E8F1F5"/>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4BACC6"/>
              </a:solidFill>
              <a:prstDash val="solid"/>
              <a:bevel/>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solidFill>
            <a:srgbClr val="E8F1F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4BACC6"/>
              </a:solidFill>
              <a:prstDash val="solid"/>
              <a:bevel/>
            </a:ln>
          </a:top>
          <a:bottom>
            <a:ln w="12700" cap="flat">
              <a:solidFill>
                <a:srgbClr val="4BACC6"/>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noFill/>
              <a:miter lim="400000"/>
            </a:ln>
          </a:insideH>
          <a:insideV>
            <a:ln w="12700" cap="flat">
              <a:noFill/>
              <a:miter lim="400000"/>
            </a:ln>
          </a:insideV>
        </a:tcBdr>
        <a:fill>
          <a:solidFill>
            <a:srgbClr val="4BACC6"/>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p:restoredTop sz="84604"/>
  </p:normalViewPr>
  <p:slideViewPr>
    <p:cSldViewPr snapToGrid="0" snapToObjects="1">
      <p:cViewPr>
        <p:scale>
          <a:sx n="243" d="100"/>
          <a:sy n="243" d="100"/>
        </p:scale>
        <p:origin x="-3416"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6350617"/>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pPr lvl="0"/>
            <a:endParaRPr/>
          </a:p>
        </p:txBody>
      </p:sp>
      <p:sp>
        <p:nvSpPr>
          <p:cNvPr id="90" name="Shape 90"/>
          <p:cNvSpPr>
            <a:spLocks noGrp="1"/>
          </p:cNvSpPr>
          <p:nvPr>
            <p:ph type="body" sz="quarter" idx="1"/>
          </p:nvPr>
        </p:nvSpPr>
        <p:spPr>
          <a:prstGeom prst="rect">
            <a:avLst/>
          </a:prstGeom>
        </p:spPr>
        <p:txBody>
          <a:bodyPr/>
          <a:lstStyle/>
          <a:p>
            <a:pPr lvl="0">
              <a:lnSpc>
                <a:spcPct val="100000"/>
              </a:lnSpc>
              <a:defRPr sz="1800"/>
            </a:pPr>
            <a:endParaRPr sz="1200" dirty="0">
              <a:latin typeface="Calibri"/>
              <a:ea typeface="Calibri"/>
              <a:cs typeface="Calibri"/>
              <a:sym typeface="Calibri"/>
            </a:endParaRPr>
          </a:p>
        </p:txBody>
      </p:sp>
    </p:spTree>
    <p:extLst>
      <p:ext uri="{BB962C8B-B14F-4D97-AF65-F5344CB8AC3E}">
        <p14:creationId xmlns:p14="http://schemas.microsoft.com/office/powerpoint/2010/main" val="26270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defTabSz="457200">
        <a:defRPr sz="4400">
          <a:latin typeface="Calibri"/>
          <a:ea typeface="Calibri"/>
          <a:cs typeface="Calibri"/>
          <a:sym typeface="Calibri"/>
        </a:defRPr>
      </a:lvl1pPr>
      <a:lvl2pPr algn="ctr" defTabSz="457200">
        <a:defRPr sz="4400">
          <a:latin typeface="Calibri"/>
          <a:ea typeface="Calibri"/>
          <a:cs typeface="Calibri"/>
          <a:sym typeface="Calibri"/>
        </a:defRPr>
      </a:lvl2pPr>
      <a:lvl3pPr algn="ctr" defTabSz="457200">
        <a:defRPr sz="4400">
          <a:latin typeface="Calibri"/>
          <a:ea typeface="Calibri"/>
          <a:cs typeface="Calibri"/>
          <a:sym typeface="Calibri"/>
        </a:defRPr>
      </a:lvl3pPr>
      <a:lvl4pPr algn="ctr" defTabSz="457200">
        <a:defRPr sz="4400">
          <a:latin typeface="Calibri"/>
          <a:ea typeface="Calibri"/>
          <a:cs typeface="Calibri"/>
          <a:sym typeface="Calibri"/>
        </a:defRPr>
      </a:lvl4pPr>
      <a:lvl5pPr algn="ctr" defTabSz="457200">
        <a:defRPr sz="4400">
          <a:latin typeface="Calibri"/>
          <a:ea typeface="Calibri"/>
          <a:cs typeface="Calibri"/>
          <a:sym typeface="Calibri"/>
        </a:defRPr>
      </a:lvl5pPr>
      <a:lvl6pPr algn="ctr" defTabSz="457200">
        <a:defRPr sz="4400">
          <a:latin typeface="Calibri"/>
          <a:ea typeface="Calibri"/>
          <a:cs typeface="Calibri"/>
          <a:sym typeface="Calibri"/>
        </a:defRPr>
      </a:lvl6pPr>
      <a:lvl7pPr algn="ctr" defTabSz="457200">
        <a:defRPr sz="4400">
          <a:latin typeface="Calibri"/>
          <a:ea typeface="Calibri"/>
          <a:cs typeface="Calibri"/>
          <a:sym typeface="Calibri"/>
        </a:defRPr>
      </a:lvl7pPr>
      <a:lvl8pPr algn="ctr" defTabSz="457200">
        <a:defRPr sz="4400">
          <a:latin typeface="Calibri"/>
          <a:ea typeface="Calibri"/>
          <a:cs typeface="Calibri"/>
          <a:sym typeface="Calibri"/>
        </a:defRPr>
      </a:lvl8pPr>
      <a:lvl9pPr algn="ctr" defTabSz="457200">
        <a:defRPr sz="4400">
          <a:latin typeface="Calibri"/>
          <a:ea typeface="Calibri"/>
          <a:cs typeface="Calibri"/>
          <a:sym typeface="Calibri"/>
        </a:defRPr>
      </a:lvl9pPr>
    </p:titleStyle>
    <p:bodyStyle>
      <a:lvl1pPr marL="342900" indent="-342900" defTabSz="457200">
        <a:spcBef>
          <a:spcPts val="700"/>
        </a:spcBef>
        <a:buSzPct val="100000"/>
        <a:buFont typeface="Arial"/>
        <a:buChar char="•"/>
        <a:defRPr sz="3200">
          <a:latin typeface="Calibri"/>
          <a:ea typeface="Calibri"/>
          <a:cs typeface="Calibri"/>
          <a:sym typeface="Calibri"/>
        </a:defRPr>
      </a:lvl1pPr>
      <a:lvl2pPr marL="783771" indent="-326571" defTabSz="457200">
        <a:spcBef>
          <a:spcPts val="700"/>
        </a:spcBef>
        <a:buSzPct val="100000"/>
        <a:buFont typeface="Arial"/>
        <a:buChar char="–"/>
        <a:defRPr sz="3200">
          <a:latin typeface="Calibri"/>
          <a:ea typeface="Calibri"/>
          <a:cs typeface="Calibri"/>
          <a:sym typeface="Calibri"/>
        </a:defRPr>
      </a:lvl2pPr>
      <a:lvl3pPr marL="1219200" indent="-304800" defTabSz="457200">
        <a:spcBef>
          <a:spcPts val="700"/>
        </a:spcBef>
        <a:buSzPct val="100000"/>
        <a:buFont typeface="Arial"/>
        <a:buChar char="•"/>
        <a:defRPr sz="3200">
          <a:latin typeface="Calibri"/>
          <a:ea typeface="Calibri"/>
          <a:cs typeface="Calibri"/>
          <a:sym typeface="Calibri"/>
        </a:defRPr>
      </a:lvl3pPr>
      <a:lvl4pPr marL="1737360" indent="-365760" defTabSz="457200">
        <a:spcBef>
          <a:spcPts val="700"/>
        </a:spcBef>
        <a:buSzPct val="100000"/>
        <a:buFont typeface="Arial"/>
        <a:buChar char="–"/>
        <a:defRPr sz="3200">
          <a:latin typeface="Calibri"/>
          <a:ea typeface="Calibri"/>
          <a:cs typeface="Calibri"/>
          <a:sym typeface="Calibri"/>
        </a:defRPr>
      </a:lvl4pPr>
      <a:lvl5pPr marL="2194560" indent="-365760" defTabSz="457200">
        <a:spcBef>
          <a:spcPts val="700"/>
        </a:spcBef>
        <a:buSzPct val="100000"/>
        <a:buFont typeface="Arial"/>
        <a:buChar char="»"/>
        <a:defRPr sz="3200">
          <a:latin typeface="Calibri"/>
          <a:ea typeface="Calibri"/>
          <a:cs typeface="Calibri"/>
          <a:sym typeface="Calibri"/>
        </a:defRPr>
      </a:lvl5pPr>
      <a:lvl6pPr marL="2651760" indent="-365760" defTabSz="457200">
        <a:spcBef>
          <a:spcPts val="700"/>
        </a:spcBef>
        <a:buSzPct val="100000"/>
        <a:buFont typeface="Arial"/>
        <a:buChar char="•"/>
        <a:defRPr sz="3200">
          <a:latin typeface="Calibri"/>
          <a:ea typeface="Calibri"/>
          <a:cs typeface="Calibri"/>
          <a:sym typeface="Calibri"/>
        </a:defRPr>
      </a:lvl6pPr>
      <a:lvl7pPr marL="3108960" indent="-365760" defTabSz="457200">
        <a:spcBef>
          <a:spcPts val="700"/>
        </a:spcBef>
        <a:buSzPct val="100000"/>
        <a:buFont typeface="Arial"/>
        <a:buChar char="•"/>
        <a:defRPr sz="3200">
          <a:latin typeface="Calibri"/>
          <a:ea typeface="Calibri"/>
          <a:cs typeface="Calibri"/>
          <a:sym typeface="Calibri"/>
        </a:defRPr>
      </a:lvl7pPr>
      <a:lvl8pPr marL="3566159" indent="-365759" defTabSz="457200">
        <a:spcBef>
          <a:spcPts val="700"/>
        </a:spcBef>
        <a:buSzPct val="100000"/>
        <a:buFont typeface="Arial"/>
        <a:buChar char="•"/>
        <a:defRPr sz="3200">
          <a:latin typeface="Calibri"/>
          <a:ea typeface="Calibri"/>
          <a:cs typeface="Calibri"/>
          <a:sym typeface="Calibri"/>
        </a:defRPr>
      </a:lvl8pPr>
      <a:lvl9pPr marL="4023359" indent="-365759" defTabSz="457200">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660399" y="26569"/>
            <a:ext cx="7543801" cy="801033"/>
          </a:xfrm>
          <a:prstGeom prst="rect">
            <a:avLst/>
          </a:prstGeom>
          <a:solidFill>
            <a:srgbClr val="FFFFFF"/>
          </a:solidFill>
          <a:ln w="25400">
            <a:solidFill>
              <a:srgbClr val="FFFFFF"/>
            </a:solidFill>
            <a:bevel/>
          </a:ln>
        </p:spPr>
        <p:txBody>
          <a:bodyPr lIns="0" tIns="0" rIns="0" bIns="0"/>
          <a:lstStyle>
            <a:lvl1pPr>
              <a:defRPr sz="2100">
                <a:latin typeface="Charter"/>
                <a:ea typeface="Charter"/>
                <a:cs typeface="Charter"/>
                <a:sym typeface="Charter"/>
              </a:defRPr>
            </a:lvl1pPr>
          </a:lstStyle>
          <a:p>
            <a:pPr lvl="0">
              <a:defRPr sz="1800"/>
            </a:pPr>
            <a:r>
              <a:rPr sz="2100" dirty="0"/>
              <a:t>Demonstration of Efficient Visual and Auditory Neural Coding</a:t>
            </a:r>
          </a:p>
        </p:txBody>
      </p:sp>
      <p:graphicFrame>
        <p:nvGraphicFramePr>
          <p:cNvPr id="50" name="Table 50"/>
          <p:cNvGraphicFramePr/>
          <p:nvPr>
            <p:extLst>
              <p:ext uri="{D42A27DB-BD31-4B8C-83A1-F6EECF244321}">
                <p14:modId xmlns:p14="http://schemas.microsoft.com/office/powerpoint/2010/main" val="2025823084"/>
              </p:ext>
            </p:extLst>
          </p:nvPr>
        </p:nvGraphicFramePr>
        <p:xfrm>
          <a:off x="2691004" y="1360133"/>
          <a:ext cx="3761990" cy="5368809"/>
        </p:xfrm>
        <a:graphic>
          <a:graphicData uri="http://schemas.openxmlformats.org/drawingml/2006/table">
            <a:tbl>
              <a:tblPr firstRow="1" bandRow="1">
                <a:tableStyleId>{4C3C2611-4C71-4FC5-86AE-919BDF0F9419}</a:tableStyleId>
              </a:tblPr>
              <a:tblGrid>
                <a:gridCol w="3761990"/>
              </a:tblGrid>
              <a:tr h="320040">
                <a:tc>
                  <a:txBody>
                    <a:bodyPr/>
                    <a:lstStyle/>
                    <a:p>
                      <a:pPr lvl="0" algn="ctr">
                        <a:defRPr sz="1800" b="0" i="0">
                          <a:solidFill>
                            <a:srgbClr val="000000"/>
                          </a:solidFill>
                        </a:defRPr>
                      </a:pPr>
                      <a:r>
                        <a:rPr sz="1400" dirty="0">
                          <a:solidFill>
                            <a:srgbClr val="FFFFFF"/>
                          </a:solidFill>
                          <a:latin typeface="Charter"/>
                          <a:ea typeface="Charter"/>
                          <a:cs typeface="Charter"/>
                          <a:sym typeface="Charter"/>
                        </a:rPr>
                        <a:t>Results</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5048769">
                <a:tc>
                  <a:txBody>
                    <a:bodyPr/>
                    <a:lstStyle/>
                    <a:p>
                      <a:pPr lvl="0" algn="l">
                        <a:defRPr sz="1800" b="0" i="0">
                          <a:latin typeface="Charter"/>
                          <a:ea typeface="Charter"/>
                          <a:cs typeface="Charter"/>
                          <a:sym typeface="Charter"/>
                        </a:defRPr>
                      </a:pPr>
                      <a:endParaRPr dirty="0"/>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51" name="Shape 51"/>
          <p:cNvSpPr/>
          <p:nvPr/>
        </p:nvSpPr>
        <p:spPr>
          <a:xfrm>
            <a:off x="2152703" y="605888"/>
            <a:ext cx="484144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sz="1000" b="1">
                <a:latin typeface="Charter"/>
                <a:ea typeface="Charter"/>
                <a:cs typeface="Charter"/>
                <a:sym typeface="Charter"/>
              </a:rPr>
              <a:t>Mary Makarious</a:t>
            </a:r>
            <a:r>
              <a:rPr sz="1000" b="1" baseline="31999">
                <a:latin typeface="Charter"/>
                <a:ea typeface="Charter"/>
                <a:cs typeface="Charter"/>
                <a:sym typeface="Charter"/>
              </a:rPr>
              <a:t>1,2,3</a:t>
            </a:r>
            <a:r>
              <a:rPr sz="1000" b="1">
                <a:latin typeface="Charter"/>
                <a:ea typeface="Charter"/>
                <a:cs typeface="Charter"/>
                <a:sym typeface="Charter"/>
              </a:rPr>
              <a:t>, Griffin Moe</a:t>
            </a:r>
            <a:r>
              <a:rPr sz="1000" b="1" baseline="31999">
                <a:latin typeface="Charter"/>
                <a:ea typeface="Charter"/>
                <a:cs typeface="Charter"/>
                <a:sym typeface="Charter"/>
              </a:rPr>
              <a:t>3</a:t>
            </a:r>
            <a:r>
              <a:rPr sz="1000" b="1">
                <a:latin typeface="Charter"/>
                <a:ea typeface="Charter"/>
                <a:cs typeface="Charter"/>
                <a:sym typeface="Charter"/>
              </a:rPr>
              <a:t>, Mark V. Albert</a:t>
            </a:r>
            <a:r>
              <a:rPr sz="1000" b="1" baseline="31999">
                <a:latin typeface="Charter"/>
                <a:ea typeface="Charter"/>
                <a:cs typeface="Charter"/>
                <a:sym typeface="Charter"/>
              </a:rPr>
              <a:t>3</a:t>
            </a:r>
          </a:p>
          <a:p>
            <a:pPr lvl="0" algn="ctr"/>
            <a:r>
              <a:rPr sz="1000" baseline="31999">
                <a:latin typeface="Charter"/>
                <a:ea typeface="Charter"/>
                <a:cs typeface="Charter"/>
                <a:sym typeface="Charter"/>
              </a:rPr>
              <a:t>1</a:t>
            </a:r>
            <a:r>
              <a:rPr sz="1000">
                <a:latin typeface="Charter"/>
                <a:ea typeface="Charter"/>
                <a:cs typeface="Charter"/>
                <a:sym typeface="Charter"/>
              </a:rPr>
              <a:t>Department of Biology, Loyola University Chicago</a:t>
            </a:r>
          </a:p>
          <a:p>
            <a:pPr lvl="0" algn="ctr"/>
            <a:r>
              <a:rPr sz="1000" baseline="31999">
                <a:latin typeface="Charter"/>
                <a:ea typeface="Charter"/>
                <a:cs typeface="Charter"/>
                <a:sym typeface="Charter"/>
              </a:rPr>
              <a:t>2</a:t>
            </a:r>
            <a:r>
              <a:rPr sz="1000">
                <a:latin typeface="Charter"/>
                <a:ea typeface="Charter"/>
                <a:cs typeface="Charter"/>
                <a:sym typeface="Charter"/>
              </a:rPr>
              <a:t>Bioinformatics Interdisciplinary Program, Loyola University Chicago</a:t>
            </a:r>
          </a:p>
          <a:p>
            <a:pPr lvl="0" algn="ctr"/>
            <a:r>
              <a:rPr sz="1000" baseline="31999">
                <a:latin typeface="Charter"/>
                <a:ea typeface="Charter"/>
                <a:cs typeface="Charter"/>
                <a:sym typeface="Charter"/>
              </a:rPr>
              <a:t>3</a:t>
            </a:r>
            <a:r>
              <a:rPr sz="1000">
                <a:latin typeface="Charter"/>
                <a:ea typeface="Charter"/>
                <a:cs typeface="Charter"/>
                <a:sym typeface="Charter"/>
              </a:rPr>
              <a:t>Department of Computer Science, Loyola University Chicago</a:t>
            </a:r>
          </a:p>
        </p:txBody>
      </p:sp>
      <p:graphicFrame>
        <p:nvGraphicFramePr>
          <p:cNvPr id="52" name="Table 52"/>
          <p:cNvGraphicFramePr/>
          <p:nvPr/>
        </p:nvGraphicFramePr>
        <p:xfrm>
          <a:off x="225249" y="1364456"/>
          <a:ext cx="2358481" cy="1329475"/>
        </p:xfrm>
        <a:graphic>
          <a:graphicData uri="http://schemas.openxmlformats.org/drawingml/2006/table">
            <a:tbl>
              <a:tblPr firstRow="1" bandRow="1">
                <a:tableStyleId>{4C3C2611-4C71-4FC5-86AE-919BDF0F9419}</a:tableStyleId>
              </a:tblPr>
              <a:tblGrid>
                <a:gridCol w="2358481"/>
              </a:tblGrid>
              <a:tr h="324404">
                <a:tc>
                  <a:txBody>
                    <a:bodyPr/>
                    <a:lstStyle/>
                    <a:p>
                      <a:pPr lvl="0" algn="ctr">
                        <a:defRPr sz="1800" b="0" i="0">
                          <a:solidFill>
                            <a:srgbClr val="000000"/>
                          </a:solidFill>
                        </a:defRPr>
                      </a:pPr>
                      <a:r>
                        <a:rPr sz="1400" dirty="0">
                          <a:solidFill>
                            <a:srgbClr val="FFFFFF"/>
                          </a:solidFill>
                          <a:latin typeface="Charter"/>
                          <a:ea typeface="Charter"/>
                          <a:cs typeface="Charter"/>
                          <a:sym typeface="Charter"/>
                        </a:rPr>
                        <a:t>Motivation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005071">
                <a:tc>
                  <a:txBody>
                    <a:bodyPr/>
                    <a:lstStyle/>
                    <a:p>
                      <a:pPr lvl="0" algn="ctr">
                        <a:defRPr sz="1800" b="0" i="0"/>
                      </a:pPr>
                      <a:r>
                        <a:rPr sz="650" dirty="0">
                          <a:latin typeface="Charter"/>
                          <a:ea typeface="Charter"/>
                          <a:cs typeface="Charter"/>
                          <a:sym typeface="Charter"/>
                        </a:rPr>
                        <a:t>Traditionally, visual processing and auditory processing were studied as distinct methods with separate research groups, terminology, and approaches; however, recent discoveries show that these two sensory areas are performing essentially the same computation, with only a change in inputs. This work is aimed towards a professor teaching an introductory neuroscience or computational neuroscience class, and changing inputs would be simple with a phone application.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3" name="Table 53"/>
          <p:cNvGraphicFramePr/>
          <p:nvPr>
            <p:extLst>
              <p:ext uri="{D42A27DB-BD31-4B8C-83A1-F6EECF244321}">
                <p14:modId xmlns:p14="http://schemas.microsoft.com/office/powerpoint/2010/main" val="1458903572"/>
              </p:ext>
            </p:extLst>
          </p:nvPr>
        </p:nvGraphicFramePr>
        <p:xfrm>
          <a:off x="6563114" y="1356800"/>
          <a:ext cx="2358481" cy="1062996"/>
        </p:xfrm>
        <a:graphic>
          <a:graphicData uri="http://schemas.openxmlformats.org/drawingml/2006/table">
            <a:tbl>
              <a:tblPr firstRow="1" bandRow="1">
                <a:tableStyleId>{4C3C2611-4C71-4FC5-86AE-919BDF0F9419}</a:tableStyleId>
              </a:tblPr>
              <a:tblGrid>
                <a:gridCol w="2358481"/>
              </a:tblGrid>
              <a:tr h="240308">
                <a:tc>
                  <a:txBody>
                    <a:bodyPr/>
                    <a:lstStyle/>
                    <a:p>
                      <a:pPr lvl="0" algn="ctr">
                        <a:defRPr sz="1800" b="0" i="0">
                          <a:solidFill>
                            <a:srgbClr val="000000"/>
                          </a:solidFill>
                        </a:defRPr>
                      </a:pPr>
                      <a:r>
                        <a:rPr sz="1400">
                          <a:solidFill>
                            <a:srgbClr val="FFFFFF"/>
                          </a:solidFill>
                          <a:latin typeface="Charter"/>
                          <a:ea typeface="Charter"/>
                          <a:cs typeface="Charter"/>
                          <a:sym typeface="Charter"/>
                        </a:rPr>
                        <a:t>Future Objective</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758196">
                <a:tc>
                  <a:txBody>
                    <a:bodyPr/>
                    <a:lstStyle/>
                    <a:p>
                      <a:pPr lvl="0" algn="ctr">
                        <a:defRPr sz="1800" b="0" i="0"/>
                      </a:pPr>
                      <a:r>
                        <a:rPr sz="650" dirty="0">
                          <a:latin typeface="Charter"/>
                          <a:ea typeface="Charter"/>
                          <a:cs typeface="Charter"/>
                          <a:sym typeface="Charter"/>
                        </a:rPr>
                        <a:t>The next step would be to work on the user interface of the phone application, making it as easy as possible to use and compare the the known filters with the user-generated filters. The end goal is to release the phone app in the Google Market.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4" name="Table 54"/>
          <p:cNvGraphicFramePr/>
          <p:nvPr>
            <p:extLst>
              <p:ext uri="{D42A27DB-BD31-4B8C-83A1-F6EECF244321}">
                <p14:modId xmlns:p14="http://schemas.microsoft.com/office/powerpoint/2010/main" val="1514374785"/>
              </p:ext>
            </p:extLst>
          </p:nvPr>
        </p:nvGraphicFramePr>
        <p:xfrm>
          <a:off x="6563114" y="2398973"/>
          <a:ext cx="2358481" cy="1341267"/>
        </p:xfrm>
        <a:graphic>
          <a:graphicData uri="http://schemas.openxmlformats.org/drawingml/2006/table">
            <a:tbl>
              <a:tblPr firstRow="1" bandRow="1">
                <a:tableStyleId>{4C3C2611-4C71-4FC5-86AE-919BDF0F9419}</a:tableStyleId>
              </a:tblPr>
              <a:tblGrid>
                <a:gridCol w="2358481"/>
              </a:tblGrid>
              <a:tr h="320040">
                <a:tc>
                  <a:txBody>
                    <a:bodyPr/>
                    <a:lstStyle/>
                    <a:p>
                      <a:pPr lvl="0" algn="ctr">
                        <a:defRPr sz="1800" b="0" i="0">
                          <a:solidFill>
                            <a:srgbClr val="000000"/>
                          </a:solidFill>
                        </a:defRPr>
                      </a:pPr>
                      <a:r>
                        <a:rPr sz="1400" dirty="0">
                          <a:solidFill>
                            <a:srgbClr val="FFFFFF"/>
                          </a:solidFill>
                          <a:latin typeface="Charter"/>
                          <a:ea typeface="Charter"/>
                          <a:cs typeface="Charter"/>
                          <a:sym typeface="Charter"/>
                        </a:rPr>
                        <a:t>Conclusion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021227">
                <a:tc>
                  <a:txBody>
                    <a:bodyPr/>
                    <a:lstStyle/>
                    <a:p>
                      <a:pPr lvl="0" algn="ctr">
                        <a:defRPr sz="1800" b="0" i="0"/>
                      </a:pPr>
                      <a:r>
                        <a:rPr sz="650" dirty="0">
                          <a:latin typeface="Charter"/>
                          <a:ea typeface="Charter"/>
                          <a:cs typeface="Charter"/>
                          <a:sym typeface="Charter"/>
                        </a:rPr>
                        <a:t>Our program analyzes visual and auditory scenes using the same efficient coding method — in this case, ICA. It is clear in using it that different types of images and sounds have different impacts on the resulting code — although these results are not presented in this poster. However, the code is ready to port into an Android application to make it more accessible to users, allowing them to compare resulting codes for different images and sounds for themselves.</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6" name="Table 56"/>
          <p:cNvGraphicFramePr/>
          <p:nvPr/>
        </p:nvGraphicFramePr>
        <p:xfrm>
          <a:off x="6564010" y="5502262"/>
          <a:ext cx="2358481" cy="1221011"/>
        </p:xfrm>
        <a:graphic>
          <a:graphicData uri="http://schemas.openxmlformats.org/drawingml/2006/table">
            <a:tbl>
              <a:tblPr firstRow="1" bandRow="1">
                <a:tableStyleId>{4C3C2611-4C71-4FC5-86AE-919BDF0F9419}</a:tableStyleId>
              </a:tblPr>
              <a:tblGrid>
                <a:gridCol w="2358481"/>
              </a:tblGrid>
              <a:tr h="357749">
                <a:tc>
                  <a:txBody>
                    <a:bodyPr/>
                    <a:lstStyle/>
                    <a:p>
                      <a:pPr lvl="0" algn="ctr">
                        <a:defRPr sz="1800" b="0" i="0">
                          <a:solidFill>
                            <a:srgbClr val="000000"/>
                          </a:solidFill>
                        </a:defRPr>
                      </a:pPr>
                      <a:r>
                        <a:rPr sz="1400">
                          <a:solidFill>
                            <a:srgbClr val="FFFFFF"/>
                          </a:solidFill>
                          <a:latin typeface="Charter"/>
                          <a:ea typeface="Charter"/>
                          <a:cs typeface="Charter"/>
                          <a:sym typeface="Charter"/>
                        </a:rPr>
                        <a:t>Acknowledgements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863262">
                <a:tc>
                  <a:txBody>
                    <a:bodyPr/>
                    <a:lstStyle/>
                    <a:p>
                      <a:pPr lvl="0" algn="ctr">
                        <a:defRPr sz="1800" b="0" i="0"/>
                      </a:pPr>
                      <a:r>
                        <a:rPr sz="700">
                          <a:latin typeface="Charter"/>
                          <a:ea typeface="Charter"/>
                          <a:cs typeface="Charter"/>
                          <a:sym typeface="Charter"/>
                        </a:rPr>
                        <a:t>This work was supported by the “Sustaining Excellence”  HHMI grant #52008101, enabling the Loyola University Chicago FYRE program, and supporting the LUC Computer Science Undergraduate Summer Research Program, also a thank you to Suzanne Greenwood for spending her summer working on this project.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57" name="Shape 57"/>
          <p:cNvSpPr/>
          <p:nvPr/>
        </p:nvSpPr>
        <p:spPr>
          <a:xfrm>
            <a:off x="4450451" y="4081328"/>
            <a:ext cx="193696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dirty="0"/>
              <a:t>These are random samples taken from the original sound clip.</a:t>
            </a:r>
          </a:p>
        </p:txBody>
      </p:sp>
      <p:sp>
        <p:nvSpPr>
          <p:cNvPr id="58" name="Shape 58"/>
          <p:cNvSpPr/>
          <p:nvPr/>
        </p:nvSpPr>
        <p:spPr>
          <a:xfrm>
            <a:off x="4455300" y="5276555"/>
            <a:ext cx="1936962" cy="320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 figures above are the resulting auditory filters from ICA. A subset of these filters resemble the gammatone response properties of neurons that make up the auditory nerve.</a:t>
            </a:r>
          </a:p>
        </p:txBody>
      </p:sp>
      <p:sp>
        <p:nvSpPr>
          <p:cNvPr id="59" name="Shape 59"/>
          <p:cNvSpPr/>
          <p:nvPr/>
        </p:nvSpPr>
        <p:spPr>
          <a:xfrm>
            <a:off x="2919420" y="2052681"/>
            <a:ext cx="1611421" cy="231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900">
                <a:latin typeface="Charter"/>
                <a:ea typeface="Charter"/>
                <a:cs typeface="Charter"/>
                <a:sym typeface="Charter"/>
              </a:defRPr>
            </a:lvl1pPr>
          </a:lstStyle>
          <a:p>
            <a:pPr lvl="0">
              <a:defRPr sz="1800"/>
            </a:pPr>
            <a:r>
              <a:rPr sz="900" dirty="0"/>
              <a:t>Visual Neural Code</a:t>
            </a:r>
          </a:p>
        </p:txBody>
      </p:sp>
      <p:sp>
        <p:nvSpPr>
          <p:cNvPr id="60" name="Shape 60"/>
          <p:cNvSpPr/>
          <p:nvPr/>
        </p:nvSpPr>
        <p:spPr>
          <a:xfrm>
            <a:off x="4654693" y="2052681"/>
            <a:ext cx="1611421" cy="231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900">
                <a:latin typeface="Charter"/>
                <a:ea typeface="Charter"/>
                <a:cs typeface="Charter"/>
                <a:sym typeface="Charter"/>
              </a:rPr>
              <a:t>Auditory Neural Code</a:t>
            </a:r>
          </a:p>
        </p:txBody>
      </p:sp>
      <p:sp>
        <p:nvSpPr>
          <p:cNvPr id="61" name="Shape 61"/>
          <p:cNvSpPr/>
          <p:nvPr/>
        </p:nvSpPr>
        <p:spPr>
          <a:xfrm>
            <a:off x="2686077" y="1754758"/>
            <a:ext cx="3774691" cy="4343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700" b="1" dirty="0">
                <a:latin typeface="Charter"/>
                <a:ea typeface="Charter"/>
                <a:cs typeface="Charter"/>
                <a:sym typeface="Charter"/>
              </a:rPr>
              <a:t>Efficient Coding Hypothesis: </a:t>
            </a:r>
            <a:r>
              <a:rPr sz="700" dirty="0">
                <a:latin typeface="Charter"/>
                <a:ea typeface="Charter"/>
                <a:cs typeface="Charter"/>
                <a:sym typeface="Charter"/>
              </a:rPr>
              <a:t>Theoretical model proposed as a way of understanding neural responses by reducing redundancy in the neural code for natural sensory experiences.</a:t>
            </a:r>
            <a:endParaRPr sz="700" b="1" dirty="0">
              <a:latin typeface="Charter"/>
              <a:ea typeface="Charter"/>
              <a:cs typeface="Charter"/>
              <a:sym typeface="Charter"/>
            </a:endParaRPr>
          </a:p>
        </p:txBody>
      </p:sp>
      <p:graphicFrame>
        <p:nvGraphicFramePr>
          <p:cNvPr id="62" name="Table 62"/>
          <p:cNvGraphicFramePr/>
          <p:nvPr/>
        </p:nvGraphicFramePr>
        <p:xfrm>
          <a:off x="225249" y="2666512"/>
          <a:ext cx="2358481" cy="2237581"/>
        </p:xfrm>
        <a:graphic>
          <a:graphicData uri="http://schemas.openxmlformats.org/drawingml/2006/table">
            <a:tbl>
              <a:tblPr firstRow="1" bandRow="1">
                <a:tableStyleId>{4C3C2611-4C71-4FC5-86AE-919BDF0F9419}</a:tableStyleId>
              </a:tblPr>
              <a:tblGrid>
                <a:gridCol w="2358481"/>
              </a:tblGrid>
              <a:tr h="283765">
                <a:tc>
                  <a:txBody>
                    <a:bodyPr/>
                    <a:lstStyle/>
                    <a:p>
                      <a:pPr lvl="0" algn="ctr">
                        <a:defRPr sz="1800" b="0" i="0">
                          <a:solidFill>
                            <a:srgbClr val="000000"/>
                          </a:solidFill>
                        </a:defRPr>
                      </a:pPr>
                      <a:r>
                        <a:rPr sz="1300" dirty="0">
                          <a:solidFill>
                            <a:srgbClr val="FFFFFF"/>
                          </a:solidFill>
                          <a:latin typeface="Charter"/>
                          <a:ea typeface="Charter"/>
                          <a:cs typeface="Charter"/>
                          <a:sym typeface="Charter"/>
                        </a:rPr>
                        <a:t>Abstract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948021">
                <a:tc>
                  <a:txBody>
                    <a:bodyPr/>
                    <a:lstStyle/>
                    <a:p>
                      <a:pPr lvl="0" algn="ctr">
                        <a:defRPr sz="1800" b="0" i="0"/>
                      </a:pPr>
                      <a:r>
                        <a:rPr sz="650" dirty="0">
                          <a:latin typeface="Charter"/>
                          <a:ea typeface="Charter"/>
                          <a:cs typeface="Charter"/>
                          <a:sym typeface="Charter"/>
                        </a:rPr>
                        <a:t>We can understand neural responses using the concept of a receptive field. These receptive fields answer “what” a neuron responds to.</a:t>
                      </a:r>
                    </a:p>
                    <a:p>
                      <a:pPr lvl="0" algn="ctr">
                        <a:defRPr sz="1800" b="0" i="0"/>
                      </a:pPr>
                      <a:endParaRPr sz="650" dirty="0">
                        <a:latin typeface="Charter"/>
                        <a:ea typeface="Charter"/>
                        <a:cs typeface="Charter"/>
                        <a:sym typeface="Charter"/>
                      </a:endParaRPr>
                    </a:p>
                    <a:p>
                      <a:pPr lvl="0" algn="ctr">
                        <a:defRPr sz="1800" b="0" i="0"/>
                      </a:pPr>
                      <a:endParaRPr sz="650" dirty="0">
                        <a:latin typeface="Charter"/>
                        <a:ea typeface="Charter"/>
                        <a:cs typeface="Charter"/>
                        <a:sym typeface="Charter"/>
                      </a:endParaRPr>
                    </a:p>
                    <a:p>
                      <a:pPr lvl="0" algn="ctr">
                        <a:defRPr sz="1800" b="0" i="0"/>
                      </a:pPr>
                      <a:endParaRPr sz="650" dirty="0">
                        <a:latin typeface="Charter"/>
                        <a:ea typeface="Charter"/>
                        <a:cs typeface="Charter"/>
                        <a:sym typeface="Charter"/>
                      </a:endParaRPr>
                    </a:p>
                    <a:p>
                      <a:pPr lvl="0" algn="ctr">
                        <a:defRPr sz="1800" b="0" i="0"/>
                      </a:pPr>
                      <a:endParaRPr sz="650" dirty="0">
                        <a:latin typeface="Charter"/>
                        <a:ea typeface="Charter"/>
                        <a:cs typeface="Charter"/>
                        <a:sym typeface="Charter"/>
                      </a:endParaRPr>
                    </a:p>
                    <a:p>
                      <a:pPr lvl="0" algn="ctr">
                        <a:defRPr sz="1800" b="0" i="0"/>
                      </a:pPr>
                      <a:r>
                        <a:rPr sz="650" dirty="0">
                          <a:latin typeface="Charter"/>
                          <a:ea typeface="Charter"/>
                          <a:cs typeface="Charter"/>
                          <a:sym typeface="Charter"/>
                        </a:rPr>
                        <a:t>We demonstrate that these neurons form an efficient code by deriving similar neural receptive fields from an efficient coding of natural scenes. Understanding the 2D Gabor-like visual cortex simple cell responses as an efficient coding of natural scenes has been thoroughly studied. Pictures can derive a visual code using independent component analysis (ICA) on randomly sampled pixel patches. The resulting linear filters are readily visualized as receptive fields. Similarly in the auditory domain, we provide vocalizations as input to generate gammatone filters; resembling the response properties of neurons that make up on auditory nerve.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pic>
        <p:nvPicPr>
          <p:cNvPr id="63" name="image7.png" descr="lewicki's.pdf"/>
          <p:cNvPicPr/>
          <p:nvPr/>
        </p:nvPicPr>
        <p:blipFill>
          <a:blip r:embed="rId3">
            <a:extLst/>
          </a:blip>
          <a:stretch>
            <a:fillRect/>
          </a:stretch>
        </p:blipFill>
        <p:spPr>
          <a:xfrm>
            <a:off x="4673006" y="5363955"/>
            <a:ext cx="1540952" cy="1185533"/>
          </a:xfrm>
          <a:prstGeom prst="rect">
            <a:avLst/>
          </a:prstGeom>
          <a:ln w="12700">
            <a:miter lim="400000"/>
          </a:ln>
        </p:spPr>
      </p:pic>
      <p:pic>
        <p:nvPicPr>
          <p:cNvPr id="64" name="image8.png" descr="filter.pdf"/>
          <p:cNvPicPr/>
          <p:nvPr/>
        </p:nvPicPr>
        <p:blipFill>
          <a:blip r:embed="rId4">
            <a:extLst/>
          </a:blip>
          <a:srcRect l="30339" t="39255" r="30339" b="39255"/>
          <a:stretch>
            <a:fillRect/>
          </a:stretch>
        </p:blipFill>
        <p:spPr>
          <a:xfrm>
            <a:off x="3197759" y="5649937"/>
            <a:ext cx="867744" cy="613712"/>
          </a:xfrm>
          <a:prstGeom prst="rect">
            <a:avLst/>
          </a:prstGeom>
          <a:ln w="12700">
            <a:miter lim="400000"/>
          </a:ln>
        </p:spPr>
      </p:pic>
      <p:sp>
        <p:nvSpPr>
          <p:cNvPr id="65" name="Shape 65"/>
          <p:cNvSpPr/>
          <p:nvPr/>
        </p:nvSpPr>
        <p:spPr>
          <a:xfrm>
            <a:off x="4577608" y="6283749"/>
            <a:ext cx="1682647" cy="320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500">
                <a:latin typeface="Charter"/>
                <a:ea typeface="Charter"/>
                <a:cs typeface="Charter"/>
                <a:sym typeface="Charter"/>
              </a:rPr>
              <a:t>The figure above shows measured auditory neural receptive field filters.</a:t>
            </a:r>
            <a:endParaRPr sz="500"/>
          </a:p>
          <a:p>
            <a:pPr lvl="0" algn="ctr"/>
            <a:r>
              <a:rPr sz="500">
                <a:latin typeface="Charter"/>
                <a:ea typeface="Charter"/>
                <a:cs typeface="Charter"/>
                <a:sym typeface="Charter"/>
              </a:rPr>
              <a:t>(Lewicki, 2002)</a:t>
            </a:r>
          </a:p>
        </p:txBody>
      </p:sp>
      <p:sp>
        <p:nvSpPr>
          <p:cNvPr id="66" name="Shape 66"/>
          <p:cNvSpPr/>
          <p:nvPr/>
        </p:nvSpPr>
        <p:spPr>
          <a:xfrm>
            <a:off x="2758734" y="6329469"/>
            <a:ext cx="1745620"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500">
                <a:latin typeface="Charter"/>
                <a:ea typeface="Charter"/>
                <a:cs typeface="Charter"/>
                <a:sym typeface="Charter"/>
              </a:rPr>
              <a:t>The figure above illustrates measured visual neural receptive field filters.</a:t>
            </a:r>
          </a:p>
          <a:p>
            <a:pPr lvl="0" algn="ctr"/>
            <a:r>
              <a:rPr sz="500">
                <a:latin typeface="Charter"/>
                <a:ea typeface="Charter"/>
                <a:cs typeface="Charter"/>
                <a:sym typeface="Charter"/>
              </a:rPr>
              <a:t>(Huberman, 2011)</a:t>
            </a:r>
          </a:p>
        </p:txBody>
      </p:sp>
      <p:sp>
        <p:nvSpPr>
          <p:cNvPr id="67" name="Shape 67"/>
          <p:cNvSpPr/>
          <p:nvPr/>
        </p:nvSpPr>
        <p:spPr>
          <a:xfrm>
            <a:off x="2830940" y="5274390"/>
            <a:ext cx="1576658" cy="3243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gn="ctr">
              <a:lnSpc>
                <a:spcPct val="90000"/>
              </a:lnSpc>
              <a:defRPr sz="500">
                <a:latin typeface="Charter"/>
                <a:ea typeface="Charter"/>
                <a:cs typeface="Charter"/>
                <a:sym typeface="Charter"/>
              </a:defRPr>
            </a:lvl1pPr>
          </a:lstStyle>
          <a:p>
            <a:pPr lvl="0">
              <a:defRPr sz="1800"/>
            </a:pPr>
            <a:r>
              <a:rPr sz="500"/>
              <a:t>The figures above are the resulting visual filters from ICA. These filters resemble the Gabor filter-like response properties of a V1 simple cell.</a:t>
            </a:r>
          </a:p>
        </p:txBody>
      </p:sp>
      <p:sp>
        <p:nvSpPr>
          <p:cNvPr id="68" name="Shape 68"/>
          <p:cNvSpPr/>
          <p:nvPr/>
        </p:nvSpPr>
        <p:spPr>
          <a:xfrm>
            <a:off x="4577814" y="3098918"/>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Above is an example of an original sound to be encoded.</a:t>
            </a:r>
          </a:p>
        </p:txBody>
      </p:sp>
      <p:graphicFrame>
        <p:nvGraphicFramePr>
          <p:cNvPr id="69" name="Table 69"/>
          <p:cNvGraphicFramePr/>
          <p:nvPr/>
        </p:nvGraphicFramePr>
        <p:xfrm>
          <a:off x="225249" y="4856828"/>
          <a:ext cx="2358481" cy="1872502"/>
        </p:xfrm>
        <a:graphic>
          <a:graphicData uri="http://schemas.openxmlformats.org/drawingml/2006/table">
            <a:tbl>
              <a:tblPr firstRow="1" bandRow="1">
                <a:tableStyleId>{4C3C2611-4C71-4FC5-86AE-919BDF0F9419}</a:tableStyleId>
              </a:tblPr>
              <a:tblGrid>
                <a:gridCol w="2358481"/>
              </a:tblGrid>
              <a:tr h="324532">
                <a:tc>
                  <a:txBody>
                    <a:bodyPr/>
                    <a:lstStyle/>
                    <a:p>
                      <a:pPr lvl="0" algn="ctr">
                        <a:defRPr sz="1800" b="0" i="0">
                          <a:solidFill>
                            <a:srgbClr val="000000"/>
                          </a:solidFill>
                        </a:defRPr>
                      </a:pPr>
                      <a:r>
                        <a:rPr sz="1400">
                          <a:solidFill>
                            <a:srgbClr val="FFFFFF"/>
                          </a:solidFill>
                          <a:latin typeface="Charter"/>
                          <a:ea typeface="Charter"/>
                          <a:cs typeface="Charter"/>
                          <a:sym typeface="Charter"/>
                        </a:rPr>
                        <a:t>Methods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547970">
                <a:tc>
                  <a:txBody>
                    <a:bodyPr/>
                    <a:lstStyle/>
                    <a:p>
                      <a:pPr marL="86894" lvl="0" indent="-86894" algn="l">
                        <a:buSzPct val="100000"/>
                        <a:buAutoNum type="arabicPeriod"/>
                        <a:defRPr sz="1800" b="0" i="0"/>
                      </a:pPr>
                      <a:r>
                        <a:rPr sz="650" dirty="0">
                          <a:latin typeface="Charter"/>
                          <a:ea typeface="Charter"/>
                          <a:cs typeface="Charter"/>
                          <a:sym typeface="Charter"/>
                        </a:rPr>
                        <a:t>Natural images and sounds are collected using the phone camera/microphone. (Pictures of rocks, trees, etc. and sounds ranging from anharmonic environmental sounds to harmonic environmental sound)</a:t>
                      </a:r>
                    </a:p>
                    <a:p>
                      <a:pPr marL="86894" lvl="0" indent="-86894" algn="l">
                        <a:buSzPct val="100000"/>
                        <a:buAutoNum type="arabicPeriod"/>
                        <a:defRPr sz="1800" b="0" i="0"/>
                      </a:pPr>
                      <a:r>
                        <a:rPr sz="650" dirty="0">
                          <a:latin typeface="Charter"/>
                          <a:ea typeface="Charter"/>
                          <a:cs typeface="Charter"/>
                          <a:sym typeface="Charter"/>
                        </a:rPr>
                        <a:t>The image or sound was randomly sampled to create tens of thousands of smaller images patches (8x8 pixels) or audio clips (100 samples in size)</a:t>
                      </a:r>
                    </a:p>
                    <a:p>
                      <a:pPr marL="86894" lvl="0" indent="-86894" algn="l">
                        <a:buSzPct val="100000"/>
                        <a:buAutoNum type="arabicPeriod"/>
                        <a:defRPr sz="1800" b="0" i="0"/>
                      </a:pPr>
                      <a:r>
                        <a:rPr sz="650" dirty="0">
                          <a:latin typeface="Charter"/>
                          <a:ea typeface="Charter"/>
                          <a:cs typeface="Charter"/>
                          <a:sym typeface="Charter"/>
                        </a:rPr>
                        <a:t>The samples were encoded using an efficient coding technique, specifically independent components analysis (ICA).</a:t>
                      </a:r>
                    </a:p>
                    <a:p>
                      <a:pPr marL="86894" lvl="0" indent="-86894" algn="l">
                        <a:buSzPct val="100000"/>
                        <a:buAutoNum type="arabicPeriod"/>
                        <a:defRPr sz="1800" b="0" i="0"/>
                      </a:pPr>
                      <a:r>
                        <a:rPr sz="650" dirty="0">
                          <a:latin typeface="Charter"/>
                          <a:ea typeface="Charter"/>
                          <a:cs typeface="Charter"/>
                          <a:sym typeface="Charter"/>
                        </a:rPr>
                        <a:t>The resulting filters were then visualized producing the expected Gabor-like filters for the images and gammatone filters for the sounds, which match similar receptive fields measures directly from neurons in the brain.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70" name="Shape 70"/>
          <p:cNvSpPr/>
          <p:nvPr/>
        </p:nvSpPr>
        <p:spPr>
          <a:xfrm>
            <a:off x="724186" y="3408680"/>
            <a:ext cx="1100536"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A visual receptive field. This depicts a neuron selective to vertical stimuli</a:t>
            </a:r>
          </a:p>
        </p:txBody>
      </p:sp>
      <p:sp>
        <p:nvSpPr>
          <p:cNvPr id="71" name="Shape 71"/>
          <p:cNvSpPr/>
          <p:nvPr/>
        </p:nvSpPr>
        <p:spPr>
          <a:xfrm>
            <a:off x="2745135" y="3093486"/>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dirty="0"/>
              <a:t>Above is an example of an original image to be encoded.</a:t>
            </a:r>
          </a:p>
        </p:txBody>
      </p:sp>
      <p:sp>
        <p:nvSpPr>
          <p:cNvPr id="72" name="Shape 72"/>
          <p:cNvSpPr/>
          <p:nvPr/>
        </p:nvSpPr>
        <p:spPr>
          <a:xfrm>
            <a:off x="2737888" y="4081328"/>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These are random samples taken from the original photo.</a:t>
            </a:r>
          </a:p>
        </p:txBody>
      </p:sp>
      <p:pic>
        <p:nvPicPr>
          <p:cNvPr id="73" name="PastedGraphic-1-2.pdf"/>
          <p:cNvPicPr/>
          <p:nvPr/>
        </p:nvPicPr>
        <p:blipFill>
          <a:blip r:embed="rId5">
            <a:extLst/>
          </a:blip>
          <a:stretch>
            <a:fillRect/>
          </a:stretch>
        </p:blipFill>
        <p:spPr>
          <a:xfrm>
            <a:off x="8223467" y="359886"/>
            <a:ext cx="698906" cy="890588"/>
          </a:xfrm>
          <a:prstGeom prst="rect">
            <a:avLst/>
          </a:prstGeom>
          <a:ln w="12700">
            <a:miter lim="400000"/>
          </a:ln>
        </p:spPr>
      </p:pic>
      <p:sp>
        <p:nvSpPr>
          <p:cNvPr id="74" name="Shape 74"/>
          <p:cNvSpPr/>
          <p:nvPr/>
        </p:nvSpPr>
        <p:spPr>
          <a:xfrm rot="16200000">
            <a:off x="2446508" y="2628619"/>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b="1">
                <a:latin typeface="Charter"/>
                <a:ea typeface="Charter"/>
                <a:cs typeface="Charter"/>
                <a:sym typeface="Charter"/>
              </a:defRPr>
            </a:lvl1pPr>
          </a:lstStyle>
          <a:p>
            <a:pPr lvl="0">
              <a:defRPr sz="1800" b="0"/>
            </a:pPr>
            <a:r>
              <a:rPr sz="500" b="1"/>
              <a:t>Original</a:t>
            </a:r>
          </a:p>
        </p:txBody>
      </p:sp>
      <p:sp>
        <p:nvSpPr>
          <p:cNvPr id="75" name="Shape 75"/>
          <p:cNvSpPr/>
          <p:nvPr/>
        </p:nvSpPr>
        <p:spPr>
          <a:xfrm rot="16200000">
            <a:off x="2455501" y="3639962"/>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b="1">
                <a:latin typeface="Charter"/>
                <a:ea typeface="Charter"/>
                <a:cs typeface="Charter"/>
                <a:sym typeface="Charter"/>
              </a:defRPr>
            </a:lvl1pPr>
          </a:lstStyle>
          <a:p>
            <a:pPr lvl="0">
              <a:defRPr sz="1800" b="0"/>
            </a:pPr>
            <a:r>
              <a:rPr sz="500" b="1"/>
              <a:t>Samples</a:t>
            </a:r>
          </a:p>
        </p:txBody>
      </p:sp>
      <p:sp>
        <p:nvSpPr>
          <p:cNvPr id="76" name="Shape 76"/>
          <p:cNvSpPr/>
          <p:nvPr/>
        </p:nvSpPr>
        <p:spPr>
          <a:xfrm rot="16200000">
            <a:off x="2455501" y="4717041"/>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b="1">
                <a:latin typeface="Charter"/>
                <a:ea typeface="Charter"/>
                <a:cs typeface="Charter"/>
                <a:sym typeface="Charter"/>
              </a:defRPr>
            </a:lvl1pPr>
          </a:lstStyle>
          <a:p>
            <a:pPr lvl="0">
              <a:defRPr sz="1800" b="0"/>
            </a:pPr>
            <a:r>
              <a:rPr sz="500" b="1"/>
              <a:t>Produced Filters</a:t>
            </a:r>
          </a:p>
        </p:txBody>
      </p:sp>
      <p:sp>
        <p:nvSpPr>
          <p:cNvPr id="77" name="Shape 77"/>
          <p:cNvSpPr/>
          <p:nvPr/>
        </p:nvSpPr>
        <p:spPr>
          <a:xfrm rot="16200000">
            <a:off x="2446508" y="5921757"/>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b="1">
                <a:latin typeface="Charter"/>
                <a:ea typeface="Charter"/>
                <a:cs typeface="Charter"/>
                <a:sym typeface="Charter"/>
              </a:defRPr>
            </a:lvl1pPr>
          </a:lstStyle>
          <a:p>
            <a:pPr lvl="0">
              <a:defRPr sz="1800" b="0"/>
            </a:pPr>
            <a:r>
              <a:rPr sz="500" b="1"/>
              <a:t>Actual Filters</a:t>
            </a:r>
          </a:p>
        </p:txBody>
      </p:sp>
      <p:pic>
        <p:nvPicPr>
          <p:cNvPr id="78" name="pic6_filter.pdf"/>
          <p:cNvPicPr/>
          <p:nvPr/>
        </p:nvPicPr>
        <p:blipFill>
          <a:blip r:embed="rId6">
            <a:extLst/>
          </a:blip>
          <a:srcRect l="33252" t="9185" r="31178" b="52678"/>
          <a:stretch>
            <a:fillRect/>
          </a:stretch>
        </p:blipFill>
        <p:spPr>
          <a:xfrm>
            <a:off x="2981997" y="2227334"/>
            <a:ext cx="704937" cy="856158"/>
          </a:xfrm>
          <a:prstGeom prst="rect">
            <a:avLst/>
          </a:prstGeom>
          <a:ln w="12700">
            <a:miter lim="400000"/>
          </a:ln>
        </p:spPr>
      </p:pic>
      <p:pic>
        <p:nvPicPr>
          <p:cNvPr id="79" name="pic6_filter.pdf"/>
          <p:cNvPicPr/>
          <p:nvPr/>
        </p:nvPicPr>
        <p:blipFill>
          <a:blip r:embed="rId6">
            <a:extLst/>
          </a:blip>
          <a:srcRect l="31708" t="51466" r="31708" b="10410"/>
          <a:stretch>
            <a:fillRect/>
          </a:stretch>
        </p:blipFill>
        <p:spPr>
          <a:xfrm>
            <a:off x="3693026" y="2227334"/>
            <a:ext cx="697908" cy="880407"/>
          </a:xfrm>
          <a:prstGeom prst="rect">
            <a:avLst/>
          </a:prstGeom>
          <a:ln w="12700">
            <a:miter lim="400000"/>
          </a:ln>
        </p:spPr>
      </p:pic>
      <p:pic>
        <p:nvPicPr>
          <p:cNvPr id="80" name="patches.pdf"/>
          <p:cNvPicPr/>
          <p:nvPr/>
        </p:nvPicPr>
        <p:blipFill>
          <a:blip r:embed="rId7">
            <a:extLst/>
          </a:blip>
          <a:srcRect l="23352" t="7356" r="20613" b="10225"/>
          <a:stretch>
            <a:fillRect/>
          </a:stretch>
        </p:blipFill>
        <p:spPr>
          <a:xfrm>
            <a:off x="3246107" y="3285502"/>
            <a:ext cx="830265" cy="814135"/>
          </a:xfrm>
          <a:prstGeom prst="rect">
            <a:avLst/>
          </a:prstGeom>
          <a:ln w="12700">
            <a:miter lim="400000"/>
          </a:ln>
        </p:spPr>
      </p:pic>
      <p:pic>
        <p:nvPicPr>
          <p:cNvPr id="82" name="ihaveadream.pdf"/>
          <p:cNvPicPr/>
          <p:nvPr/>
        </p:nvPicPr>
        <p:blipFill>
          <a:blip r:embed="rId8">
            <a:extLst/>
          </a:blip>
          <a:stretch>
            <a:fillRect/>
          </a:stretch>
        </p:blipFill>
        <p:spPr>
          <a:xfrm>
            <a:off x="4778223" y="2183740"/>
            <a:ext cx="1347287" cy="898192"/>
          </a:xfrm>
          <a:prstGeom prst="rect">
            <a:avLst/>
          </a:prstGeom>
          <a:ln w="12700">
            <a:miter lim="400000"/>
          </a:ln>
        </p:spPr>
      </p:pic>
      <p:sp>
        <p:nvSpPr>
          <p:cNvPr id="83" name="Shape 83"/>
          <p:cNvSpPr/>
          <p:nvPr/>
        </p:nvSpPr>
        <p:spPr>
          <a:xfrm>
            <a:off x="5009282" y="2879300"/>
            <a:ext cx="214653" cy="142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300">
                <a:latin typeface="Charter"/>
                <a:ea typeface="Charter"/>
                <a:cs typeface="Charter"/>
                <a:sym typeface="Charter"/>
              </a:defRPr>
            </a:lvl1pPr>
          </a:lstStyle>
          <a:p>
            <a:pPr lvl="0">
              <a:defRPr sz="1800"/>
            </a:pPr>
            <a:r>
              <a:rPr sz="300"/>
              <a:t>“I”</a:t>
            </a:r>
          </a:p>
        </p:txBody>
      </p:sp>
      <p:sp>
        <p:nvSpPr>
          <p:cNvPr id="84" name="Shape 84"/>
          <p:cNvSpPr/>
          <p:nvPr/>
        </p:nvSpPr>
        <p:spPr>
          <a:xfrm>
            <a:off x="5298322" y="2879300"/>
            <a:ext cx="331803" cy="142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300">
                <a:latin typeface="Charter"/>
                <a:ea typeface="Charter"/>
                <a:cs typeface="Charter"/>
                <a:sym typeface="Charter"/>
              </a:defRPr>
            </a:lvl1pPr>
          </a:lstStyle>
          <a:p>
            <a:pPr lvl="0">
              <a:defRPr sz="1800"/>
            </a:pPr>
            <a:r>
              <a:rPr sz="300"/>
              <a:t>“Have”</a:t>
            </a:r>
          </a:p>
        </p:txBody>
      </p:sp>
      <p:sp>
        <p:nvSpPr>
          <p:cNvPr id="85" name="Shape 85"/>
          <p:cNvSpPr/>
          <p:nvPr/>
        </p:nvSpPr>
        <p:spPr>
          <a:xfrm>
            <a:off x="5584194" y="2872934"/>
            <a:ext cx="370917" cy="142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r>
              <a:rPr sz="300">
                <a:latin typeface="Charter"/>
                <a:ea typeface="Charter"/>
                <a:cs typeface="Charter"/>
                <a:sym typeface="Charter"/>
              </a:rPr>
              <a:t>“A” “Dream”</a:t>
            </a:r>
          </a:p>
        </p:txBody>
      </p:sp>
      <p:pic>
        <p:nvPicPr>
          <p:cNvPr id="88" name="genfilter.pdf"/>
          <p:cNvPicPr/>
          <p:nvPr/>
        </p:nvPicPr>
        <p:blipFill>
          <a:blip r:embed="rId9">
            <a:extLst/>
          </a:blip>
          <a:srcRect l="16081" t="5672" r="7235" b="5672"/>
          <a:stretch>
            <a:fillRect/>
          </a:stretch>
        </p:blipFill>
        <p:spPr>
          <a:xfrm>
            <a:off x="1890719" y="3368476"/>
            <a:ext cx="420878" cy="324391"/>
          </a:xfrm>
          <a:prstGeom prst="rect">
            <a:avLst/>
          </a:prstGeom>
          <a:ln w="12700">
            <a:miter lim="400000"/>
          </a:ln>
        </p:spPr>
      </p:pic>
      <p:graphicFrame>
        <p:nvGraphicFramePr>
          <p:cNvPr id="42" name="Table 54"/>
          <p:cNvGraphicFramePr/>
          <p:nvPr>
            <p:extLst>
              <p:ext uri="{D42A27DB-BD31-4B8C-83A1-F6EECF244321}">
                <p14:modId xmlns:p14="http://schemas.microsoft.com/office/powerpoint/2010/main" val="1891704698"/>
              </p:ext>
            </p:extLst>
          </p:nvPr>
        </p:nvGraphicFramePr>
        <p:xfrm>
          <a:off x="6563114" y="3678865"/>
          <a:ext cx="2358481" cy="1823397"/>
        </p:xfrm>
        <a:graphic>
          <a:graphicData uri="http://schemas.openxmlformats.org/drawingml/2006/table">
            <a:tbl>
              <a:tblPr firstRow="1" bandRow="1">
                <a:tableStyleId>{4C3C2611-4C71-4FC5-86AE-919BDF0F9419}</a:tableStyleId>
              </a:tblPr>
              <a:tblGrid>
                <a:gridCol w="2358481"/>
              </a:tblGrid>
              <a:tr h="336713">
                <a:tc>
                  <a:txBody>
                    <a:bodyPr/>
                    <a:lstStyle/>
                    <a:p>
                      <a:pPr lvl="0" algn="ctr">
                        <a:defRPr sz="1800" b="0" i="0">
                          <a:solidFill>
                            <a:srgbClr val="000000"/>
                          </a:solidFill>
                        </a:defRPr>
                      </a:pPr>
                      <a:r>
                        <a:rPr sz="1400" dirty="0">
                          <a:solidFill>
                            <a:srgbClr val="FFFFFF"/>
                          </a:solidFill>
                          <a:latin typeface="Charter"/>
                          <a:ea typeface="Charter"/>
                          <a:cs typeface="Charter"/>
                          <a:sym typeface="Charter"/>
                        </a:rPr>
                        <a:t>References</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486684">
                <a:tc>
                  <a:txBody>
                    <a:bodyPr/>
                    <a:lstStyle/>
                    <a:p>
                      <a:pPr marL="93578" lvl="0" indent="-93578" algn="l">
                        <a:buSzPct val="100000"/>
                        <a:buAutoNum type="arabicPeriod"/>
                        <a:defRPr sz="1800" b="0" i="0"/>
                      </a:pPr>
                      <a:r>
                        <a:rPr sz="650" dirty="0">
                          <a:solidFill>
                            <a:srgbClr val="323333"/>
                          </a:solidFill>
                          <a:latin typeface="Times New Roman"/>
                          <a:ea typeface="Times New Roman"/>
                          <a:cs typeface="Times New Roman"/>
                          <a:sym typeface="Times New Roman"/>
                        </a:rPr>
                        <a:t>Albert MV, Field DJ (2009) "Neural Representation and Coding."</a:t>
                      </a:r>
                      <a:r>
                        <a:rPr sz="650" i="1" dirty="0">
                          <a:solidFill>
                            <a:srgbClr val="323333"/>
                          </a:solidFill>
                          <a:latin typeface="Times New Roman"/>
                          <a:ea typeface="Times New Roman"/>
                          <a:cs typeface="Times New Roman"/>
                          <a:sym typeface="Times New Roman"/>
                        </a:rPr>
                        <a:t>Encyclopedia of Perception</a:t>
                      </a:r>
                      <a:r>
                        <a:rPr sz="650" dirty="0">
                          <a:solidFill>
                            <a:srgbClr val="323333"/>
                          </a:solidFill>
                          <a:latin typeface="Times New Roman"/>
                          <a:ea typeface="Times New Roman"/>
                          <a:cs typeface="Times New Roman"/>
                          <a:sym typeface="Times New Roman"/>
                        </a:rPr>
                        <a:t>, Ed. E.B. Goldstein et al., SAGE Press.</a:t>
                      </a:r>
                      <a:endParaRPr sz="650" dirty="0">
                        <a:latin typeface="Times New Roman"/>
                        <a:ea typeface="Times New Roman"/>
                        <a:cs typeface="Times New Roman"/>
                        <a:sym typeface="Times New Roman"/>
                      </a:endParaRPr>
                    </a:p>
                    <a:p>
                      <a:pPr marL="93578" lvl="0" indent="-93578" algn="l">
                        <a:buSzPct val="100000"/>
                        <a:buAutoNum type="arabicPeriod"/>
                        <a:defRPr sz="1800" b="0" i="0"/>
                      </a:pPr>
                      <a:r>
                        <a:rPr sz="650" dirty="0">
                          <a:solidFill>
                            <a:srgbClr val="323333"/>
                          </a:solidFill>
                          <a:latin typeface="Times New Roman"/>
                          <a:ea typeface="Times New Roman"/>
                          <a:cs typeface="Times New Roman"/>
                          <a:sym typeface="Times New Roman"/>
                        </a:rPr>
                        <a:t>Huberman, Andrew D., and Cristopher M. Niell. "What Can Mice Tell Us about How Vision Works?" </a:t>
                      </a:r>
                      <a:r>
                        <a:rPr sz="650" i="1" dirty="0">
                          <a:solidFill>
                            <a:srgbClr val="323333"/>
                          </a:solidFill>
                          <a:latin typeface="Times New Roman"/>
                          <a:ea typeface="Times New Roman"/>
                          <a:cs typeface="Times New Roman"/>
                          <a:sym typeface="Times New Roman"/>
                        </a:rPr>
                        <a:t>Trends in Neurosciences</a:t>
                      </a:r>
                      <a:r>
                        <a:rPr sz="650" dirty="0">
                          <a:solidFill>
                            <a:srgbClr val="323333"/>
                          </a:solidFill>
                          <a:latin typeface="Times New Roman"/>
                          <a:ea typeface="Times New Roman"/>
                          <a:cs typeface="Times New Roman"/>
                          <a:sym typeface="Times New Roman"/>
                        </a:rPr>
                        <a:t> 34.9 (2011): 464-73. Web.</a:t>
                      </a:r>
                      <a:endParaRPr sz="650" dirty="0">
                        <a:latin typeface="Times New Roman"/>
                        <a:ea typeface="Times New Roman"/>
                        <a:cs typeface="Times New Roman"/>
                        <a:sym typeface="Times New Roman"/>
                      </a:endParaRPr>
                    </a:p>
                    <a:p>
                      <a:pPr marL="93578" lvl="0" indent="-93578" algn="l">
                        <a:buSzPct val="100000"/>
                        <a:buAutoNum type="arabicPeriod"/>
                        <a:defRPr sz="1800" b="0" i="0"/>
                      </a:pPr>
                      <a:r>
                        <a:rPr sz="650" dirty="0">
                          <a:solidFill>
                            <a:srgbClr val="323333"/>
                          </a:solidFill>
                          <a:latin typeface="Times New Roman"/>
                          <a:ea typeface="Times New Roman"/>
                          <a:cs typeface="Times New Roman"/>
                          <a:sym typeface="Times New Roman"/>
                        </a:rPr>
                        <a:t>Lewicki, Michael S. "Efficient Coding of Natural Sounds." </a:t>
                      </a:r>
                      <a:r>
                        <a:rPr sz="650" i="1" dirty="0">
                          <a:solidFill>
                            <a:srgbClr val="323333"/>
                          </a:solidFill>
                          <a:latin typeface="Times New Roman"/>
                          <a:ea typeface="Times New Roman"/>
                          <a:cs typeface="Times New Roman"/>
                          <a:sym typeface="Times New Roman"/>
                        </a:rPr>
                        <a:t>Nature Neuroscience Nat. Neurosci.</a:t>
                      </a:r>
                      <a:r>
                        <a:rPr sz="650" dirty="0">
                          <a:solidFill>
                            <a:srgbClr val="323333"/>
                          </a:solidFill>
                          <a:latin typeface="Times New Roman"/>
                          <a:ea typeface="Times New Roman"/>
                          <a:cs typeface="Times New Roman"/>
                          <a:sym typeface="Times New Roman"/>
                        </a:rPr>
                        <a:t> 5.4 (2002): 356-63. Web.</a:t>
                      </a:r>
                      <a:endParaRPr sz="650" dirty="0">
                        <a:latin typeface="Times New Roman"/>
                        <a:ea typeface="Times New Roman"/>
                        <a:cs typeface="Times New Roman"/>
                        <a:sym typeface="Times New Roman"/>
                      </a:endParaRPr>
                    </a:p>
                    <a:p>
                      <a:pPr marL="93578" lvl="0" indent="-93578" algn="l">
                        <a:buSzPct val="100000"/>
                        <a:buAutoNum type="arabicPeriod"/>
                        <a:defRPr sz="1800" b="0" i="0"/>
                      </a:pPr>
                      <a:r>
                        <a:rPr sz="650" dirty="0">
                          <a:solidFill>
                            <a:srgbClr val="323333"/>
                          </a:solidFill>
                          <a:latin typeface="Times New Roman"/>
                          <a:ea typeface="Times New Roman"/>
                          <a:cs typeface="Times New Roman"/>
                          <a:sym typeface="Times New Roman"/>
                        </a:rPr>
                        <a:t>Olshausen BA, and Field DJ. (1996). "Emergence of Simple-Cell Receptive Field Properties by Learning a Sparse Code for Natural Images." Nature, 381: 607-609. </a:t>
                      </a:r>
                      <a:endParaRPr sz="650" dirty="0">
                        <a:latin typeface="Times New Roman"/>
                        <a:ea typeface="Times New Roman"/>
                        <a:cs typeface="Times New Roman"/>
                        <a:sym typeface="Times New Roman"/>
                      </a:endParaRPr>
                    </a:p>
                    <a:p>
                      <a:pPr marL="93578" lvl="0" indent="-93578" algn="l">
                        <a:buSzPct val="100000"/>
                        <a:buAutoNum type="arabicPeriod"/>
                        <a:defRPr sz="1800" b="0" i="0"/>
                      </a:pPr>
                      <a:r>
                        <a:rPr sz="650" dirty="0">
                          <a:solidFill>
                            <a:srgbClr val="323333"/>
                          </a:solidFill>
                          <a:latin typeface="Times New Roman"/>
                          <a:ea typeface="Times New Roman"/>
                          <a:cs typeface="Times New Roman"/>
                          <a:sym typeface="Times New Roman"/>
                        </a:rPr>
                        <a:t>Olshausen BA, and Field DJ. (1996). "Natural image statistics and efficient coding." Network: Computation in Neural Systems, vol. 7, 333-339</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pic>
        <p:nvPicPr>
          <p:cNvPr id="3" name="Picture 2"/>
          <p:cNvPicPr>
            <a:picLocks noChangeAspect="1"/>
          </p:cNvPicPr>
          <p:nvPr/>
        </p:nvPicPr>
        <p:blipFill rotWithShape="1">
          <a:blip r:embed="rId10" cstate="print">
            <a:extLst>
              <a:ext uri="{28A0092B-C50C-407E-A947-70E740481C1C}">
                <a14:useLocalDpi xmlns:a14="http://schemas.microsoft.com/office/drawing/2010/main" val="0"/>
              </a:ext>
            </a:extLst>
          </a:blip>
          <a:srcRect l="9508" t="6250" r="5732" b="8991"/>
          <a:stretch/>
        </p:blipFill>
        <p:spPr>
          <a:xfrm>
            <a:off x="3146779" y="4201185"/>
            <a:ext cx="1015009" cy="1015009"/>
          </a:xfrm>
          <a:prstGeom prst="rect">
            <a:avLst/>
          </a:prstGeom>
        </p:spPr>
      </p:pic>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l="10168" t="7943" r="8068" b="35949"/>
          <a:stretch/>
        </p:blipFill>
        <p:spPr>
          <a:xfrm>
            <a:off x="4654693" y="4394385"/>
            <a:ext cx="1522004" cy="696283"/>
          </a:xfrm>
          <a:prstGeom prst="rect">
            <a:avLst/>
          </a:prstGeom>
        </p:spPr>
      </p:pic>
      <p:pic>
        <p:nvPicPr>
          <p:cNvPr id="5" name="Picture 4"/>
          <p:cNvPicPr>
            <a:picLocks noChangeAspect="1"/>
          </p:cNvPicPr>
          <p:nvPr/>
        </p:nvPicPr>
        <p:blipFill rotWithShape="1">
          <a:blip r:embed="rId12">
            <a:extLst>
              <a:ext uri="{28A0092B-C50C-407E-A947-70E740481C1C}">
                <a14:useLocalDpi xmlns:a14="http://schemas.microsoft.com/office/drawing/2010/main" val="0"/>
              </a:ext>
            </a:extLst>
          </a:blip>
          <a:srcRect l="10138" t="7023" r="8076" b="35245"/>
          <a:stretch/>
        </p:blipFill>
        <p:spPr>
          <a:xfrm>
            <a:off x="4610715" y="3240123"/>
            <a:ext cx="1649540" cy="776254"/>
          </a:xfrm>
          <a:prstGeom prst="rect">
            <a:avLst/>
          </a:prstGeom>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193</TotalTime>
  <Words>855</Words>
  <Application>Microsoft Macintosh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Charter</vt:lpstr>
      <vt:lpstr>Helvetica Neue</vt:lpstr>
      <vt:lpstr>Times New Roman</vt:lpstr>
      <vt:lpstr>Arial</vt:lpstr>
      <vt:lpstr>Default</vt:lpstr>
      <vt:lpstr>Demonstration of Efficient Visual and Auditory Neural Coding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of Efficient Visual and Auditory Neural Coding</dc:title>
  <cp:lastModifiedBy>Microsoft Office User</cp:lastModifiedBy>
  <cp:revision>5</cp:revision>
  <dcterms:modified xsi:type="dcterms:W3CDTF">2015-10-15T04:36:04Z</dcterms:modified>
</cp:coreProperties>
</file>