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0" r:id="rId5"/>
    <p:sldId id="279" r:id="rId6"/>
    <p:sldId id="278" r:id="rId7"/>
    <p:sldId id="275" r:id="rId8"/>
    <p:sldId id="280" r:id="rId9"/>
    <p:sldId id="265" r:id="rId10"/>
    <p:sldId id="281" r:id="rId11"/>
    <p:sldId id="282" r:id="rId12"/>
    <p:sldId id="283" r:id="rId13"/>
    <p:sldId id="284" r:id="rId14"/>
    <p:sldId id="285" r:id="rId15"/>
    <p:sldId id="286" r:id="rId16"/>
    <p:sldId id="288" r:id="rId17"/>
    <p:sldId id="289" r:id="rId18"/>
    <p:sldId id="263"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3011DE-31A8-4F9E-AF01-BF0EE89EB0F5}" type="datetimeFigureOut">
              <a:rPr lang="en-IN" smtClean="0"/>
              <a:t>26-04-2025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ADB327-7ADA-4529-A7E6-1D683B1D9FF3}"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011DE-31A8-4F9E-AF01-BF0EE89EB0F5}" type="datetimeFigureOut">
              <a:rPr lang="en-IN" smtClean="0"/>
              <a:t>26-04-2025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ADB327-7ADA-4529-A7E6-1D683B1D9FF3}"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011DE-31A8-4F9E-AF01-BF0EE89EB0F5}" type="datetimeFigureOut">
              <a:rPr lang="en-IN" smtClean="0"/>
              <a:t>26-04-2025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ADB327-7ADA-4529-A7E6-1D683B1D9FF3}"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3011DE-31A8-4F9E-AF01-BF0EE89EB0F5}" type="datetimeFigureOut">
              <a:rPr lang="en-IN" smtClean="0"/>
              <a:t>26-04-2025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ADB327-7ADA-4529-A7E6-1D683B1D9FF3}"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011DE-31A8-4F9E-AF01-BF0EE89EB0F5}" type="datetimeFigureOut">
              <a:rPr lang="en-IN" smtClean="0"/>
              <a:t>26-04-2025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CADB327-7ADA-4529-A7E6-1D683B1D9FF3}"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3011DE-31A8-4F9E-AF01-BF0EE89EB0F5}" type="datetimeFigureOut">
              <a:rPr lang="en-IN" smtClean="0"/>
              <a:t>26-04-2025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CADB327-7ADA-4529-A7E6-1D683B1D9FF3}"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011DE-31A8-4F9E-AF01-BF0EE89EB0F5}" type="datetimeFigureOut">
              <a:rPr lang="en-IN" smtClean="0"/>
              <a:t>26-04-2025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CADB327-7ADA-4529-A7E6-1D683B1D9FF3}"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3011DE-31A8-4F9E-AF01-BF0EE89EB0F5}" type="datetimeFigureOut">
              <a:rPr lang="en-IN" smtClean="0"/>
              <a:t>26-04-2025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CADB327-7ADA-4529-A7E6-1D683B1D9FF3}"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33011DE-31A8-4F9E-AF01-BF0EE89EB0F5}" type="datetimeFigureOut">
              <a:rPr lang="en-IN" smtClean="0"/>
              <a:t>26-04-2025</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fld id="{2CADB327-7ADA-4529-A7E6-1D683B1D9FF3}"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33011DE-31A8-4F9E-AF01-BF0EE89EB0F5}" type="datetimeFigureOut">
              <a:rPr lang="en-IN" smtClean="0"/>
              <a:t>26-04-2025</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CADB327-7ADA-4529-A7E6-1D683B1D9FF3}"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3011DE-31A8-4F9E-AF01-BF0EE89EB0F5}" type="datetimeFigureOut">
              <a:rPr lang="en-IN" smtClean="0"/>
              <a:t>26-04-2025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CADB327-7ADA-4529-A7E6-1D683B1D9FF3}"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33011DE-31A8-4F9E-AF01-BF0EE89EB0F5}" type="datetimeFigureOut">
              <a:rPr lang="en-IN" smtClean="0"/>
              <a:t>26-04-2025</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CADB327-7ADA-4529-A7E6-1D683B1D9FF3}"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286604"/>
            <a:ext cx="10058400" cy="1129242"/>
          </a:xfrm>
        </p:spPr>
        <p:txBody>
          <a:bodyPr/>
          <a:lstStyle/>
          <a:p>
            <a:pPr algn="ctr"/>
            <a:r>
              <a:rPr lang="en-US" b="1" dirty="0">
                <a:solidFill>
                  <a:schemeClr val="accent1"/>
                </a:solidFill>
                <a:latin typeface="Arial Black" panose="020B0A04020102020204" pitchFamily="34" charset="0"/>
              </a:rPr>
              <a:t>Brain Haemorrhage Detection</a:t>
            </a:r>
            <a:endParaRPr lang="en-IN" b="1" dirty="0">
              <a:solidFill>
                <a:schemeClr val="accent1"/>
              </a:solidFill>
              <a:latin typeface="Arial Black" panose="020B0A04020102020204" pitchFamily="34" charset="0"/>
            </a:endParaRPr>
          </a:p>
        </p:txBody>
      </p:sp>
      <p:sp>
        <p:nvSpPr>
          <p:cNvPr id="6" name="Rectangle 1"/>
          <p:cNvSpPr>
            <a:spLocks noGrp="1" noChangeArrowheads="1"/>
          </p:cNvSpPr>
          <p:nvPr>
            <p:ph idx="1"/>
          </p:nvPr>
        </p:nvSpPr>
        <p:spPr bwMode="auto">
          <a:xfrm>
            <a:off x="1097280" y="1845310"/>
            <a:ext cx="10058400" cy="458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Team Members: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 Sri Manish Reddy (21911A05G7)</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Nilesh (21911A05D7)</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Rakesh Kumar (21911A05D9)</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 Srikanth (21911A05E2)</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Guide:</a:t>
            </a:r>
            <a:br>
              <a:rPr lang="en-US" altLang="en-US" sz="2400" dirty="0">
                <a:solidFill>
                  <a:schemeClr val="tx1"/>
                </a:solidFill>
                <a:latin typeface="Times New Roman" panose="02020603050405020304" pitchFamily="18" charset="0"/>
                <a:cs typeface="Times New Roman" panose="02020603050405020304" pitchFamily="18" charset="0"/>
              </a:rPr>
            </a:br>
            <a:r>
              <a:rPr lang="en-US" altLang="en-US" sz="2400" dirty="0">
                <a:solidFill>
                  <a:schemeClr val="tx1"/>
                </a:solidFill>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Ms. A. Lalitha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Coordinators:</a:t>
            </a:r>
            <a:b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Ms. G. Surekha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Ms. K. Spandana Kumari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460583"/>
          </a:xfrm>
        </p:spPr>
        <p:txBody>
          <a:bodyPr>
            <a:noAutofit/>
          </a:bodyPr>
          <a:lstStyle/>
          <a:p>
            <a:r>
              <a:rPr lang="en-IN" sz="7200" dirty="0"/>
              <a:t>Design</a:t>
            </a:r>
          </a:p>
        </p:txBody>
      </p:sp>
      <p:sp>
        <p:nvSpPr>
          <p:cNvPr id="4" name="Text Placeholder 3"/>
          <p:cNvSpPr>
            <a:spLocks noGrp="1"/>
          </p:cNvSpPr>
          <p:nvPr>
            <p:ph type="body" sz="half" idx="2"/>
          </p:nvPr>
        </p:nvSpPr>
        <p:spPr>
          <a:xfrm>
            <a:off x="0" y="4454012"/>
            <a:ext cx="4050890" cy="1851191"/>
          </a:xfrm>
        </p:spPr>
        <p:txBody>
          <a:bodyPr>
            <a:normAutofit/>
          </a:bodyPr>
          <a:lstStyle/>
          <a:p>
            <a:r>
              <a:rPr lang="en-IN" sz="4800" b="1" dirty="0">
                <a:solidFill>
                  <a:schemeClr val="bg1">
                    <a:lumMod val="95000"/>
                  </a:schemeClr>
                </a:solidFill>
                <a:sym typeface="+mn-ea"/>
              </a:rPr>
              <a:t>Class Diagram</a:t>
            </a:r>
            <a:endParaRPr lang="en-US" sz="4800" dirty="0">
              <a:solidFill>
                <a:schemeClr val="bg1">
                  <a:lumMod val="95000"/>
                </a:schemeClr>
              </a:solidFill>
            </a:endParaRPr>
          </a:p>
        </p:txBody>
      </p:sp>
      <p:sp>
        <p:nvSpPr>
          <p:cNvPr id="3" name="TextBox 2"/>
          <p:cNvSpPr txBox="1"/>
          <p:nvPr/>
        </p:nvSpPr>
        <p:spPr>
          <a:xfrm>
            <a:off x="-132736" y="2869756"/>
            <a:ext cx="4316361" cy="769441"/>
          </a:xfrm>
          <a:prstGeom prst="rect">
            <a:avLst/>
          </a:prstGeom>
          <a:noFill/>
        </p:spPr>
        <p:txBody>
          <a:bodyPr wrap="square" rtlCol="0">
            <a:spAutoFit/>
          </a:bodyPr>
          <a:lstStyle/>
          <a:p>
            <a:pPr algn="ctr"/>
            <a:r>
              <a:rPr lang="en-IN" sz="4400" dirty="0">
                <a:solidFill>
                  <a:schemeClr val="bg1"/>
                </a:solidFill>
                <a:latin typeface="+mj-lt"/>
              </a:rPr>
              <a:t>(UML Diagrams)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2334" y="76877"/>
            <a:ext cx="7182465" cy="679089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460583"/>
          </a:xfrm>
        </p:spPr>
        <p:txBody>
          <a:bodyPr>
            <a:noAutofit/>
          </a:bodyPr>
          <a:lstStyle/>
          <a:p>
            <a:r>
              <a:rPr lang="en-IN" sz="7200" dirty="0"/>
              <a:t>Design</a:t>
            </a:r>
          </a:p>
        </p:txBody>
      </p:sp>
      <p:sp>
        <p:nvSpPr>
          <p:cNvPr id="4" name="Text Placeholder 3"/>
          <p:cNvSpPr>
            <a:spLocks noGrp="1"/>
          </p:cNvSpPr>
          <p:nvPr>
            <p:ph type="body" sz="half" idx="2"/>
          </p:nvPr>
        </p:nvSpPr>
        <p:spPr>
          <a:xfrm>
            <a:off x="0" y="4454012"/>
            <a:ext cx="4050890" cy="1851191"/>
          </a:xfrm>
        </p:spPr>
        <p:txBody>
          <a:bodyPr>
            <a:normAutofit/>
          </a:bodyPr>
          <a:lstStyle/>
          <a:p>
            <a:pPr algn="ctr"/>
            <a:r>
              <a:rPr lang="en-IN" sz="4800" b="1" dirty="0">
                <a:solidFill>
                  <a:schemeClr val="bg1">
                    <a:lumMod val="95000"/>
                  </a:schemeClr>
                </a:solidFill>
                <a:sym typeface="+mn-ea"/>
              </a:rPr>
              <a:t>Use Case Diagram</a:t>
            </a:r>
            <a:endParaRPr lang="en-US" sz="4800" dirty="0">
              <a:solidFill>
                <a:schemeClr val="bg1">
                  <a:lumMod val="95000"/>
                </a:schemeClr>
              </a:solidFill>
            </a:endParaRPr>
          </a:p>
        </p:txBody>
      </p:sp>
      <p:sp>
        <p:nvSpPr>
          <p:cNvPr id="3" name="TextBox 2"/>
          <p:cNvSpPr txBox="1"/>
          <p:nvPr/>
        </p:nvSpPr>
        <p:spPr>
          <a:xfrm>
            <a:off x="-132736" y="2869756"/>
            <a:ext cx="4316361" cy="769441"/>
          </a:xfrm>
          <a:prstGeom prst="rect">
            <a:avLst/>
          </a:prstGeom>
          <a:noFill/>
        </p:spPr>
        <p:txBody>
          <a:bodyPr wrap="square" rtlCol="0">
            <a:spAutoFit/>
          </a:bodyPr>
          <a:lstStyle/>
          <a:p>
            <a:pPr algn="ctr"/>
            <a:r>
              <a:rPr lang="en-IN" sz="4400" dirty="0">
                <a:solidFill>
                  <a:schemeClr val="bg1"/>
                </a:solidFill>
                <a:latin typeface="+mj-lt"/>
              </a:rPr>
              <a:t>(UML Diagrams)</a:t>
            </a:r>
          </a:p>
        </p:txBody>
      </p:sp>
      <p:pic>
        <p:nvPicPr>
          <p:cNvPr id="5" name="Picture 4">
            <a:extLst>
              <a:ext uri="{FF2B5EF4-FFF2-40B4-BE49-F238E27FC236}">
                <a16:creationId xmlns:a16="http://schemas.microsoft.com/office/drawing/2014/main" id="{C00EACFA-61DC-274E-FC64-B4DC0D119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102942" y="170706"/>
            <a:ext cx="6459793" cy="643231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59"/>
            <a:ext cx="3200400" cy="1460583"/>
          </a:xfrm>
        </p:spPr>
        <p:txBody>
          <a:bodyPr>
            <a:noAutofit/>
          </a:bodyPr>
          <a:lstStyle/>
          <a:p>
            <a:r>
              <a:rPr lang="en-IN" sz="7200" dirty="0"/>
              <a:t>Design</a:t>
            </a:r>
          </a:p>
        </p:txBody>
      </p:sp>
      <p:sp>
        <p:nvSpPr>
          <p:cNvPr id="4" name="Text Placeholder 3"/>
          <p:cNvSpPr>
            <a:spLocks noGrp="1"/>
          </p:cNvSpPr>
          <p:nvPr>
            <p:ph type="body" sz="half" idx="2"/>
          </p:nvPr>
        </p:nvSpPr>
        <p:spPr>
          <a:xfrm>
            <a:off x="0" y="4454012"/>
            <a:ext cx="4050890" cy="1851191"/>
          </a:xfrm>
        </p:spPr>
        <p:txBody>
          <a:bodyPr>
            <a:normAutofit/>
          </a:bodyPr>
          <a:lstStyle/>
          <a:p>
            <a:pPr algn="ctr"/>
            <a:r>
              <a:rPr lang="en-IN" sz="5400" b="1" dirty="0">
                <a:solidFill>
                  <a:schemeClr val="bg1"/>
                </a:solidFill>
              </a:rPr>
              <a:t>Sequence diagram</a:t>
            </a:r>
          </a:p>
        </p:txBody>
      </p:sp>
      <p:sp>
        <p:nvSpPr>
          <p:cNvPr id="3" name="TextBox 2"/>
          <p:cNvSpPr txBox="1"/>
          <p:nvPr/>
        </p:nvSpPr>
        <p:spPr>
          <a:xfrm>
            <a:off x="-132736" y="2869756"/>
            <a:ext cx="4316361" cy="769441"/>
          </a:xfrm>
          <a:prstGeom prst="rect">
            <a:avLst/>
          </a:prstGeom>
          <a:noFill/>
        </p:spPr>
        <p:txBody>
          <a:bodyPr wrap="square" rtlCol="0">
            <a:spAutoFit/>
          </a:bodyPr>
          <a:lstStyle/>
          <a:p>
            <a:pPr algn="ctr"/>
            <a:r>
              <a:rPr lang="en-IN" sz="4400" dirty="0">
                <a:solidFill>
                  <a:schemeClr val="bg1"/>
                </a:solidFill>
                <a:latin typeface="+mj-lt"/>
              </a:rPr>
              <a:t>(UML Diagrams)</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0497" y="1406013"/>
            <a:ext cx="7987485" cy="385424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9600" dirty="0"/>
              <a:t>Implementation</a:t>
            </a:r>
          </a:p>
        </p:txBody>
      </p:sp>
      <p:sp>
        <p:nvSpPr>
          <p:cNvPr id="4" name="Content Placeholder 3"/>
          <p:cNvSpPr>
            <a:spLocks noGrp="1"/>
          </p:cNvSpPr>
          <p:nvPr>
            <p:ph sz="half" idx="1"/>
          </p:nvPr>
        </p:nvSpPr>
        <p:spPr/>
        <p:txBody>
          <a:bodyPr>
            <a:normAutofit fontScale="90000"/>
          </a:bodyPr>
          <a:lstStyle/>
          <a:p>
            <a:pPr marL="0" indent="0" algn="just">
              <a:lnSpc>
                <a:spcPct val="100000"/>
              </a:lnSpc>
              <a:spcBef>
                <a:spcPts val="0"/>
              </a:spcBef>
              <a:buFont typeface="+mj-lt"/>
              <a:buNone/>
            </a:pPr>
            <a:r>
              <a:rPr lang="en-US" altLang="en-US" b="1" dirty="0"/>
              <a:t>Dataset Acquisition &amp; Preprocessing</a:t>
            </a:r>
          </a:p>
          <a:p>
            <a:pPr lvl="1" algn="just">
              <a:lnSpc>
                <a:spcPct val="100000"/>
              </a:lnSpc>
              <a:spcBef>
                <a:spcPts val="0"/>
              </a:spcBef>
              <a:buFont typeface="Arial" panose="020B0604020202020204" pitchFamily="34" charset="0"/>
              <a:buChar char="•"/>
            </a:pPr>
            <a:r>
              <a:rPr lang="en-US" altLang="en-US" dirty="0"/>
              <a:t>Collected CT scan images from publicly available medical imaging datasets. Images were resized, normalized, and augmented to improve model generalization.</a:t>
            </a:r>
          </a:p>
          <a:p>
            <a:pPr lvl="1" algn="just">
              <a:lnSpc>
                <a:spcPct val="100000"/>
              </a:lnSpc>
              <a:spcBef>
                <a:spcPts val="0"/>
              </a:spcBef>
              <a:buFont typeface="Arial" panose="020B0604020202020204" pitchFamily="34" charset="0"/>
              <a:buChar char="•"/>
            </a:pPr>
            <a:r>
              <a:rPr lang="en-US" altLang="en-US" dirty="0"/>
              <a:t>Performed data augmentation (rotation, flipping, scaling) to reduce overfitting and balance classes.</a:t>
            </a:r>
            <a:br>
              <a:rPr lang="en-US" altLang="en-US" dirty="0"/>
            </a:br>
            <a:endParaRPr lang="en-US" altLang="en-US" dirty="0"/>
          </a:p>
          <a:p>
            <a:pPr marL="0" lvl="0" indent="0" algn="l">
              <a:lnSpc>
                <a:spcPct val="100000"/>
              </a:lnSpc>
              <a:spcBef>
                <a:spcPts val="0"/>
              </a:spcBef>
              <a:buFont typeface="Arial" panose="020B0604020202020204" pitchFamily="34" charset="0"/>
              <a:buNone/>
            </a:pPr>
            <a:r>
              <a:rPr lang="en-US" altLang="en-US" b="1" dirty="0"/>
              <a:t>Model Development</a:t>
            </a:r>
          </a:p>
          <a:p>
            <a:pPr lvl="1" algn="just">
              <a:lnSpc>
                <a:spcPct val="100000"/>
              </a:lnSpc>
              <a:spcBef>
                <a:spcPts val="0"/>
              </a:spcBef>
              <a:buFont typeface="Arial" panose="020B0604020202020204" pitchFamily="34" charset="0"/>
              <a:buChar char="•"/>
            </a:pPr>
            <a:r>
              <a:rPr lang="en-US" altLang="en-US" dirty="0"/>
              <a:t>Used Convolutional Neural Networks (CNNs) to automatically extract spatial features.</a:t>
            </a:r>
          </a:p>
          <a:p>
            <a:pPr lvl="1" algn="l">
              <a:lnSpc>
                <a:spcPct val="100000"/>
              </a:lnSpc>
              <a:spcBef>
                <a:spcPts val="0"/>
              </a:spcBef>
              <a:buFont typeface="Arial" panose="020B0604020202020204" pitchFamily="34" charset="0"/>
              <a:buChar char="•"/>
            </a:pPr>
            <a:r>
              <a:rPr lang="en-IN" altLang="en-US" dirty="0"/>
              <a:t>T</a:t>
            </a:r>
            <a:r>
              <a:rPr lang="en-US" altLang="en-US" dirty="0"/>
              <a:t>rained K-Nearest Neighbors (KNN)</a:t>
            </a:r>
            <a:r>
              <a:rPr lang="en-IN" altLang="en-US" dirty="0"/>
              <a:t> </a:t>
            </a:r>
            <a:r>
              <a:rPr lang="en-US" altLang="en-US" dirty="0">
                <a:sym typeface="+mn-ea"/>
              </a:rPr>
              <a:t>classifier</a:t>
            </a:r>
            <a:r>
              <a:rPr lang="en-US" altLang="en-US" dirty="0"/>
              <a:t>.Used grid search for hyperparameter tuning.</a:t>
            </a:r>
            <a:r>
              <a:rPr lang="en-IN" altLang="en-US" dirty="0"/>
              <a:t> </a:t>
            </a:r>
            <a:r>
              <a:rPr lang="en-US" altLang="en-US" dirty="0"/>
              <a:t>Implemented cross-validation for robust training.</a:t>
            </a:r>
          </a:p>
        </p:txBody>
      </p:sp>
      <p:pic>
        <p:nvPicPr>
          <p:cNvPr id="3" name="Picture 2"/>
          <p:cNvPicPr>
            <a:picLocks noChangeAspect="1"/>
          </p:cNvPicPr>
          <p:nvPr/>
        </p:nvPicPr>
        <p:blipFill>
          <a:blip r:embed="rId2"/>
          <a:stretch>
            <a:fillRect/>
          </a:stretch>
        </p:blipFill>
        <p:spPr>
          <a:xfrm>
            <a:off x="6353810" y="1845310"/>
            <a:ext cx="4801870" cy="40239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9600" dirty="0"/>
              <a:t>Implementation</a:t>
            </a:r>
          </a:p>
        </p:txBody>
      </p:sp>
      <p:sp>
        <p:nvSpPr>
          <p:cNvPr id="4" name="Content Placeholder 3"/>
          <p:cNvSpPr>
            <a:spLocks noGrp="1"/>
          </p:cNvSpPr>
          <p:nvPr>
            <p:ph sz="half" idx="1"/>
          </p:nvPr>
        </p:nvSpPr>
        <p:spPr/>
        <p:txBody>
          <a:bodyPr>
            <a:normAutofit fontScale="97500" lnSpcReduction="10000"/>
          </a:bodyPr>
          <a:lstStyle/>
          <a:p>
            <a:pPr algn="just">
              <a:lnSpc>
                <a:spcPct val="100000"/>
              </a:lnSpc>
              <a:spcBef>
                <a:spcPts val="0"/>
              </a:spcBef>
            </a:pPr>
            <a:r>
              <a:rPr lang="en-US" altLang="en-US" b="1" dirty="0"/>
              <a:t>Training &amp; Evaluation</a:t>
            </a:r>
          </a:p>
          <a:p>
            <a:pPr lvl="1" algn="just">
              <a:lnSpc>
                <a:spcPct val="100000"/>
              </a:lnSpc>
              <a:spcBef>
                <a:spcPts val="0"/>
              </a:spcBef>
              <a:buFont typeface="Arial" panose="020B0604020202020204" pitchFamily="34" charset="0"/>
              <a:buChar char="•"/>
            </a:pPr>
            <a:r>
              <a:rPr lang="en-US" altLang="en-US" dirty="0"/>
              <a:t>Models trained on GPU-enabled environments using TensorFlow &amp; Scikit-learn.</a:t>
            </a:r>
          </a:p>
          <a:p>
            <a:pPr lvl="1" algn="just">
              <a:lnSpc>
                <a:spcPct val="100000"/>
              </a:lnSpc>
              <a:spcBef>
                <a:spcPts val="0"/>
              </a:spcBef>
              <a:buFont typeface="Arial" panose="020B0604020202020204" pitchFamily="34" charset="0"/>
              <a:buChar char="•"/>
            </a:pPr>
            <a:r>
              <a:rPr lang="en-US" altLang="en-US" dirty="0"/>
              <a:t>Evaluation metrics included accuracy, precision, recall, F1-score, and confusion matrix.</a:t>
            </a:r>
          </a:p>
          <a:p>
            <a:pPr lvl="1" algn="just">
              <a:lnSpc>
                <a:spcPct val="100000"/>
              </a:lnSpc>
              <a:spcBef>
                <a:spcPts val="0"/>
              </a:spcBef>
              <a:buFont typeface="Arial" panose="020B0604020202020204" pitchFamily="34" charset="0"/>
              <a:buChar char="•"/>
            </a:pPr>
            <a:r>
              <a:rPr lang="en-US" altLang="en-US" dirty="0"/>
              <a:t>Best performance observed in CNN-based models due to automatic hierarchical feature learning.</a:t>
            </a:r>
          </a:p>
          <a:p>
            <a:pPr marL="0" indent="0" algn="just">
              <a:lnSpc>
                <a:spcPct val="100000"/>
              </a:lnSpc>
              <a:spcBef>
                <a:spcPts val="0"/>
              </a:spcBef>
              <a:buFont typeface="Arial" panose="020B0604020202020204" pitchFamily="34" charset="0"/>
              <a:buNone/>
            </a:pPr>
            <a:endParaRPr lang="en-IN" dirty="0"/>
          </a:p>
          <a:p>
            <a:pPr marL="0" indent="0" algn="just">
              <a:lnSpc>
                <a:spcPct val="100000"/>
              </a:lnSpc>
              <a:spcBef>
                <a:spcPts val="0"/>
              </a:spcBef>
              <a:buFont typeface="Arial" panose="020B0604020202020204" pitchFamily="34" charset="0"/>
              <a:buNone/>
            </a:pPr>
            <a:r>
              <a:rPr lang="en-US" altLang="en-US" b="1" dirty="0"/>
              <a:t>Frontend</a:t>
            </a:r>
          </a:p>
          <a:p>
            <a:pPr lvl="1" algn="just">
              <a:lnSpc>
                <a:spcPct val="100000"/>
              </a:lnSpc>
              <a:spcBef>
                <a:spcPts val="0"/>
              </a:spcBef>
              <a:buFont typeface="Arial" panose="020B0604020202020204" pitchFamily="34" charset="0"/>
              <a:buChar char="•"/>
            </a:pPr>
            <a:r>
              <a:rPr lang="en-US" altLang="en-US" dirty="0"/>
              <a:t>Built using React.js for a responsive UI.</a:t>
            </a:r>
          </a:p>
          <a:p>
            <a:pPr lvl="1" algn="just">
              <a:lnSpc>
                <a:spcPct val="100000"/>
              </a:lnSpc>
              <a:spcBef>
                <a:spcPts val="0"/>
              </a:spcBef>
              <a:buFont typeface="Arial" panose="020B0604020202020204" pitchFamily="34" charset="0"/>
              <a:buChar char="•"/>
            </a:pPr>
            <a:r>
              <a:rPr lang="en-US" altLang="en-US" dirty="0"/>
              <a:t>Features include CT scan upload, real-time status indicators, and result visualization.</a:t>
            </a:r>
          </a:p>
        </p:txBody>
      </p:sp>
      <p:pic>
        <p:nvPicPr>
          <p:cNvPr id="5" name="Picture 4"/>
          <p:cNvPicPr>
            <a:picLocks noChangeAspect="1"/>
          </p:cNvPicPr>
          <p:nvPr/>
        </p:nvPicPr>
        <p:blipFill>
          <a:blip r:embed="rId2"/>
          <a:stretch>
            <a:fillRect/>
          </a:stretch>
        </p:blipFill>
        <p:spPr>
          <a:xfrm>
            <a:off x="6652895" y="1845945"/>
            <a:ext cx="4502785" cy="4023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9600" dirty="0"/>
              <a:t>Implementation</a:t>
            </a:r>
          </a:p>
        </p:txBody>
      </p:sp>
      <p:sp>
        <p:nvSpPr>
          <p:cNvPr id="4" name="Content Placeholder 3"/>
          <p:cNvSpPr>
            <a:spLocks noGrp="1"/>
          </p:cNvSpPr>
          <p:nvPr>
            <p:ph sz="half" idx="1"/>
          </p:nvPr>
        </p:nvSpPr>
        <p:spPr/>
        <p:txBody>
          <a:bodyPr>
            <a:normAutofit/>
          </a:bodyPr>
          <a:lstStyle/>
          <a:p>
            <a:pPr algn="just"/>
            <a:r>
              <a:rPr lang="en-US" altLang="en-US" b="1" dirty="0"/>
              <a:t>Backend</a:t>
            </a:r>
            <a:endParaRPr lang="en-US" altLang="en-US" dirty="0"/>
          </a:p>
          <a:p>
            <a:pPr lvl="1" algn="just">
              <a:buFont typeface="Arial" panose="020B0604020202020204" pitchFamily="34" charset="0"/>
              <a:buChar char="•"/>
            </a:pPr>
            <a:r>
              <a:rPr lang="en-US" altLang="en-US" dirty="0"/>
              <a:t>Developed using FastAPI (Python) to serve predictions via REST APIs.</a:t>
            </a:r>
          </a:p>
          <a:p>
            <a:pPr lvl="1" algn="just">
              <a:buFont typeface="Arial" panose="020B0604020202020204" pitchFamily="34" charset="0"/>
              <a:buChar char="•"/>
            </a:pPr>
            <a:r>
              <a:rPr lang="en-US" altLang="en-US" dirty="0"/>
              <a:t>Handles image preprocessing, model inference, and response formatting.</a:t>
            </a:r>
            <a:r>
              <a:rPr lang="en-US" dirty="0"/>
              <a:t>Feature Engineering</a:t>
            </a:r>
            <a:r>
              <a:rPr lang="en-IN" altLang="en-US" dirty="0"/>
              <a:t>.</a:t>
            </a:r>
          </a:p>
          <a:p>
            <a:pPr lvl="1" algn="just">
              <a:buFont typeface="Arial" panose="020B0604020202020204" pitchFamily="34" charset="0"/>
              <a:buChar char="•"/>
            </a:pPr>
            <a:endParaRPr lang="en-IN" altLang="en-US" dirty="0"/>
          </a:p>
          <a:p>
            <a:pPr marL="201295" lvl="1" indent="0" algn="just">
              <a:buNone/>
            </a:pPr>
            <a:r>
              <a:rPr lang="en-US" altLang="en-US" b="1" dirty="0"/>
              <a:t>Model Integration</a:t>
            </a:r>
            <a:endParaRPr lang="en-US" altLang="en-US" dirty="0"/>
          </a:p>
          <a:p>
            <a:pPr lvl="1" algn="just">
              <a:buFont typeface="Arial" panose="020B0604020202020204" pitchFamily="34" charset="0"/>
              <a:buChar char="•"/>
            </a:pPr>
            <a:r>
              <a:rPr lang="en-US" altLang="en-US" dirty="0"/>
              <a:t> Trained CNN model loaded using</a:t>
            </a:r>
            <a:r>
              <a:rPr lang="en-IN" altLang="en-US" dirty="0"/>
              <a:t> </a:t>
            </a:r>
            <a:r>
              <a:rPr lang="en-US" altLang="en-US" dirty="0"/>
              <a:t>TensorFlow/Keras.</a:t>
            </a:r>
          </a:p>
          <a:p>
            <a:pPr lvl="1" algn="just">
              <a:buFont typeface="Arial" panose="020B0604020202020204" pitchFamily="34" charset="0"/>
              <a:buChar char="•"/>
            </a:pPr>
            <a:r>
              <a:rPr lang="en-US" altLang="en-US" dirty="0"/>
              <a:t> Automatically predicts presence and type of hemorrhage upon image upload.</a:t>
            </a:r>
          </a:p>
        </p:txBody>
      </p:sp>
      <p:pic>
        <p:nvPicPr>
          <p:cNvPr id="6" name="Picture 5">
            <a:extLst>
              <a:ext uri="{FF2B5EF4-FFF2-40B4-BE49-F238E27FC236}">
                <a16:creationId xmlns:a16="http://schemas.microsoft.com/office/drawing/2014/main" id="{E32905D6-1D2A-F7D8-BB4D-369DBD16E61C}"/>
              </a:ext>
            </a:extLst>
          </p:cNvPr>
          <p:cNvPicPr>
            <a:picLocks noChangeAspect="1"/>
          </p:cNvPicPr>
          <p:nvPr/>
        </p:nvPicPr>
        <p:blipFill>
          <a:blip r:embed="rId2">
            <a:extLst>
              <a:ext uri="{28A0092B-C50C-407E-A947-70E740481C1C}">
                <a14:useLocalDpi xmlns:a14="http://schemas.microsoft.com/office/drawing/2010/main" val="0"/>
              </a:ext>
            </a:extLst>
          </a:blip>
          <a:srcRect l="24355" t="12327" r="26451" b="8823"/>
          <a:stretch/>
        </p:blipFill>
        <p:spPr>
          <a:xfrm>
            <a:off x="6402770" y="1845734"/>
            <a:ext cx="5228791" cy="445237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1500" dirty="0"/>
              <a:t>Testcases</a:t>
            </a:r>
          </a:p>
        </p:txBody>
      </p:sp>
      <p:sp>
        <p:nvSpPr>
          <p:cNvPr id="7" name="Rectangle 3"/>
          <p:cNvSpPr>
            <a:spLocks noGrp="1" noChangeArrowheads="1"/>
          </p:cNvSpPr>
          <p:nvPr>
            <p:ph sz="half" idx="1"/>
          </p:nvPr>
        </p:nvSpPr>
        <p:spPr bwMode="auto">
          <a:xfrm>
            <a:off x="1164138" y="1939153"/>
            <a:ext cx="5020351" cy="3836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buNone/>
            </a:pPr>
            <a:r>
              <a:rPr lang="en-IN" b="1" dirty="0"/>
              <a:t>Test Case 1: CT Scan with Hemorrhage</a:t>
            </a:r>
          </a:p>
          <a:p>
            <a:pPr>
              <a:buNone/>
            </a:pPr>
            <a:endParaRPr lang="en-IN" b="1" dirty="0"/>
          </a:p>
          <a:p>
            <a:pPr>
              <a:buFont typeface="Arial" panose="020B0604020202020204" pitchFamily="34" charset="0"/>
              <a:buChar char="•"/>
            </a:pPr>
            <a:r>
              <a:rPr lang="en-IN" b="1" dirty="0"/>
              <a:t>Input</a:t>
            </a:r>
            <a:r>
              <a:rPr lang="en-IN" dirty="0"/>
              <a:t>: CT scan image of a patient's brain showing hemorrhage</a:t>
            </a:r>
          </a:p>
          <a:p>
            <a:pPr>
              <a:buFont typeface="Arial" panose="020B0604020202020204" pitchFamily="34" charset="0"/>
              <a:buChar char="•"/>
            </a:pPr>
            <a:endParaRPr lang="en-IN" dirty="0"/>
          </a:p>
          <a:p>
            <a:pPr>
              <a:buFont typeface="Arial" panose="020B0604020202020204" pitchFamily="34" charset="0"/>
              <a:buChar char="•"/>
            </a:pPr>
            <a:r>
              <a:rPr lang="en-IN" b="1" dirty="0"/>
              <a:t>Expected Output</a:t>
            </a:r>
            <a:r>
              <a:rPr lang="en-IN" dirty="0"/>
              <a:t>:</a:t>
            </a:r>
          </a:p>
          <a:p>
            <a:pPr marL="742950" lvl="1" indent="-285750">
              <a:buFont typeface="Arial" panose="020B0604020202020204" pitchFamily="34" charset="0"/>
              <a:buChar char="•"/>
            </a:pPr>
            <a:r>
              <a:rPr lang="en-IN" sz="2000" b="1" dirty="0"/>
              <a:t>Prediction</a:t>
            </a:r>
            <a:r>
              <a:rPr lang="en-IN" sz="2000" dirty="0"/>
              <a:t>: Hemorrhage Detected</a:t>
            </a:r>
            <a:br>
              <a:rPr lang="en-IN" sz="2000" dirty="0"/>
            </a:br>
            <a:endParaRPr lang="en-IN" sz="2000" dirty="0"/>
          </a:p>
          <a:p>
            <a:pPr>
              <a:buFont typeface="Arial" panose="020B0604020202020204" pitchFamily="34" charset="0"/>
              <a:buChar char="•"/>
            </a:pPr>
            <a:r>
              <a:rPr lang="en-IN" b="1" dirty="0"/>
              <a:t>Result</a:t>
            </a:r>
            <a:r>
              <a:rPr lang="en-IN" dirty="0"/>
              <a:t>: Hemorrhage correctly detected and visualized</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5438" y="1846263"/>
            <a:ext cx="4022725" cy="402272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11500" dirty="0"/>
              <a:t>Testcases</a:t>
            </a:r>
          </a:p>
        </p:txBody>
      </p:sp>
      <p:sp>
        <p:nvSpPr>
          <p:cNvPr id="7" name="Rectangle 3"/>
          <p:cNvSpPr>
            <a:spLocks noGrp="1" noChangeArrowheads="1"/>
          </p:cNvSpPr>
          <p:nvPr>
            <p:ph sz="half" idx="1"/>
          </p:nvPr>
        </p:nvSpPr>
        <p:spPr bwMode="auto">
          <a:xfrm>
            <a:off x="1097279" y="1928168"/>
            <a:ext cx="4937760" cy="3858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buNone/>
            </a:pPr>
            <a:r>
              <a:rPr lang="en-IN" b="1" dirty="0"/>
              <a:t>Test Case 2: CT Scan without Hemorrhage</a:t>
            </a:r>
          </a:p>
          <a:p>
            <a:pPr>
              <a:buNone/>
            </a:pPr>
            <a:endParaRPr lang="en-IN" b="1" dirty="0"/>
          </a:p>
          <a:p>
            <a:pPr>
              <a:buFont typeface="Arial" panose="020B0604020202020204" pitchFamily="34" charset="0"/>
              <a:buChar char="•"/>
            </a:pPr>
            <a:r>
              <a:rPr lang="en-IN" b="1" dirty="0"/>
              <a:t>Input</a:t>
            </a:r>
            <a:r>
              <a:rPr lang="en-IN" dirty="0"/>
              <a:t>: Normal CT scan image without abnormalities</a:t>
            </a:r>
          </a:p>
          <a:p>
            <a:pPr>
              <a:buFont typeface="Arial" panose="020B0604020202020204" pitchFamily="34" charset="0"/>
              <a:buChar char="•"/>
            </a:pPr>
            <a:endParaRPr lang="en-IN" dirty="0"/>
          </a:p>
          <a:p>
            <a:pPr>
              <a:buFont typeface="Arial" panose="020B0604020202020204" pitchFamily="34" charset="0"/>
              <a:buChar char="•"/>
            </a:pPr>
            <a:r>
              <a:rPr lang="en-IN" b="1" dirty="0"/>
              <a:t>Expected Output</a:t>
            </a:r>
            <a:r>
              <a:rPr lang="en-IN" dirty="0"/>
              <a:t>:</a:t>
            </a:r>
          </a:p>
          <a:p>
            <a:pPr marL="742950" lvl="1" indent="-285750">
              <a:buFont typeface="Arial" panose="020B0604020202020204" pitchFamily="34" charset="0"/>
              <a:buChar char="•"/>
            </a:pPr>
            <a:r>
              <a:rPr lang="en-IN" b="1" dirty="0"/>
              <a:t>Prediction</a:t>
            </a:r>
            <a:r>
              <a:rPr lang="en-IN" dirty="0"/>
              <a:t>: No Hemorrhage Detected</a:t>
            </a:r>
          </a:p>
          <a:p>
            <a:pPr marL="742950" lvl="1" indent="-285750">
              <a:buFont typeface="Arial" panose="020B0604020202020204" pitchFamily="34" charset="0"/>
              <a:buChar char="•"/>
            </a:pPr>
            <a:endParaRPr lang="en-IN" dirty="0"/>
          </a:p>
          <a:p>
            <a:pPr>
              <a:buFont typeface="Arial" panose="020B0604020202020204" pitchFamily="34" charset="0"/>
              <a:buChar char="•"/>
            </a:pPr>
            <a:r>
              <a:rPr lang="en-IN" b="1" dirty="0"/>
              <a:t>Result</a:t>
            </a:r>
            <a:r>
              <a:rPr lang="en-IN" dirty="0"/>
              <a:t>: Model accurately classified as non-hemorrhagic</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75438" y="1846263"/>
            <a:ext cx="4022725" cy="402272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800" dirty="0">
                <a:solidFill>
                  <a:schemeClr val="accent1"/>
                </a:solidFill>
              </a:rPr>
              <a:t>Conclusion</a:t>
            </a:r>
            <a:endParaRPr lang="en-IN" sz="9600" dirty="0">
              <a:solidFill>
                <a:schemeClr val="accent1"/>
              </a:solidFill>
            </a:endParaRPr>
          </a:p>
        </p:txBody>
      </p:sp>
      <p:sp>
        <p:nvSpPr>
          <p:cNvPr id="3" name="Content Placeholder 2"/>
          <p:cNvSpPr>
            <a:spLocks noGrp="1"/>
          </p:cNvSpPr>
          <p:nvPr>
            <p:ph idx="1"/>
          </p:nvPr>
        </p:nvSpPr>
        <p:spPr>
          <a:xfrm>
            <a:off x="1097280" y="1845734"/>
            <a:ext cx="10058400" cy="4023360"/>
          </a:xfrm>
        </p:spPr>
        <p:txBody>
          <a:bodyPr>
            <a:noAutofit/>
          </a:bodyPr>
          <a:lstStyle/>
          <a:p>
            <a:pPr algn="just">
              <a:lnSpc>
                <a:spcPct val="100000"/>
              </a:lnSpc>
              <a:buFont typeface="Arial" panose="020B0604020202020204" pitchFamily="34" charset="0"/>
              <a:buChar char="•"/>
            </a:pPr>
            <a:r>
              <a:rPr lang="en-US" sz="2800" dirty="0"/>
              <a:t>This study highlights the potential of CNN-based approaches in automating brain hemorrhage detection, improving accuracy and speed over traditional methods. </a:t>
            </a:r>
          </a:p>
          <a:p>
            <a:pPr algn="just">
              <a:lnSpc>
                <a:spcPct val="100000"/>
              </a:lnSpc>
              <a:buFont typeface="Arial" panose="020B0604020202020204" pitchFamily="34" charset="0"/>
              <a:buChar char="•"/>
            </a:pPr>
            <a:r>
              <a:rPr lang="en-US" sz="2800" dirty="0"/>
              <a:t>By integrating such systems into clinical workflows, diagnostic efficiency is enhanced, reducing delays in treatment. </a:t>
            </a:r>
          </a:p>
          <a:p>
            <a:pPr algn="just">
              <a:lnSpc>
                <a:spcPct val="100000"/>
              </a:lnSpc>
              <a:buFont typeface="Arial" panose="020B0604020202020204" pitchFamily="34" charset="0"/>
              <a:buChar char="•"/>
            </a:pPr>
            <a:r>
              <a:rPr lang="en-US" sz="2800" dirty="0"/>
              <a:t>The developed models will pave the way for scalable, accessible solutions for healthcare, especially in resource-limited environments.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7200" dirty="0">
                <a:solidFill>
                  <a:schemeClr val="accent1"/>
                </a:solidFill>
              </a:rPr>
              <a:t>Future Enhancements</a:t>
            </a:r>
          </a:p>
        </p:txBody>
      </p:sp>
      <p:sp>
        <p:nvSpPr>
          <p:cNvPr id="3" name="Content Placeholder 2"/>
          <p:cNvSpPr>
            <a:spLocks noGrp="1"/>
          </p:cNvSpPr>
          <p:nvPr>
            <p:ph idx="1"/>
          </p:nvPr>
        </p:nvSpPr>
        <p:spPr>
          <a:xfrm>
            <a:off x="1097280" y="1737360"/>
            <a:ext cx="10278644" cy="4673272"/>
          </a:xfrm>
        </p:spPr>
        <p:txBody>
          <a:bodyPr>
            <a:noAutofit/>
          </a:bodyPr>
          <a:lstStyle/>
          <a:p>
            <a:pPr algn="just">
              <a:lnSpc>
                <a:spcPct val="110000"/>
              </a:lnSpc>
              <a:buFont typeface="Arial" panose="020B0604020202020204" pitchFamily="34" charset="0"/>
              <a:buChar char="•"/>
            </a:pPr>
            <a:r>
              <a:rPr lang="en-US" sz="2800" dirty="0"/>
              <a:t>Expanding the dataset to include more diverse imaging modalities, improving model generalizability.</a:t>
            </a:r>
          </a:p>
          <a:p>
            <a:pPr algn="just">
              <a:lnSpc>
                <a:spcPct val="110000"/>
              </a:lnSpc>
              <a:buFont typeface="Arial" panose="020B0604020202020204" pitchFamily="34" charset="0"/>
              <a:buChar char="•"/>
            </a:pPr>
            <a:r>
              <a:rPr lang="en-US" sz="2800" dirty="0"/>
              <a:t>Integrating advanced preprocessing techniques and explainable AI could enhance interpretability for clinical practitioners. </a:t>
            </a:r>
          </a:p>
          <a:p>
            <a:pPr algn="just">
              <a:lnSpc>
                <a:spcPct val="110000"/>
              </a:lnSpc>
              <a:buFont typeface="Arial" panose="020B0604020202020204" pitchFamily="34" charset="0"/>
              <a:buChar char="•"/>
            </a:pPr>
            <a:r>
              <a:rPr lang="en-US" sz="2800" dirty="0"/>
              <a:t>Real-time deployment on low-cost devices, such as smartphones, could further increase accessibility, enabling widespread use in emergency and rural settings.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800" dirty="0">
                <a:solidFill>
                  <a:schemeClr val="accent1"/>
                </a:solidFill>
                <a:latin typeface="Times New Roman" panose="02020603050405020304" pitchFamily="18" charset="0"/>
                <a:cs typeface="Times New Roman" panose="02020603050405020304" pitchFamily="18" charset="0"/>
              </a:rPr>
              <a:t>Abstract</a:t>
            </a:r>
            <a:endParaRPr lang="en-IN" sz="9600"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800" dirty="0"/>
              <a:t>Brain hemorrhage is a life-threatening condition requiring prompt diagnosis and intervention. This study leverages advanced deep learning techniques, focusing on convolutional neural networks (CNNs), to enhance the accuracy and speed of hemorrhage detection from medical imaging data. By automating this diagnostic process, the system offers consistent and efficient results, addressing limitations of traditional methods. This approach contributes to the development of accessible, real-time diagnostic tools to support healthcare professionals in clinical environments, ultimately improving patient outcomes.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800" dirty="0">
                <a:solidFill>
                  <a:schemeClr val="accent1"/>
                </a:solidFill>
              </a:rPr>
              <a:t>Introduction</a:t>
            </a:r>
            <a:endParaRPr lang="en-IN" sz="9600" dirty="0">
              <a:solidFill>
                <a:schemeClr val="accent1"/>
              </a:solidFill>
            </a:endParaRP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US" sz="2800" dirty="0"/>
              <a:t>Brain hemorrhages demand immediate diagnosis to improve survival rates and reduce complications. Traditional methods rely heavily on radiologists, which can be time-intensive and error-prone. </a:t>
            </a:r>
          </a:p>
          <a:p>
            <a:pPr algn="just">
              <a:buFont typeface="Arial" panose="020B0604020202020204" pitchFamily="34" charset="0"/>
              <a:buChar char="•"/>
            </a:pPr>
            <a:r>
              <a:rPr lang="en-US" sz="2800" dirty="0"/>
              <a:t>Recent advances in deep learning have enabled CNNs to outperform traditional techniques in analyzing medical images. This study explores the use of CNN-based systems to automatically detect hemorrhages in brain imaging, with a focus on accuracy, speed, and real-world feasibility. </a:t>
            </a:r>
          </a:p>
          <a:p>
            <a:pPr algn="just">
              <a:buFont typeface="Arial" panose="020B0604020202020204" pitchFamily="34" charset="0"/>
              <a:buChar char="•"/>
            </a:pPr>
            <a:r>
              <a:rPr lang="en-US" sz="2800" dirty="0"/>
              <a:t>The aim is to bridge the gap between computational advancements and clinical applications, offering reliable diagnostic support tools.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3707"/>
          </a:xfrm>
        </p:spPr>
        <p:txBody>
          <a:bodyPr>
            <a:normAutofit/>
          </a:bodyPr>
          <a:lstStyle/>
          <a:p>
            <a:r>
              <a:rPr lang="en-IN" sz="8800" dirty="0">
                <a:solidFill>
                  <a:schemeClr val="accent1"/>
                </a:solidFill>
              </a:rPr>
              <a:t>Existing</a:t>
            </a:r>
            <a:r>
              <a:rPr lang="en-US" sz="9600" dirty="0">
                <a:solidFill>
                  <a:schemeClr val="accent1"/>
                </a:solidFill>
              </a:rPr>
              <a:t> System</a:t>
            </a:r>
            <a:endParaRPr lang="en-IN" sz="9600" dirty="0">
              <a:solidFill>
                <a:schemeClr val="accent1"/>
              </a:solidFill>
            </a:endParaRPr>
          </a:p>
        </p:txBody>
      </p:sp>
      <p:sp>
        <p:nvSpPr>
          <p:cNvPr id="3" name="Content Placeholder 2"/>
          <p:cNvSpPr>
            <a:spLocks noGrp="1"/>
          </p:cNvSpPr>
          <p:nvPr>
            <p:ph idx="1"/>
          </p:nvPr>
        </p:nvSpPr>
        <p:spPr>
          <a:xfrm>
            <a:off x="1097279" y="1740310"/>
            <a:ext cx="9997441" cy="4601496"/>
          </a:xfrm>
        </p:spPr>
        <p:txBody>
          <a:bodyPr>
            <a:noAutofit/>
          </a:bodyPr>
          <a:lstStyle/>
          <a:p>
            <a:pPr marL="0" indent="0" algn="just">
              <a:lnSpc>
                <a:spcPct val="100000"/>
              </a:lnSpc>
              <a:spcBef>
                <a:spcPts val="0"/>
              </a:spcBef>
              <a:spcAft>
                <a:spcPts val="0"/>
              </a:spcAft>
              <a:buFont typeface="Arial" panose="020B0604020202020204" pitchFamily="34" charset="0"/>
              <a:buChar char="•"/>
            </a:pPr>
            <a:r>
              <a:rPr lang="en-US" sz="2200" dirty="0"/>
              <a:t>Rely on manual interpretation of CT/MRI scans by radiologists.</a:t>
            </a:r>
          </a:p>
          <a:p>
            <a:pPr marL="0" indent="0" algn="just">
              <a:lnSpc>
                <a:spcPct val="100000"/>
              </a:lnSpc>
              <a:spcBef>
                <a:spcPts val="0"/>
              </a:spcBef>
              <a:spcAft>
                <a:spcPts val="0"/>
              </a:spcAft>
              <a:buFont typeface="Arial" panose="020B0604020202020204" pitchFamily="34" charset="0"/>
              <a:buChar char="•"/>
            </a:pPr>
            <a:r>
              <a:rPr lang="en-US" sz="2200" dirty="0"/>
              <a:t>Use of </a:t>
            </a:r>
            <a:r>
              <a:rPr lang="en-US" sz="2200"/>
              <a:t>traditional CAD </a:t>
            </a:r>
            <a:r>
              <a:rPr lang="en-US" sz="2200" dirty="0"/>
              <a:t>systems with basic image processing and machine learning techniques.</a:t>
            </a:r>
          </a:p>
          <a:p>
            <a:pPr marL="0" indent="0" algn="just">
              <a:lnSpc>
                <a:spcPct val="100000"/>
              </a:lnSpc>
              <a:spcBef>
                <a:spcPts val="0"/>
              </a:spcBef>
              <a:spcAft>
                <a:spcPts val="0"/>
              </a:spcAft>
              <a:buFont typeface="Arial" panose="020B0604020202020204" pitchFamily="34" charset="0"/>
              <a:buChar char="•"/>
            </a:pPr>
            <a:r>
              <a:rPr lang="en-US" sz="2200" dirty="0"/>
              <a:t>Limited accuracy and generalization capabilities.</a:t>
            </a:r>
          </a:p>
          <a:p>
            <a:pPr marL="0" indent="0" algn="just">
              <a:lnSpc>
                <a:spcPct val="200000"/>
              </a:lnSpc>
              <a:spcBef>
                <a:spcPts val="0"/>
              </a:spcBef>
              <a:spcAft>
                <a:spcPts val="0"/>
              </a:spcAft>
            </a:pPr>
            <a:r>
              <a:rPr lang="en-US" sz="2800" b="1" dirty="0"/>
              <a:t>Disadvantages</a:t>
            </a:r>
            <a:endParaRPr lang="en-US" sz="2800" dirty="0"/>
          </a:p>
          <a:p>
            <a:pPr marL="0" indent="0" algn="just">
              <a:lnSpc>
                <a:spcPct val="100000"/>
              </a:lnSpc>
              <a:spcBef>
                <a:spcPts val="0"/>
              </a:spcBef>
              <a:spcAft>
                <a:spcPts val="0"/>
              </a:spcAft>
              <a:buFont typeface="Arial" panose="020B0604020202020204" pitchFamily="34" charset="0"/>
              <a:buChar char="•"/>
            </a:pPr>
            <a:r>
              <a:rPr lang="en-US" sz="2200" b="1" dirty="0"/>
              <a:t>Time-Consuming:</a:t>
            </a:r>
            <a:r>
              <a:rPr lang="en-US" sz="2200" dirty="0"/>
              <a:t> Manual interpretation delays diagnosis and treatment.</a:t>
            </a:r>
          </a:p>
          <a:p>
            <a:pPr marL="0" indent="0" algn="just">
              <a:lnSpc>
                <a:spcPct val="100000"/>
              </a:lnSpc>
              <a:spcBef>
                <a:spcPts val="0"/>
              </a:spcBef>
              <a:spcAft>
                <a:spcPts val="0"/>
              </a:spcAft>
              <a:buFont typeface="Arial" panose="020B0604020202020204" pitchFamily="34" charset="0"/>
              <a:buChar char="•"/>
            </a:pPr>
            <a:r>
              <a:rPr lang="en-US" sz="2200" b="1" dirty="0"/>
              <a:t>Human Error:</a:t>
            </a:r>
            <a:r>
              <a:rPr lang="en-US" sz="2200" dirty="0"/>
              <a:t> Susceptible to variability and diagnostic inaccuracies.</a:t>
            </a:r>
          </a:p>
          <a:p>
            <a:pPr marL="0" indent="0" algn="just">
              <a:lnSpc>
                <a:spcPct val="100000"/>
              </a:lnSpc>
              <a:spcBef>
                <a:spcPts val="0"/>
              </a:spcBef>
              <a:spcAft>
                <a:spcPts val="0"/>
              </a:spcAft>
              <a:buFont typeface="Arial" panose="020B0604020202020204" pitchFamily="34" charset="0"/>
              <a:buChar char="•"/>
            </a:pPr>
            <a:r>
              <a:rPr lang="en-US" sz="2200" b="1" dirty="0"/>
              <a:t>Limited Availability:</a:t>
            </a:r>
            <a:r>
              <a:rPr lang="en-US" sz="2200" dirty="0"/>
              <a:t> Expert radiologists are often unavailable in remote areas.</a:t>
            </a:r>
          </a:p>
          <a:p>
            <a:pPr marL="0" indent="0" algn="just">
              <a:lnSpc>
                <a:spcPct val="100000"/>
              </a:lnSpc>
              <a:spcBef>
                <a:spcPts val="0"/>
              </a:spcBef>
              <a:spcAft>
                <a:spcPts val="0"/>
              </a:spcAft>
              <a:buFont typeface="Arial" panose="020B0604020202020204" pitchFamily="34" charset="0"/>
              <a:buChar char="•"/>
            </a:pPr>
            <a:r>
              <a:rPr lang="en-US" sz="2200" b="1" dirty="0"/>
              <a:t>Generalization Issues:</a:t>
            </a:r>
            <a:r>
              <a:rPr lang="en-US" sz="2200" dirty="0"/>
              <a:t> Inability to adapt to diverse datasets and imaging conditions.</a:t>
            </a:r>
          </a:p>
          <a:p>
            <a:pPr marL="0" indent="0" algn="just">
              <a:lnSpc>
                <a:spcPct val="100000"/>
              </a:lnSpc>
              <a:spcBef>
                <a:spcPts val="0"/>
              </a:spcBef>
              <a:spcAft>
                <a:spcPts val="0"/>
              </a:spcAft>
              <a:buFont typeface="Arial" panose="020B0604020202020204" pitchFamily="34" charset="0"/>
              <a:buChar char="•"/>
            </a:pPr>
            <a:r>
              <a:rPr lang="en-US" sz="2200" b="1" dirty="0"/>
              <a:t>Resource Intensive:</a:t>
            </a:r>
            <a:r>
              <a:rPr lang="en-US" sz="2200" dirty="0"/>
              <a:t> High dependency on human and computational resources.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3707"/>
          </a:xfrm>
        </p:spPr>
        <p:txBody>
          <a:bodyPr>
            <a:normAutofit/>
          </a:bodyPr>
          <a:lstStyle/>
          <a:p>
            <a:r>
              <a:rPr lang="en-US" sz="8800" dirty="0">
                <a:solidFill>
                  <a:schemeClr val="accent1"/>
                </a:solidFill>
              </a:rPr>
              <a:t>Proposed</a:t>
            </a:r>
            <a:r>
              <a:rPr lang="en-US" sz="9600" dirty="0">
                <a:solidFill>
                  <a:schemeClr val="accent1"/>
                </a:solidFill>
              </a:rPr>
              <a:t> System</a:t>
            </a:r>
            <a:endParaRPr lang="en-IN" sz="9600" dirty="0">
              <a:solidFill>
                <a:schemeClr val="accent1"/>
              </a:solidFill>
            </a:endParaRPr>
          </a:p>
        </p:txBody>
      </p:sp>
      <p:sp>
        <p:nvSpPr>
          <p:cNvPr id="3" name="Content Placeholder 2"/>
          <p:cNvSpPr>
            <a:spLocks noGrp="1"/>
          </p:cNvSpPr>
          <p:nvPr>
            <p:ph idx="1"/>
          </p:nvPr>
        </p:nvSpPr>
        <p:spPr>
          <a:xfrm>
            <a:off x="1097280" y="1740310"/>
            <a:ext cx="10357302" cy="4601496"/>
          </a:xfrm>
        </p:spPr>
        <p:txBody>
          <a:bodyPr>
            <a:noAutofit/>
          </a:bodyPr>
          <a:lstStyle/>
          <a:p>
            <a:pPr marL="0" indent="0">
              <a:lnSpc>
                <a:spcPct val="100000"/>
              </a:lnSpc>
              <a:spcBef>
                <a:spcPts val="0"/>
              </a:spcBef>
              <a:spcAft>
                <a:spcPts val="0"/>
              </a:spcAft>
              <a:buFont typeface="Arial" panose="020B0604020202020204" pitchFamily="34" charset="0"/>
              <a:buChar char="•"/>
            </a:pPr>
            <a:r>
              <a:rPr lang="en-US" sz="2200" dirty="0"/>
              <a:t>Leverages advanced models like CNNs for automating brain hemorrhage detection.</a:t>
            </a:r>
          </a:p>
          <a:p>
            <a:pPr marL="0" indent="0">
              <a:lnSpc>
                <a:spcPct val="100000"/>
              </a:lnSpc>
              <a:spcBef>
                <a:spcPts val="0"/>
              </a:spcBef>
              <a:spcAft>
                <a:spcPts val="0"/>
              </a:spcAft>
              <a:buFont typeface="Arial" panose="020B0604020202020204" pitchFamily="34" charset="0"/>
              <a:buChar char="•"/>
            </a:pPr>
            <a:r>
              <a:rPr lang="en-US" sz="2200" dirty="0"/>
              <a:t>Includes preprocessing, training, and evaluation to ensure accuracy and scalability.</a:t>
            </a:r>
          </a:p>
          <a:p>
            <a:pPr marL="0" indent="0">
              <a:lnSpc>
                <a:spcPct val="100000"/>
              </a:lnSpc>
              <a:spcBef>
                <a:spcPts val="0"/>
              </a:spcBef>
              <a:spcAft>
                <a:spcPts val="0"/>
              </a:spcAft>
              <a:buFont typeface="Arial" panose="020B0604020202020204" pitchFamily="34" charset="0"/>
              <a:buChar char="•"/>
            </a:pPr>
            <a:r>
              <a:rPr lang="en-US" sz="2200" dirty="0"/>
              <a:t>Designed for real-time applications in clinical and resource-constrained settings.</a:t>
            </a:r>
          </a:p>
          <a:p>
            <a:pPr marL="0" indent="0">
              <a:lnSpc>
                <a:spcPct val="200000"/>
              </a:lnSpc>
              <a:spcBef>
                <a:spcPts val="0"/>
              </a:spcBef>
              <a:spcAft>
                <a:spcPts val="0"/>
              </a:spcAft>
            </a:pPr>
            <a:r>
              <a:rPr lang="en-US" sz="2200" b="1" dirty="0"/>
              <a:t>Advantages</a:t>
            </a:r>
            <a:endParaRPr lang="en-US" sz="2200" dirty="0"/>
          </a:p>
          <a:p>
            <a:pPr marL="0" indent="0">
              <a:lnSpc>
                <a:spcPct val="100000"/>
              </a:lnSpc>
              <a:spcBef>
                <a:spcPts val="0"/>
              </a:spcBef>
              <a:spcAft>
                <a:spcPts val="0"/>
              </a:spcAft>
              <a:buFont typeface="Arial" panose="020B0604020202020204" pitchFamily="34" charset="0"/>
              <a:buChar char="•"/>
            </a:pPr>
            <a:r>
              <a:rPr lang="en-US" sz="2200" b="1" dirty="0"/>
              <a:t>Enhanced Accuracy:</a:t>
            </a:r>
            <a:r>
              <a:rPr lang="en-US" sz="2200" dirty="0"/>
              <a:t> higher precision, reducing missed diagnoses.</a:t>
            </a:r>
          </a:p>
          <a:p>
            <a:pPr marL="0" indent="0">
              <a:lnSpc>
                <a:spcPct val="100000"/>
              </a:lnSpc>
              <a:spcBef>
                <a:spcPts val="0"/>
              </a:spcBef>
              <a:spcAft>
                <a:spcPts val="0"/>
              </a:spcAft>
              <a:buFont typeface="Arial" panose="020B0604020202020204" pitchFamily="34" charset="0"/>
              <a:buChar char="•"/>
            </a:pPr>
            <a:r>
              <a:rPr lang="en-US" sz="2200" b="1" dirty="0"/>
              <a:t>Automation:</a:t>
            </a:r>
            <a:r>
              <a:rPr lang="en-US" sz="2200" dirty="0"/>
              <a:t> Speeds up diagnosis and treatment initiation.</a:t>
            </a:r>
          </a:p>
          <a:p>
            <a:pPr marL="0" indent="0">
              <a:lnSpc>
                <a:spcPct val="100000"/>
              </a:lnSpc>
              <a:spcBef>
                <a:spcPts val="0"/>
              </a:spcBef>
              <a:spcAft>
                <a:spcPts val="0"/>
              </a:spcAft>
              <a:buFont typeface="Arial" panose="020B0604020202020204" pitchFamily="34" charset="0"/>
              <a:buChar char="•"/>
            </a:pPr>
            <a:r>
              <a:rPr lang="en-US" sz="2200" b="1" dirty="0"/>
              <a:t>Consistency:</a:t>
            </a:r>
            <a:r>
              <a:rPr lang="en-US" sz="2200" dirty="0"/>
              <a:t> Eliminates variability in interpretation.</a:t>
            </a:r>
          </a:p>
          <a:p>
            <a:pPr marL="0" indent="0">
              <a:lnSpc>
                <a:spcPct val="100000"/>
              </a:lnSpc>
              <a:spcBef>
                <a:spcPts val="0"/>
              </a:spcBef>
              <a:spcAft>
                <a:spcPts val="0"/>
              </a:spcAft>
              <a:buFont typeface="Arial" panose="020B0604020202020204" pitchFamily="34" charset="0"/>
              <a:buChar char="•"/>
            </a:pPr>
            <a:r>
              <a:rPr lang="en-US" sz="2200" b="1" dirty="0"/>
              <a:t>Resource Efficiency:</a:t>
            </a:r>
            <a:r>
              <a:rPr lang="en-US" sz="2200" dirty="0"/>
              <a:t> Adaptable for deployment on low-power devices like mobile phones.</a:t>
            </a:r>
          </a:p>
          <a:p>
            <a:pPr marL="0" indent="0">
              <a:lnSpc>
                <a:spcPct val="100000"/>
              </a:lnSpc>
              <a:spcBef>
                <a:spcPts val="0"/>
              </a:spcBef>
              <a:spcAft>
                <a:spcPts val="0"/>
              </a:spcAft>
              <a:buFont typeface="Arial" panose="020B0604020202020204" pitchFamily="34" charset="0"/>
              <a:buChar char="•"/>
            </a:pPr>
            <a:r>
              <a:rPr lang="en-US" sz="2200" b="1" dirty="0"/>
              <a:t>Scalability:</a:t>
            </a:r>
            <a:r>
              <a:rPr lang="en-US" sz="2200" dirty="0"/>
              <a:t> Efficiently handles large data volumes in busy settings.</a:t>
            </a:r>
          </a:p>
          <a:p>
            <a:pPr marL="0" indent="0">
              <a:lnSpc>
                <a:spcPct val="100000"/>
              </a:lnSpc>
              <a:spcBef>
                <a:spcPts val="0"/>
              </a:spcBef>
              <a:spcAft>
                <a:spcPts val="0"/>
              </a:spcAft>
              <a:buFont typeface="Arial" panose="020B0604020202020204" pitchFamily="34" charset="0"/>
              <a:buChar char="•"/>
            </a:pPr>
            <a:r>
              <a:rPr lang="en-US" sz="2200" b="1" dirty="0"/>
              <a:t>Support for Radiologists:</a:t>
            </a:r>
            <a:r>
              <a:rPr lang="en-US" sz="2200" dirty="0"/>
              <a:t> Acts as a reliable second opinion.</a:t>
            </a:r>
          </a:p>
          <a:p>
            <a:pPr marL="0" indent="0">
              <a:lnSpc>
                <a:spcPct val="100000"/>
              </a:lnSpc>
              <a:spcBef>
                <a:spcPts val="0"/>
              </a:spcBef>
              <a:spcAft>
                <a:spcPts val="0"/>
              </a:spcAft>
              <a:buFont typeface="Arial" panose="020B0604020202020204" pitchFamily="34" charset="0"/>
              <a:buChar char="•"/>
            </a:pPr>
            <a:r>
              <a:rPr lang="en-US" sz="2200" b="1" dirty="0"/>
              <a:t>Real-time Processing:</a:t>
            </a:r>
            <a:r>
              <a:rPr lang="en-US" sz="2200" dirty="0"/>
              <a:t> Facilitates emergency applications with rapid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IN" sz="8800" b="1" dirty="0">
                <a:solidFill>
                  <a:schemeClr val="accent1"/>
                </a:solidFill>
                <a:sym typeface="+mn-ea"/>
              </a:rPr>
              <a:t>Requirements</a:t>
            </a:r>
            <a:endParaRPr lang="en-IN" sz="9600" b="1" dirty="0">
              <a:solidFill>
                <a:schemeClr val="accent1"/>
              </a:solidFill>
              <a:sym typeface="+mn-ea"/>
            </a:endParaRPr>
          </a:p>
        </p:txBody>
      </p:sp>
      <p:sp>
        <p:nvSpPr>
          <p:cNvPr id="5" name="Text Placeholder 4"/>
          <p:cNvSpPr>
            <a:spLocks noGrp="1"/>
          </p:cNvSpPr>
          <p:nvPr>
            <p:ph type="body" idx="1"/>
          </p:nvPr>
        </p:nvSpPr>
        <p:spPr>
          <a:xfrm>
            <a:off x="1097280" y="1846051"/>
            <a:ext cx="10058400" cy="4436761"/>
          </a:xfrm>
        </p:spPr>
        <p:txBody>
          <a:bodyPr>
            <a:noAutofit/>
          </a:bodyPr>
          <a:lstStyle/>
          <a:p>
            <a:r>
              <a:rPr lang="en-IN" sz="2800" b="1" dirty="0">
                <a:solidFill>
                  <a:schemeClr val="tx1"/>
                </a:solidFill>
              </a:rPr>
              <a:t>Hardware Requirements:</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rPr>
              <a:t>Processor: Intel i3 or higher</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rPr>
              <a:t>Hard Disk: Minimum 160GB</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rPr>
              <a:t>RAM: 8GB</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buClrTx/>
              <a:buSzTx/>
            </a:pPr>
            <a:r>
              <a:rPr lang="en-IN" sz="2800" b="1" dirty="0">
                <a:solidFill>
                  <a:schemeClr val="tx1"/>
                </a:solidFill>
              </a:rPr>
              <a:t>Software Requirements:</a:t>
            </a:r>
            <a:endParaRPr kumimoji="0" lang="en-US" altLang="en-US" sz="28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rPr>
              <a:t>Operating System: Windows 10/11</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rPr>
              <a:t>Programming Language: Python 3.6+</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rPr>
              <a:t>Libraries: Flask, Pandas, NumPy, and </a:t>
            </a:r>
            <a:r>
              <a:rPr lang="en-IN" sz="2400" dirty="0">
                <a:solidFill>
                  <a:srgbClr val="000000"/>
                </a:solidFill>
                <a:effectLst/>
                <a:ea typeface="Times New Roman" panose="02020603050405020304" pitchFamily="18" charset="0"/>
                <a:cs typeface="Mangal" panose="02040503050203030202" pitchFamily="18" charset="0"/>
              </a:rPr>
              <a:t>Smtplib</a:t>
            </a: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rPr>
              <a:t>Database: MySQL</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rPr>
              <a:t>Development Tools: PyCharm or VS Code</a:t>
            </a:r>
          </a:p>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US" sz="2400" b="0" i="0" u="none" strike="noStrike" cap="none" normalizeH="0" baseline="0" dirty="0">
                <a:ln>
                  <a:noFill/>
                </a:ln>
                <a:solidFill>
                  <a:schemeClr val="tx1"/>
                </a:solidFill>
                <a:effectLst/>
              </a:rPr>
              <a:t>Server: XAMPP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265" y="286603"/>
            <a:ext cx="10776153" cy="1450757"/>
          </a:xfrm>
        </p:spPr>
        <p:txBody>
          <a:bodyPr>
            <a:noAutofit/>
          </a:bodyPr>
          <a:lstStyle/>
          <a:p>
            <a:pPr algn="ctr">
              <a:lnSpc>
                <a:spcPct val="100000"/>
              </a:lnSpc>
            </a:pPr>
            <a:r>
              <a:rPr lang="en-US" sz="8000" b="1" dirty="0">
                <a:solidFill>
                  <a:schemeClr val="accent1"/>
                </a:solidFill>
              </a:rPr>
              <a:t>Scope of the Project</a:t>
            </a:r>
          </a:p>
        </p:txBody>
      </p:sp>
      <p:sp>
        <p:nvSpPr>
          <p:cNvPr id="3" name="Content Placeholder 2"/>
          <p:cNvSpPr>
            <a:spLocks noGrp="1"/>
          </p:cNvSpPr>
          <p:nvPr>
            <p:ph idx="1"/>
          </p:nvPr>
        </p:nvSpPr>
        <p:spPr>
          <a:xfrm>
            <a:off x="1097280" y="1845733"/>
            <a:ext cx="10058400" cy="4427247"/>
          </a:xfrm>
        </p:spPr>
        <p:txBody>
          <a:bodyPr>
            <a:normAutofit lnSpcReduction="10000"/>
          </a:bodyPr>
          <a:lstStyle/>
          <a:p>
            <a:pPr algn="just">
              <a:lnSpc>
                <a:spcPct val="100000"/>
              </a:lnSpc>
              <a:buFont typeface="Arial" panose="020B0604020202020204" pitchFamily="34" charset="0"/>
              <a:buChar char="•"/>
            </a:pPr>
            <a:r>
              <a:rPr lang="en-US" sz="2800" dirty="0"/>
              <a:t>This project explores the application of CNNs for brain hemorrhage detection in medical imaging. </a:t>
            </a:r>
          </a:p>
          <a:p>
            <a:pPr algn="just">
              <a:lnSpc>
                <a:spcPct val="100000"/>
              </a:lnSpc>
              <a:buFont typeface="Arial" panose="020B0604020202020204" pitchFamily="34" charset="0"/>
              <a:buChar char="•"/>
            </a:pPr>
            <a:r>
              <a:rPr lang="en-US" sz="2800" dirty="0"/>
              <a:t>It covers data preprocessing, model training, and evaluation to ensure high accuracy and efficiency. </a:t>
            </a:r>
          </a:p>
          <a:p>
            <a:pPr algn="just">
              <a:lnSpc>
                <a:spcPct val="100000"/>
              </a:lnSpc>
              <a:buFont typeface="Arial" panose="020B0604020202020204" pitchFamily="34" charset="0"/>
              <a:buChar char="•"/>
            </a:pPr>
            <a:r>
              <a:rPr lang="en-US" sz="2800" dirty="0"/>
              <a:t>The system is designed for real-world clinical applications, focusing on scalability and deployment in resource-constrained environments.</a:t>
            </a:r>
          </a:p>
          <a:p>
            <a:pPr algn="just">
              <a:lnSpc>
                <a:spcPct val="100000"/>
              </a:lnSpc>
              <a:buFont typeface="Arial" panose="020B0604020202020204" pitchFamily="34" charset="0"/>
              <a:buChar char="•"/>
            </a:pPr>
            <a:r>
              <a:rPr lang="en-US" sz="2800" dirty="0"/>
              <a:t> By addressing challenges like variability in data and human error, the solution aims to make advanced diagnostic tools accessible to a broader audience, including remote healthcare setups.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8658"/>
            <a:ext cx="10058400" cy="1661651"/>
          </a:xfrm>
        </p:spPr>
        <p:txBody>
          <a:bodyPr>
            <a:normAutofit/>
          </a:bodyPr>
          <a:lstStyle/>
          <a:p>
            <a:r>
              <a:rPr lang="en-US" sz="8800" b="1" dirty="0">
                <a:solidFill>
                  <a:schemeClr val="accent1"/>
                </a:solidFill>
              </a:rPr>
              <a:t>Architecture</a:t>
            </a:r>
            <a:endParaRPr lang="en-IN" sz="4400" dirty="0"/>
          </a:p>
        </p:txBody>
      </p:sp>
      <p:pic>
        <p:nvPicPr>
          <p:cNvPr id="4" name="Content Placeholder 3"/>
          <p:cNvPicPr>
            <a:picLocks noGrp="1" noChangeAspect="1"/>
          </p:cNvPicPr>
          <p:nvPr>
            <p:ph idx="1"/>
          </p:nvPr>
        </p:nvPicPr>
        <p:blipFill>
          <a:blip r:embed="rId2"/>
          <a:srcRect l="4124" t="2229" r="5567"/>
          <a:stretch>
            <a:fillRect/>
          </a:stretch>
        </p:blipFill>
        <p:spPr>
          <a:xfrm>
            <a:off x="3765755" y="1828800"/>
            <a:ext cx="4306529" cy="44929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8800" dirty="0">
                <a:solidFill>
                  <a:schemeClr val="accent1"/>
                </a:solidFill>
              </a:rPr>
              <a:t>Modules</a:t>
            </a:r>
            <a:endParaRPr lang="en-IN" dirty="0">
              <a:solidFill>
                <a:schemeClr val="accent1"/>
              </a:solidFill>
            </a:endParaRPr>
          </a:p>
        </p:txBody>
      </p:sp>
      <p:sp>
        <p:nvSpPr>
          <p:cNvPr id="6" name="Rectangle 2"/>
          <p:cNvSpPr>
            <a:spLocks noGrp="1" noChangeArrowheads="1"/>
          </p:cNvSpPr>
          <p:nvPr>
            <p:ph sz="half" idx="1"/>
          </p:nvPr>
        </p:nvSpPr>
        <p:spPr bwMode="auto">
          <a:xfrm>
            <a:off x="1097279" y="1964590"/>
            <a:ext cx="100584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SzTx/>
              <a:buFont typeface="Arial" panose="020B0604020202020204" pitchFamily="34" charset="0"/>
              <a:buChar char="•"/>
            </a:pPr>
            <a:r>
              <a:rPr kumimoji="0" lang="en-US" altLang="en-US" sz="2400" b="1" i="0" u="none" strike="noStrike" cap="none" normalizeH="0" baseline="0" dirty="0">
                <a:ln>
                  <a:noFill/>
                </a:ln>
                <a:solidFill>
                  <a:schemeClr val="tx1"/>
                </a:solidFill>
                <a:effectLst/>
              </a:rPr>
              <a:t>Data Collection:</a:t>
            </a:r>
            <a:r>
              <a:rPr kumimoji="0" lang="en-US" altLang="en-US" sz="2400" b="0" i="0" u="none" strike="noStrike" cap="none" normalizeH="0" baseline="0" dirty="0">
                <a:ln>
                  <a:noFill/>
                </a:ln>
                <a:solidFill>
                  <a:schemeClr val="tx1"/>
                </a:solidFill>
                <a:effectLst/>
              </a:rPr>
              <a:t> Prepare training and testing datasets.</a:t>
            </a:r>
          </a:p>
          <a:p>
            <a:pPr marR="0" lvl="0" algn="l" defTabSz="914400" rtl="0" eaLnBrk="0" fontAlgn="base" latinLnBrk="0" hangingPunct="0">
              <a:lnSpc>
                <a:spcPct val="100000"/>
              </a:lnSpc>
              <a:spcBef>
                <a:spcPct val="0"/>
              </a:spcBef>
              <a:spcAft>
                <a:spcPct val="0"/>
              </a:spcAft>
              <a:buSzTx/>
              <a:buFont typeface="Arial" panose="020B0604020202020204" pitchFamily="34" charset="0"/>
              <a:buChar char="•"/>
            </a:pPr>
            <a:r>
              <a:rPr kumimoji="0" lang="en-US" altLang="en-US" sz="2400" b="1" i="0" u="none" strike="noStrike" cap="none" normalizeH="0" baseline="0" dirty="0">
                <a:ln>
                  <a:noFill/>
                </a:ln>
                <a:solidFill>
                  <a:schemeClr val="tx1"/>
                </a:solidFill>
                <a:effectLst/>
              </a:rPr>
              <a:t>Data Splitting:</a:t>
            </a:r>
            <a:r>
              <a:rPr kumimoji="0" lang="en-US" altLang="en-US" sz="2400" b="0" i="0" u="none" strike="noStrike" cap="none" normalizeH="0" baseline="0" dirty="0">
                <a:ln>
                  <a:noFill/>
                </a:ln>
                <a:solidFill>
                  <a:schemeClr val="tx1"/>
                </a:solidFill>
                <a:effectLst/>
              </a:rPr>
              <a:t> Organize datasets for model training and evaluation.</a:t>
            </a:r>
          </a:p>
          <a:p>
            <a:pPr marR="0" lvl="0" algn="l" defTabSz="914400" rtl="0" eaLnBrk="0" fontAlgn="base" latinLnBrk="0" hangingPunct="0">
              <a:lnSpc>
                <a:spcPct val="100000"/>
              </a:lnSpc>
              <a:spcBef>
                <a:spcPct val="0"/>
              </a:spcBef>
              <a:spcAft>
                <a:spcPct val="0"/>
              </a:spcAft>
              <a:buSzTx/>
              <a:buFont typeface="Arial" panose="020B0604020202020204" pitchFamily="34" charset="0"/>
              <a:buChar char="•"/>
            </a:pPr>
            <a:r>
              <a:rPr kumimoji="0" lang="en-US" altLang="en-US" sz="2400" b="1" i="0" u="none" strike="noStrike" cap="none" normalizeH="0" baseline="0" dirty="0">
                <a:ln>
                  <a:noFill/>
                </a:ln>
                <a:solidFill>
                  <a:schemeClr val="tx1"/>
                </a:solidFill>
                <a:effectLst/>
              </a:rPr>
              <a:t>Model Training:</a:t>
            </a:r>
            <a:r>
              <a:rPr kumimoji="0" lang="en-US" altLang="en-US" sz="2400" b="0" i="0" u="none" strike="noStrike" cap="none" normalizeH="0" baseline="0" dirty="0">
                <a:ln>
                  <a:noFill/>
                </a:ln>
                <a:solidFill>
                  <a:schemeClr val="tx1"/>
                </a:solidFill>
                <a:effectLst/>
              </a:rPr>
              <a:t> Optimize parameters using techniques like gradient descent.</a:t>
            </a:r>
          </a:p>
          <a:p>
            <a:pPr marR="0" lvl="0" algn="l" defTabSz="914400" rtl="0" eaLnBrk="0" fontAlgn="base" latinLnBrk="0" hangingPunct="0">
              <a:lnSpc>
                <a:spcPct val="100000"/>
              </a:lnSpc>
              <a:spcBef>
                <a:spcPct val="0"/>
              </a:spcBef>
              <a:spcAft>
                <a:spcPct val="0"/>
              </a:spcAft>
              <a:buSzTx/>
              <a:buFont typeface="Arial" panose="020B0604020202020204" pitchFamily="34" charset="0"/>
              <a:buChar char="•"/>
            </a:pPr>
            <a:r>
              <a:rPr kumimoji="0" lang="en-US" altLang="en-US" sz="2400" b="1" i="0" u="none" strike="noStrike" cap="none" normalizeH="0" baseline="0" dirty="0">
                <a:ln>
                  <a:noFill/>
                </a:ln>
                <a:solidFill>
                  <a:schemeClr val="tx1"/>
                </a:solidFill>
                <a:effectLst/>
              </a:rPr>
              <a:t>Model Testing:</a:t>
            </a:r>
            <a:r>
              <a:rPr kumimoji="0" lang="en-US" altLang="en-US" sz="2400" b="0" i="0" u="none" strike="noStrike" cap="none" normalizeH="0" baseline="0" dirty="0">
                <a:ln>
                  <a:noFill/>
                </a:ln>
                <a:solidFill>
                  <a:schemeClr val="tx1"/>
                </a:solidFill>
                <a:effectLst/>
              </a:rPr>
              <a:t> Test the trained model's accuracy on unseen data.</a:t>
            </a:r>
          </a:p>
          <a:p>
            <a:pPr marR="0" lvl="0" algn="l" defTabSz="914400" rtl="0" eaLnBrk="0" fontAlgn="base" latinLnBrk="0" hangingPunct="0">
              <a:lnSpc>
                <a:spcPct val="100000"/>
              </a:lnSpc>
              <a:spcBef>
                <a:spcPct val="0"/>
              </a:spcBef>
              <a:spcAft>
                <a:spcPct val="0"/>
              </a:spcAft>
              <a:buSzTx/>
              <a:buFont typeface="Arial" panose="020B0604020202020204" pitchFamily="34" charset="0"/>
              <a:buChar char="•"/>
            </a:pPr>
            <a:r>
              <a:rPr kumimoji="0" lang="en-US" altLang="en-US" sz="2400" b="1" i="0" u="none" strike="noStrike" cap="none" normalizeH="0" baseline="0" dirty="0">
                <a:ln>
                  <a:noFill/>
                </a:ln>
                <a:solidFill>
                  <a:schemeClr val="tx1"/>
                </a:solidFill>
                <a:effectLst/>
              </a:rPr>
              <a:t>Model Saving:</a:t>
            </a:r>
            <a:r>
              <a:rPr kumimoji="0" lang="en-US" altLang="en-US" sz="2400" b="0" i="0" u="none" strike="noStrike" cap="none" normalizeH="0" baseline="0" dirty="0">
                <a:ln>
                  <a:noFill/>
                </a:ln>
                <a:solidFill>
                  <a:schemeClr val="tx1"/>
                </a:solidFill>
                <a:effectLst/>
              </a:rPr>
              <a:t> Store trained models for future use.</a:t>
            </a:r>
          </a:p>
          <a:p>
            <a:pPr marR="0" lvl="0" algn="l" defTabSz="914400" rtl="0" eaLnBrk="0" fontAlgn="base" latinLnBrk="0" hangingPunct="0">
              <a:lnSpc>
                <a:spcPct val="100000"/>
              </a:lnSpc>
              <a:spcBef>
                <a:spcPct val="0"/>
              </a:spcBef>
              <a:spcAft>
                <a:spcPct val="0"/>
              </a:spcAft>
              <a:buSzTx/>
              <a:buFont typeface="Arial" panose="020B0604020202020204" pitchFamily="34" charset="0"/>
              <a:buChar char="•"/>
            </a:pPr>
            <a:r>
              <a:rPr kumimoji="0" lang="en-US" altLang="en-US" sz="2400" b="1" i="0" u="none" strike="noStrike" cap="none" normalizeH="0" baseline="0" dirty="0">
                <a:ln>
                  <a:noFill/>
                </a:ln>
                <a:solidFill>
                  <a:schemeClr val="tx1"/>
                </a:solidFill>
                <a:effectLst/>
              </a:rPr>
              <a:t>Prediction:</a:t>
            </a:r>
            <a:r>
              <a:rPr kumimoji="0" lang="en-US" altLang="en-US" sz="2400" b="0" i="0" u="none" strike="noStrike" cap="none" normalizeH="0" baseline="0" dirty="0">
                <a:ln>
                  <a:noFill/>
                </a:ln>
                <a:solidFill>
                  <a:schemeClr val="tx1"/>
                </a:solidFill>
                <a:effectLst/>
              </a:rPr>
              <a:t> Predict outcomes for new medical images.</a:t>
            </a:r>
          </a:p>
          <a:p>
            <a:pPr marR="0" lvl="0" algn="l" defTabSz="914400" rtl="0" eaLnBrk="0" fontAlgn="base" latinLnBrk="0" hangingPunct="0">
              <a:lnSpc>
                <a:spcPct val="100000"/>
              </a:lnSpc>
              <a:spcBef>
                <a:spcPct val="0"/>
              </a:spcBef>
              <a:spcAft>
                <a:spcPct val="0"/>
              </a:spcAft>
              <a:buSzTx/>
              <a:buFont typeface="Arial" panose="020B0604020202020204" pitchFamily="34" charset="0"/>
              <a:buChar char="•"/>
            </a:pPr>
            <a:r>
              <a:rPr kumimoji="0" lang="en-US" altLang="en-US" sz="2400" b="1" i="0" u="none" strike="noStrike" cap="none" normalizeH="0" baseline="0" dirty="0">
                <a:ln>
                  <a:noFill/>
                </a:ln>
                <a:solidFill>
                  <a:schemeClr val="tx1"/>
                </a:solidFill>
                <a:effectLst/>
              </a:rPr>
              <a:t>Registration:</a:t>
            </a:r>
            <a:r>
              <a:rPr kumimoji="0" lang="en-US" altLang="en-US" sz="2400" b="0" i="0" u="none" strike="noStrike" cap="none" normalizeH="0" baseline="0" dirty="0">
                <a:ln>
                  <a:noFill/>
                </a:ln>
                <a:solidFill>
                  <a:schemeClr val="tx1"/>
                </a:solidFill>
                <a:effectLst/>
              </a:rPr>
              <a:t> Create an account with credentials.</a:t>
            </a:r>
          </a:p>
          <a:p>
            <a:pPr marR="0" lvl="0" algn="l" defTabSz="914400" rtl="0" eaLnBrk="0" fontAlgn="base" latinLnBrk="0" hangingPunct="0">
              <a:lnSpc>
                <a:spcPct val="100000"/>
              </a:lnSpc>
              <a:spcBef>
                <a:spcPct val="0"/>
              </a:spcBef>
              <a:spcAft>
                <a:spcPct val="0"/>
              </a:spcAft>
              <a:buSzTx/>
              <a:buFont typeface="Arial" panose="020B0604020202020204" pitchFamily="34" charset="0"/>
              <a:buChar char="•"/>
            </a:pPr>
            <a:r>
              <a:rPr kumimoji="0" lang="en-US" altLang="en-US" sz="2400" b="1" i="0" u="none" strike="noStrike" cap="none" normalizeH="0" baseline="0" dirty="0">
                <a:ln>
                  <a:noFill/>
                </a:ln>
                <a:solidFill>
                  <a:schemeClr val="tx1"/>
                </a:solidFill>
                <a:effectLst/>
              </a:rPr>
              <a:t>Login:</a:t>
            </a:r>
            <a:r>
              <a:rPr kumimoji="0" lang="en-US" altLang="en-US" sz="2400" b="0" i="0" u="none" strike="noStrike" cap="none" normalizeH="0" baseline="0" dirty="0">
                <a:ln>
                  <a:noFill/>
                </a:ln>
                <a:solidFill>
                  <a:schemeClr val="tx1"/>
                </a:solidFill>
                <a:effectLst/>
              </a:rPr>
              <a:t> Secure access to the system.</a:t>
            </a:r>
          </a:p>
          <a:p>
            <a:pPr marR="0" lvl="0" algn="l" defTabSz="914400" rtl="0" eaLnBrk="0" fontAlgn="base" latinLnBrk="0" hangingPunct="0">
              <a:lnSpc>
                <a:spcPct val="100000"/>
              </a:lnSpc>
              <a:spcBef>
                <a:spcPct val="0"/>
              </a:spcBef>
              <a:spcAft>
                <a:spcPct val="0"/>
              </a:spcAft>
              <a:buSzTx/>
              <a:buFont typeface="Arial" panose="020B0604020202020204" pitchFamily="34" charset="0"/>
              <a:buChar char="•"/>
            </a:pPr>
            <a:r>
              <a:rPr kumimoji="0" lang="en-US" altLang="en-US" sz="2400" b="1" i="0" u="none" strike="noStrike" cap="none" normalizeH="0" baseline="0" dirty="0">
                <a:ln>
                  <a:noFill/>
                </a:ln>
                <a:solidFill>
                  <a:schemeClr val="tx1"/>
                </a:solidFill>
                <a:effectLst/>
              </a:rPr>
              <a:t>Upload Data:</a:t>
            </a:r>
            <a:r>
              <a:rPr kumimoji="0" lang="en-US" altLang="en-US" sz="2400" b="0" i="0" u="none" strike="noStrike" cap="none" normalizeH="0" baseline="0" dirty="0">
                <a:ln>
                  <a:noFill/>
                </a:ln>
                <a:solidFill>
                  <a:schemeClr val="tx1"/>
                </a:solidFill>
                <a:effectLst/>
              </a:rPr>
              <a:t> Submit medical images for analysis.</a:t>
            </a:r>
          </a:p>
          <a:p>
            <a:pPr marR="0" lvl="0" algn="l" defTabSz="914400" rtl="0" eaLnBrk="0" fontAlgn="base" latinLnBrk="0" hangingPunct="0">
              <a:lnSpc>
                <a:spcPct val="100000"/>
              </a:lnSpc>
              <a:spcBef>
                <a:spcPct val="0"/>
              </a:spcBef>
              <a:spcAft>
                <a:spcPct val="0"/>
              </a:spcAft>
              <a:buSzTx/>
              <a:buFont typeface="Arial" panose="020B0604020202020204" pitchFamily="34" charset="0"/>
              <a:buChar char="•"/>
            </a:pPr>
            <a:r>
              <a:rPr kumimoji="0" lang="en-US" altLang="en-US" sz="2400" b="1" i="0" u="none" strike="noStrike" cap="none" normalizeH="0" baseline="0" dirty="0">
                <a:ln>
                  <a:noFill/>
                </a:ln>
                <a:solidFill>
                  <a:schemeClr val="tx1"/>
                </a:solidFill>
                <a:effectLst/>
              </a:rPr>
              <a:t>View Results:</a:t>
            </a:r>
            <a:r>
              <a:rPr kumimoji="0" lang="en-US" altLang="en-US" sz="2400" b="0" i="0" u="none" strike="noStrike" cap="none" normalizeH="0" baseline="0" dirty="0">
                <a:ln>
                  <a:noFill/>
                </a:ln>
                <a:solidFill>
                  <a:schemeClr val="tx1"/>
                </a:solidFill>
                <a:effectLst/>
              </a:rPr>
              <a:t> Receive real-time predictions.</a:t>
            </a:r>
          </a:p>
        </p:txBody>
      </p:sp>
    </p:spTree>
  </p:cSld>
  <p:clrMapOvr>
    <a:masterClrMapping/>
  </p:clrMapOvr>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13</TotalTime>
  <Words>1087</Words>
  <Application>Microsoft Office PowerPoint</Application>
  <PresentationFormat>Widescreen</PresentationFormat>
  <Paragraphs>123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Times New Roman</vt:lpstr>
      <vt:lpstr>Retrospect</vt:lpstr>
      <vt:lpstr>Brain Haemorrhage Detection</vt:lpstr>
      <vt:lpstr>Abstract</vt:lpstr>
      <vt:lpstr>Introduction</vt:lpstr>
      <vt:lpstr>Existing System</vt:lpstr>
      <vt:lpstr>Proposed System</vt:lpstr>
      <vt:lpstr>Requirements</vt:lpstr>
      <vt:lpstr>Scope of the Project</vt:lpstr>
      <vt:lpstr>Architecture</vt:lpstr>
      <vt:lpstr>Modules</vt:lpstr>
      <vt:lpstr>Design</vt:lpstr>
      <vt:lpstr>Design</vt:lpstr>
      <vt:lpstr>Design</vt:lpstr>
      <vt:lpstr>Implementation</vt:lpstr>
      <vt:lpstr>Implementation</vt:lpstr>
      <vt:lpstr>Implementation</vt:lpstr>
      <vt:lpstr>Testcases</vt:lpstr>
      <vt:lpstr>Testcases</vt:lpstr>
      <vt:lpstr>Conclusion</vt:lpstr>
      <vt:lpstr>Future Enhancements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 madi</dc:creator>
  <cp:lastModifiedBy>manish madi</cp:lastModifiedBy>
  <cp:revision>31</cp:revision>
  <dcterms:created xsi:type="dcterms:W3CDTF">2024-08-24T06:38:00Z</dcterms:created>
  <dcterms:modified xsi:type="dcterms:W3CDTF">2025-04-26T06:46:20Z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290F171CBD34402CB4A20861763EA2E4_12</vt:lpwstr>
  </property>
  <property fmtid="{D5CDD505-2E9C-101B-9397-08002B2CF9AE}" pid="3" name="KSOProductBuildVer">
    <vt:lpwstr>1033-12.2.0.20795</vt:lpwstr>
  </property>
</Properties>
</file>