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75" r:id="rId8"/>
    <p:sldId id="264" r:id="rId9"/>
    <p:sldId id="265" r:id="rId10"/>
    <p:sldId id="266" r:id="rId11"/>
    <p:sldId id="267" r:id="rId12"/>
    <p:sldId id="269" r:id="rId13"/>
    <p:sldId id="270"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3011DE-31A8-4F9E-AF01-BF0EE89EB0F5}"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DB327-7ADA-4529-A7E6-1D683B1D9FF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011DE-31A8-4F9E-AF01-BF0EE89EB0F5}"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DB327-7ADA-4529-A7E6-1D683B1D9FF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011DE-31A8-4F9E-AF01-BF0EE89EB0F5}"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DB327-7ADA-4529-A7E6-1D683B1D9FF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011DE-31A8-4F9E-AF01-BF0EE89EB0F5}"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DB327-7ADA-4529-A7E6-1D683B1D9FF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011DE-31A8-4F9E-AF01-BF0EE89EB0F5}"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DB327-7ADA-4529-A7E6-1D683B1D9FF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3011DE-31A8-4F9E-AF01-BF0EE89EB0F5}" type="datetimeFigureOut">
              <a:rPr lang="en-IN" smtClean="0"/>
              <a:t>19-10-2024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ADB327-7ADA-4529-A7E6-1D683B1D9FF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3011DE-31A8-4F9E-AF01-BF0EE89EB0F5}" type="datetimeFigureOut">
              <a:rPr lang="en-IN" smtClean="0"/>
              <a:t>19-10-2024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ADB327-7ADA-4529-A7E6-1D683B1D9FF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3011DE-31A8-4F9E-AF01-BF0EE89EB0F5}" type="datetimeFigureOut">
              <a:rPr lang="en-IN" smtClean="0"/>
              <a:t>19-10-2024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ADB327-7ADA-4529-A7E6-1D683B1D9FF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33011DE-31A8-4F9E-AF01-BF0EE89EB0F5}" type="datetimeFigureOut">
              <a:rPr lang="en-IN" smtClean="0"/>
              <a:t>19-10-2024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CADB327-7ADA-4529-A7E6-1D683B1D9FF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33011DE-31A8-4F9E-AF01-BF0EE89EB0F5}" type="datetimeFigureOut">
              <a:rPr lang="en-IN" smtClean="0"/>
              <a:t>19-10-2024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ADB327-7ADA-4529-A7E6-1D683B1D9FF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3011DE-31A8-4F9E-AF01-BF0EE89EB0F5}" type="datetimeFigureOut">
              <a:rPr lang="en-IN" smtClean="0"/>
              <a:t>19-10-2024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ADB327-7ADA-4529-A7E6-1D683B1D9FF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33011DE-31A8-4F9E-AF01-BF0EE89EB0F5}" type="datetimeFigureOut">
              <a:rPr lang="en-IN" smtClean="0"/>
              <a:t>19-10-2024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CADB327-7ADA-4529-A7E6-1D683B1D9FF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latin typeface="Arial Black" panose="020B0A04020102020204" pitchFamily="34" charset="0"/>
              </a:rPr>
              <a:t>Indian Housing Markets Analysis and Visualization</a:t>
            </a:r>
            <a:endParaRPr lang="en-IN" dirty="0">
              <a:latin typeface="Arial Black" panose="020B0A04020102020204" pitchFamily="34" charset="0"/>
            </a:endParaRPr>
          </a:p>
        </p:txBody>
      </p:sp>
      <p:sp>
        <p:nvSpPr>
          <p:cNvPr id="6" name="Rectangle 1"/>
          <p:cNvSpPr>
            <a:spLocks noGrp="1" noChangeArrowheads="1"/>
          </p:cNvSpPr>
          <p:nvPr>
            <p:ph idx="1"/>
          </p:nvPr>
        </p:nvSpPr>
        <p:spPr bwMode="auto">
          <a:xfrm>
            <a:off x="1097280" y="1845310"/>
            <a:ext cx="10058400" cy="458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None/>
            </a:pPr>
            <a:r>
              <a:rPr kumimoji="0" lang="en-US" altLang="en-US" sz="2400" b="1" i="0" u="none" strike="noStrike" cap="none" normalizeH="0" baseline="0" dirty="0">
                <a:ln>
                  <a:noFill/>
                </a:ln>
                <a:solidFill>
                  <a:schemeClr val="tx1"/>
                </a:solidFill>
                <a:effectLst/>
                <a:latin typeface="Arial" panose="020B0604020202020204" pitchFamily="34" charset="0"/>
              </a:rPr>
              <a:t>Team Members: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M. Sri Manish Reddy (21911A05G7)</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B. Nilesh (21911A05D7)</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B. Rakesh Kumar (21911A05D9)</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B. Srikanth (21911A05E2)</a:t>
            </a: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2400" b="1" i="0" u="none" strike="noStrike" cap="none" normalizeH="0" baseline="0" dirty="0">
                <a:ln>
                  <a:noFill/>
                </a:ln>
                <a:solidFill>
                  <a:schemeClr val="tx1"/>
                </a:solidFill>
                <a:effectLst/>
                <a:latin typeface="Arial" panose="020B0604020202020204" pitchFamily="34" charset="0"/>
              </a:rPr>
              <a:t>Project Guide:</a:t>
            </a:r>
            <a:br>
              <a:rPr lang="en-US" altLang="en-US" sz="2400" dirty="0">
                <a:solidFill>
                  <a:schemeClr val="tx1"/>
                </a:solidFill>
                <a:latin typeface="Arial" panose="020B0604020202020204" pitchFamily="34" charset="0"/>
              </a:rPr>
            </a:br>
            <a:r>
              <a:rPr lang="en-US" altLang="en-US" sz="2400" dirty="0">
                <a:solidFill>
                  <a:schemeClr val="tx1"/>
                </a:solidFill>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Ms. A. Lalitha</a:t>
            </a: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2400" b="1" i="0" u="none" strike="noStrike" cap="none" normalizeH="0" baseline="0" dirty="0">
                <a:ln>
                  <a:noFill/>
                </a:ln>
                <a:solidFill>
                  <a:schemeClr val="tx1"/>
                </a:solidFill>
                <a:effectLst/>
                <a:latin typeface="Arial" panose="020B0604020202020204" pitchFamily="34" charset="0"/>
              </a:rPr>
              <a:t>Project Coordinators:</a:t>
            </a:r>
            <a:br>
              <a:rPr kumimoji="0" lang="en-US" altLang="en-US" sz="2400" b="1" i="0" u="none" strike="noStrike" cap="none" normalizeH="0" baseline="0" dirty="0">
                <a:ln>
                  <a:noFill/>
                </a:ln>
                <a:solidFill>
                  <a:schemeClr val="tx1"/>
                </a:solidFill>
                <a:effectLst/>
                <a:latin typeface="Arial" panose="020B0604020202020204" pitchFamily="34" charset="0"/>
              </a:rPr>
            </a:b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Ms. G. Surekha</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  Ms. K. </a:t>
            </a:r>
            <a:r>
              <a:rPr kumimoji="0" lang="en-US" altLang="en-US" sz="2400" b="0" i="0" u="none" strike="noStrike" cap="none" normalizeH="0" baseline="0" dirty="0" err="1">
                <a:ln>
                  <a:noFill/>
                </a:ln>
                <a:solidFill>
                  <a:schemeClr val="tx1"/>
                </a:solidFill>
                <a:effectLst/>
                <a:latin typeface="Arial" panose="020B0604020202020204" pitchFamily="34" charset="0"/>
              </a:rPr>
              <a:t>Spandana</a:t>
            </a:r>
            <a:r>
              <a:rPr kumimoji="0" lang="en-US" altLang="en-US" sz="2400" b="0" i="0" u="none" strike="noStrike" cap="none" normalizeH="0" baseline="0" dirty="0">
                <a:ln>
                  <a:noFill/>
                </a:ln>
                <a:solidFill>
                  <a:schemeClr val="tx1"/>
                </a:solidFill>
                <a:effectLst/>
                <a:latin typeface="Arial" panose="020B0604020202020204" pitchFamily="34" charset="0"/>
              </a:rPr>
              <a:t> Kumari</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8000" dirty="0"/>
              <a:t>Design (UML Diagrams)</a:t>
            </a:r>
          </a:p>
        </p:txBody>
      </p:sp>
      <p:sp>
        <p:nvSpPr>
          <p:cNvPr id="4" name="Text Placeholder 3"/>
          <p:cNvSpPr>
            <a:spLocks noGrp="1"/>
          </p:cNvSpPr>
          <p:nvPr>
            <p:ph type="body" idx="1"/>
          </p:nvPr>
        </p:nvSpPr>
        <p:spPr/>
        <p:txBody>
          <a:bodyPr/>
          <a:lstStyle/>
          <a:p>
            <a:r>
              <a:rPr lang="en-IN" sz="3200" b="1" dirty="0">
                <a:solidFill>
                  <a:schemeClr val="accent1"/>
                </a:solidFill>
                <a:sym typeface="+mn-ea"/>
              </a:rPr>
              <a:t>Class Diagram</a:t>
            </a:r>
            <a:endParaRPr lang="en-US" sz="320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097280" y="2582545"/>
            <a:ext cx="4429125" cy="3815715"/>
          </a:xfrm>
        </p:spPr>
      </p:pic>
      <p:sp>
        <p:nvSpPr>
          <p:cNvPr id="7" name="Text Placeholder 6"/>
          <p:cNvSpPr>
            <a:spLocks noGrp="1"/>
          </p:cNvSpPr>
          <p:nvPr>
            <p:ph type="body" sz="quarter" idx="3"/>
          </p:nvPr>
        </p:nvSpPr>
        <p:spPr/>
        <p:txBody>
          <a:bodyPr/>
          <a:lstStyle/>
          <a:p>
            <a:r>
              <a:rPr lang="en-IN" sz="3200" b="1" dirty="0">
                <a:solidFill>
                  <a:schemeClr val="accent1"/>
                </a:solidFill>
                <a:sym typeface="+mn-ea"/>
              </a:rPr>
              <a:t>Use Case Diagram</a:t>
            </a:r>
            <a:endParaRPr lang="en-US" sz="320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5207" y="2595767"/>
            <a:ext cx="3810000" cy="36861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8000" dirty="0"/>
              <a:t>Design (UML Diagrams)</a:t>
            </a: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rcRect b="16476"/>
          <a:stretch>
            <a:fillRect/>
          </a:stretch>
        </p:blipFill>
        <p:spPr>
          <a:xfrm>
            <a:off x="2163445" y="1737360"/>
            <a:ext cx="8891270" cy="4578985"/>
          </a:xfrm>
          <a:prstGeom prst="rect">
            <a:avLst/>
          </a:prstGeom>
        </p:spPr>
      </p:pic>
      <p:sp>
        <p:nvSpPr>
          <p:cNvPr id="4" name="TextBox 3"/>
          <p:cNvSpPr txBox="1"/>
          <p:nvPr/>
        </p:nvSpPr>
        <p:spPr>
          <a:xfrm>
            <a:off x="218440" y="3514090"/>
            <a:ext cx="2166620" cy="485140"/>
          </a:xfrm>
          <a:prstGeom prst="rect">
            <a:avLst/>
          </a:prstGeom>
          <a:noFill/>
        </p:spPr>
        <p:txBody>
          <a:bodyPr wrap="none" rtlCol="0">
            <a:noAutofit/>
          </a:bodyPr>
          <a:lstStyle/>
          <a:p>
            <a:r>
              <a:rPr lang="en-IN" b="1" dirty="0">
                <a:solidFill>
                  <a:schemeClr val="accent1"/>
                </a:solidFill>
              </a:rPr>
              <a:t>Sequence diagram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9600" dirty="0"/>
              <a:t>Implementation</a:t>
            </a:r>
          </a:p>
        </p:txBody>
      </p:sp>
      <p:sp>
        <p:nvSpPr>
          <p:cNvPr id="3" name="Content Placeholder 2"/>
          <p:cNvSpPr>
            <a:spLocks noGrp="1"/>
          </p:cNvSpPr>
          <p:nvPr>
            <p:ph sz="half" idx="1"/>
          </p:nvPr>
        </p:nvSpPr>
        <p:spPr>
          <a:xfrm>
            <a:off x="1096645" y="1795145"/>
            <a:ext cx="10059670" cy="4546600"/>
          </a:xfrm>
        </p:spPr>
        <p:txBody>
          <a:bodyPr>
            <a:noAutofit/>
          </a:bodyPr>
          <a:lstStyle/>
          <a:p>
            <a:pPr>
              <a:lnSpc>
                <a:spcPct val="120000"/>
              </a:lnSpc>
              <a:spcBef>
                <a:spcPts val="200"/>
              </a:spcBef>
            </a:pPr>
            <a:r>
              <a:rPr lang="en-IN" dirty="0">
                <a:solidFill>
                  <a:schemeClr val="accent1"/>
                </a:solidFill>
                <a:latin typeface="Arial" panose="020B0604020202020204" pitchFamily="34" charset="0"/>
                <a:cs typeface="Arial" panose="020B0604020202020204" pitchFamily="34" charset="0"/>
              </a:rPr>
              <a:t>1. Data Collection:</a:t>
            </a:r>
          </a:p>
          <a:p>
            <a:pPr>
              <a:lnSpc>
                <a:spcPct val="120000"/>
              </a:lnSpc>
              <a:spcBef>
                <a:spcPts val="200"/>
              </a:spcBef>
            </a:pPr>
            <a:r>
              <a:rPr lang="en-IN" dirty="0">
                <a:latin typeface="Arial" panose="020B0604020202020204" pitchFamily="34" charset="0"/>
                <a:cs typeface="Arial" panose="020B0604020202020204" pitchFamily="34" charset="0"/>
              </a:rPr>
              <a:t>   - Collect data of various indian cities</a:t>
            </a:r>
          </a:p>
          <a:p>
            <a:pPr>
              <a:lnSpc>
                <a:spcPct val="120000"/>
              </a:lnSpc>
              <a:spcBef>
                <a:spcPts val="200"/>
              </a:spcBef>
            </a:pPr>
            <a:endParaRPr lang="en-IN" dirty="0">
              <a:latin typeface="Arial" panose="020B0604020202020204" pitchFamily="34" charset="0"/>
              <a:cs typeface="Arial" panose="020B0604020202020204" pitchFamily="34" charset="0"/>
            </a:endParaRPr>
          </a:p>
          <a:p>
            <a:pPr>
              <a:lnSpc>
                <a:spcPct val="120000"/>
              </a:lnSpc>
              <a:spcBef>
                <a:spcPts val="200"/>
              </a:spcBef>
            </a:pPr>
            <a:r>
              <a:rPr lang="en-IN" dirty="0">
                <a:solidFill>
                  <a:schemeClr val="accent1"/>
                </a:solidFill>
                <a:latin typeface="Arial" panose="020B0604020202020204" pitchFamily="34" charset="0"/>
                <a:cs typeface="Arial" panose="020B0604020202020204" pitchFamily="34" charset="0"/>
              </a:rPr>
              <a:t>2. Data Preprocessing:</a:t>
            </a:r>
          </a:p>
          <a:p>
            <a:pPr>
              <a:lnSpc>
                <a:spcPct val="120000"/>
              </a:lnSpc>
              <a:spcBef>
                <a:spcPts val="200"/>
              </a:spcBef>
            </a:pPr>
            <a:r>
              <a:rPr lang="en-IN" dirty="0">
                <a:latin typeface="Arial" panose="020B0604020202020204" pitchFamily="34" charset="0"/>
                <a:cs typeface="Arial" panose="020B0604020202020204" pitchFamily="34" charset="0"/>
              </a:rPr>
              <a:t>   - Utilize Pandas for data cleaning and transformation</a:t>
            </a:r>
          </a:p>
          <a:p>
            <a:pPr>
              <a:lnSpc>
                <a:spcPct val="120000"/>
              </a:lnSpc>
              <a:spcBef>
                <a:spcPts val="200"/>
              </a:spcBef>
            </a:pPr>
            <a:r>
              <a:rPr lang="en-IN" dirty="0">
                <a:latin typeface="Arial" panose="020B0604020202020204" pitchFamily="34" charset="0"/>
                <a:cs typeface="Arial" panose="020B0604020202020204" pitchFamily="34" charset="0"/>
              </a:rPr>
              <a:t>   - Apply scikit-learn for feature scaling and encoding</a:t>
            </a:r>
          </a:p>
          <a:p>
            <a:pPr>
              <a:lnSpc>
                <a:spcPct val="120000"/>
              </a:lnSpc>
              <a:spcBef>
                <a:spcPts val="200"/>
              </a:spcBef>
            </a:pPr>
            <a:endParaRPr lang="en-IN" dirty="0">
              <a:latin typeface="Arial" panose="020B0604020202020204" pitchFamily="34" charset="0"/>
              <a:cs typeface="Arial" panose="020B0604020202020204" pitchFamily="34" charset="0"/>
            </a:endParaRPr>
          </a:p>
          <a:p>
            <a:pPr>
              <a:lnSpc>
                <a:spcPct val="120000"/>
              </a:lnSpc>
              <a:spcBef>
                <a:spcPts val="200"/>
              </a:spcBef>
            </a:pPr>
            <a:r>
              <a:rPr lang="en-IN" dirty="0">
                <a:solidFill>
                  <a:schemeClr val="accent1"/>
                </a:solidFill>
                <a:latin typeface="Arial" panose="020B0604020202020204" pitchFamily="34" charset="0"/>
                <a:cs typeface="Arial" panose="020B0604020202020204" pitchFamily="34" charset="0"/>
              </a:rPr>
              <a:t>3. Exploratory Data Analysis:</a:t>
            </a:r>
          </a:p>
          <a:p>
            <a:pPr>
              <a:lnSpc>
                <a:spcPct val="120000"/>
              </a:lnSpc>
              <a:spcBef>
                <a:spcPts val="200"/>
              </a:spcBef>
            </a:pPr>
            <a:r>
              <a:rPr lang="en-IN" dirty="0">
                <a:latin typeface="Arial" panose="020B0604020202020204" pitchFamily="34" charset="0"/>
                <a:cs typeface="Arial" panose="020B0604020202020204" pitchFamily="34" charset="0"/>
              </a:rPr>
              <a:t>   - Use NumPy and Pandas for statistical computations</a:t>
            </a:r>
          </a:p>
          <a:p>
            <a:pPr>
              <a:lnSpc>
                <a:spcPct val="120000"/>
              </a:lnSpc>
              <a:spcBef>
                <a:spcPts val="200"/>
              </a:spcBef>
            </a:pPr>
            <a:r>
              <a:rPr lang="en-IN" dirty="0">
                <a:latin typeface="Arial" panose="020B0604020202020204" pitchFamily="34" charset="0"/>
                <a:cs typeface="Arial" panose="020B0604020202020204" pitchFamily="34" charset="0"/>
              </a:rPr>
              <a:t>   - Implement correlation analysis using scikit-learn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9600" dirty="0"/>
              <a:t>Implementation</a:t>
            </a:r>
          </a:p>
        </p:txBody>
      </p:sp>
      <p:sp>
        <p:nvSpPr>
          <p:cNvPr id="3" name="Content Placeholder 2"/>
          <p:cNvSpPr>
            <a:spLocks noGrp="1"/>
          </p:cNvSpPr>
          <p:nvPr>
            <p:ph idx="1"/>
          </p:nvPr>
        </p:nvSpPr>
        <p:spPr/>
        <p:txBody>
          <a:bodyPr>
            <a:noAutofit/>
          </a:bodyPr>
          <a:lstStyle/>
          <a:p>
            <a:pPr>
              <a:lnSpc>
                <a:spcPct val="120000"/>
              </a:lnSpc>
              <a:spcBef>
                <a:spcPts val="200"/>
              </a:spcBef>
            </a:pPr>
            <a:endParaRPr lang="en-IN" dirty="0">
              <a:latin typeface="Arial" panose="020B0604020202020204" pitchFamily="34" charset="0"/>
              <a:cs typeface="Arial" panose="020B0604020202020204" pitchFamily="34" charset="0"/>
            </a:endParaRPr>
          </a:p>
          <a:p>
            <a:pPr>
              <a:lnSpc>
                <a:spcPct val="120000"/>
              </a:lnSpc>
              <a:spcBef>
                <a:spcPts val="200"/>
              </a:spcBef>
            </a:pPr>
            <a:r>
              <a:rPr lang="en-IN" dirty="0">
                <a:solidFill>
                  <a:schemeClr val="accent1"/>
                </a:solidFill>
                <a:latin typeface="Arial" panose="020B0604020202020204" pitchFamily="34" charset="0"/>
                <a:cs typeface="Arial" panose="020B0604020202020204" pitchFamily="34" charset="0"/>
              </a:rPr>
              <a:t>4. Data Visualization:</a:t>
            </a:r>
          </a:p>
          <a:p>
            <a:pPr>
              <a:lnSpc>
                <a:spcPct val="120000"/>
              </a:lnSpc>
              <a:spcBef>
                <a:spcPts val="200"/>
              </a:spcBef>
            </a:pPr>
            <a:r>
              <a:rPr lang="en-IN" dirty="0">
                <a:latin typeface="Arial" panose="020B0604020202020204" pitchFamily="34" charset="0"/>
                <a:cs typeface="Arial" panose="020B0604020202020204" pitchFamily="34" charset="0"/>
              </a:rPr>
              <a:t>   - Create static plots using Matplotlib</a:t>
            </a:r>
          </a:p>
          <a:p>
            <a:pPr>
              <a:lnSpc>
                <a:spcPct val="120000"/>
              </a:lnSpc>
              <a:spcBef>
                <a:spcPts val="200"/>
              </a:spcBef>
            </a:pPr>
            <a:r>
              <a:rPr lang="en-IN" dirty="0">
                <a:latin typeface="Arial" panose="020B0604020202020204" pitchFamily="34" charset="0"/>
                <a:cs typeface="Arial" panose="020B0604020202020204" pitchFamily="34" charset="0"/>
              </a:rPr>
              <a:t>   - Generate interactive visualizations with </a:t>
            </a:r>
            <a:r>
              <a:rPr lang="en-IN" dirty="0" err="1">
                <a:latin typeface="Arial" panose="020B0604020202020204" pitchFamily="34" charset="0"/>
                <a:cs typeface="Arial" panose="020B0604020202020204" pitchFamily="34" charset="0"/>
              </a:rPr>
              <a:t>Plotly</a:t>
            </a:r>
            <a:endParaRPr lang="en-IN" dirty="0">
              <a:latin typeface="Arial" panose="020B0604020202020204" pitchFamily="34" charset="0"/>
              <a:cs typeface="Arial" panose="020B0604020202020204" pitchFamily="34" charset="0"/>
            </a:endParaRPr>
          </a:p>
          <a:p>
            <a:pPr>
              <a:lnSpc>
                <a:spcPct val="120000"/>
              </a:lnSpc>
              <a:spcBef>
                <a:spcPts val="200"/>
              </a:spcBef>
            </a:pPr>
            <a:endParaRPr lang="en-IN" dirty="0">
              <a:latin typeface="Arial" panose="020B0604020202020204" pitchFamily="34" charset="0"/>
              <a:cs typeface="Arial" panose="020B0604020202020204" pitchFamily="34" charset="0"/>
            </a:endParaRPr>
          </a:p>
          <a:p>
            <a:pPr>
              <a:lnSpc>
                <a:spcPct val="120000"/>
              </a:lnSpc>
              <a:spcBef>
                <a:spcPts val="200"/>
              </a:spcBef>
            </a:pPr>
            <a:r>
              <a:rPr lang="en-IN" dirty="0">
                <a:solidFill>
                  <a:schemeClr val="accent1"/>
                </a:solidFill>
                <a:latin typeface="Arial" panose="020B0604020202020204" pitchFamily="34" charset="0"/>
                <a:cs typeface="Arial" panose="020B0604020202020204" pitchFamily="34" charset="0"/>
              </a:rPr>
              <a:t>5. Reporting:</a:t>
            </a:r>
          </a:p>
          <a:p>
            <a:pPr>
              <a:lnSpc>
                <a:spcPct val="120000"/>
              </a:lnSpc>
              <a:spcBef>
                <a:spcPts val="200"/>
              </a:spcBef>
            </a:pPr>
            <a:r>
              <a:rPr lang="en-IN" dirty="0">
                <a:latin typeface="Arial" panose="020B0604020202020204" pitchFamily="34" charset="0"/>
                <a:cs typeface="Arial" panose="020B0604020202020204" pitchFamily="34" charset="0"/>
              </a:rPr>
              <a:t>   - Use </a:t>
            </a:r>
            <a:r>
              <a:rPr lang="en-IN" dirty="0" err="1">
                <a:latin typeface="Arial" panose="020B0604020202020204" pitchFamily="34" charset="0"/>
                <a:cs typeface="Arial" panose="020B0604020202020204" pitchFamily="34" charset="0"/>
              </a:rPr>
              <a:t>Jupyter</a:t>
            </a:r>
            <a:r>
              <a:rPr lang="en-IN" dirty="0">
                <a:latin typeface="Arial" panose="020B0604020202020204" pitchFamily="34" charset="0"/>
                <a:cs typeface="Arial" panose="020B0604020202020204" pitchFamily="34" charset="0"/>
              </a:rPr>
              <a:t> Notebooks for creating interactive reports</a:t>
            </a:r>
          </a:p>
          <a:p>
            <a:pPr>
              <a:lnSpc>
                <a:spcPct val="120000"/>
              </a:lnSpc>
              <a:spcBef>
                <a:spcPts val="200"/>
              </a:spcBef>
            </a:pPr>
            <a:r>
              <a:rPr lang="en-IN" dirty="0">
                <a:latin typeface="Arial" panose="020B0604020202020204" pitchFamily="34" charset="0"/>
                <a:cs typeface="Arial" panose="020B0604020202020204" pitchFamily="34" charset="0"/>
              </a:rPr>
              <a:t>   - Implement automated report generation using libraries like </a:t>
            </a:r>
            <a:r>
              <a:rPr lang="en-IN" dirty="0" err="1">
                <a:latin typeface="Arial" panose="020B0604020202020204" pitchFamily="34" charset="0"/>
                <a:cs typeface="Arial" panose="020B0604020202020204" pitchFamily="34" charset="0"/>
              </a:rPr>
              <a:t>ReportLab</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9600" dirty="0"/>
              <a:t>Conclusion</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a:t>This project aims to enhance traditional real estate analysis by applying advanced techniques.</a:t>
            </a:r>
          </a:p>
          <a:p>
            <a:pPr>
              <a:buFont typeface="Arial" panose="020B0604020202020204" pitchFamily="34" charset="0"/>
              <a:buChar char="•"/>
            </a:pPr>
            <a:endParaRPr lang="en-US" sz="2800" dirty="0"/>
          </a:p>
          <a:p>
            <a:pPr>
              <a:buFont typeface="Arial" panose="020B0604020202020204" pitchFamily="34" charset="0"/>
              <a:buChar char="•"/>
            </a:pPr>
            <a:r>
              <a:rPr lang="en-US" sz="2800" dirty="0"/>
              <a:t>Effective data preprocessing, EDA, and visualization will provide a comprehensive understanding of housing price determinants.</a:t>
            </a:r>
          </a:p>
          <a:p>
            <a:pPr>
              <a:buFont typeface="Arial" panose="020B0604020202020204" pitchFamily="34" charset="0"/>
              <a:buChar char="•"/>
            </a:pPr>
            <a:endParaRPr lang="en-US" sz="2800" dirty="0"/>
          </a:p>
          <a:p>
            <a:pPr>
              <a:buFont typeface="Arial" panose="020B0604020202020204" pitchFamily="34" charset="0"/>
              <a:buChar char="•"/>
            </a:pPr>
            <a:r>
              <a:rPr lang="en-US" sz="2800" dirty="0"/>
              <a:t>The project not only fills gaps in existing literature but also paves the way for future research in housing market analysis.</a:t>
            </a:r>
          </a:p>
          <a:p>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9600" dirty="0"/>
              <a:t>Abstract</a:t>
            </a:r>
          </a:p>
        </p:txBody>
      </p:sp>
      <p:sp>
        <p:nvSpPr>
          <p:cNvPr id="3" name="Content Placeholder 2"/>
          <p:cNvSpPr>
            <a:spLocks noGrp="1"/>
          </p:cNvSpPr>
          <p:nvPr>
            <p:ph idx="1"/>
          </p:nvPr>
        </p:nvSpPr>
        <p:spPr/>
        <p:txBody>
          <a:bodyPr>
            <a:normAutofit/>
          </a:bodyPr>
          <a:lstStyle/>
          <a:p>
            <a:pPr algn="just"/>
            <a:r>
              <a:rPr lang="en-US" sz="2800" dirty="0"/>
              <a:t>The project aims to conduct a thorough analysis of housing market in India using advanced data analysis techniques. By leveraging libraries such as NumPy, Pandas, Matplotlib, </a:t>
            </a:r>
            <a:r>
              <a:rPr lang="en-IN" sz="2800" dirty="0">
                <a:latin typeface="Arial" panose="020B0604020202020204" pitchFamily="34" charset="0"/>
                <a:cs typeface="Arial" panose="020B0604020202020204" pitchFamily="34" charset="0"/>
              </a:rPr>
              <a:t>scikit-learn, </a:t>
            </a:r>
            <a:r>
              <a:rPr lang="en-US" sz="2800" dirty="0"/>
              <a:t>and Seaborn, the project will focus on data preprocessing, manipulation, statistical analysis, and creating visualizations. These visualizations will reveal underlying trends and patterns within the dataset, offering insights that are crucial for understanding the factors that influence housing prices. The outcome of this project will provide a comprehensive understanding of the housing market, facilitating data-driven decision-making.</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9600" dirty="0"/>
              <a:t>Introduction</a:t>
            </a:r>
          </a:p>
        </p:txBody>
      </p:sp>
      <p:sp>
        <p:nvSpPr>
          <p:cNvPr id="3" name="Content Placeholder 2"/>
          <p:cNvSpPr>
            <a:spLocks noGrp="1"/>
          </p:cNvSpPr>
          <p:nvPr>
            <p:ph idx="1"/>
          </p:nvPr>
        </p:nvSpPr>
        <p:spPr/>
        <p:txBody>
          <a:bodyPr>
            <a:normAutofit fontScale="92500"/>
          </a:bodyPr>
          <a:lstStyle/>
          <a:p>
            <a:pPr algn="just">
              <a:buFont typeface="Arial" panose="020B0604020202020204" pitchFamily="34" charset="0"/>
              <a:buChar char="•"/>
            </a:pPr>
            <a:r>
              <a:rPr lang="en-US" sz="2800" dirty="0"/>
              <a:t>The Indian housing market is a complex and dynamic system influenced by various economic, social, and political factors. Understanding these factors is essential for buyers, sellers, policymakers, and investors.</a:t>
            </a:r>
          </a:p>
          <a:p>
            <a:pPr algn="just">
              <a:buFont typeface="Arial" panose="020B0604020202020204" pitchFamily="34" charset="0"/>
              <a:buChar char="•"/>
            </a:pPr>
            <a:r>
              <a:rPr lang="en-US" sz="2800" dirty="0"/>
              <a:t>The traditional methods of real estate analysis often fall short in capturing the full scope of the data available. This project seeks to address this gap by applying modern data analysis techniques to provide a deeper insight into housing price trends.</a:t>
            </a:r>
          </a:p>
          <a:p>
            <a:pPr algn="just">
              <a:buFont typeface="Arial" panose="020B0604020202020204" pitchFamily="34" charset="0"/>
              <a:buChar char="•"/>
            </a:pPr>
            <a:r>
              <a:rPr lang="en-US" sz="2800" dirty="0"/>
              <a:t>The primary aim is to analyze and visualize these trends, making the data more accessible and understandable for stakeholders involved in the housing market.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Existing System/ Literature Survey</a:t>
            </a:r>
            <a:endParaRPr lang="en-IN" sz="5400" dirty="0"/>
          </a:p>
        </p:txBody>
      </p:sp>
      <p:sp>
        <p:nvSpPr>
          <p:cNvPr id="3" name="Content Placeholder 2"/>
          <p:cNvSpPr>
            <a:spLocks noGrp="1"/>
          </p:cNvSpPr>
          <p:nvPr>
            <p:ph idx="1"/>
          </p:nvPr>
        </p:nvSpPr>
        <p:spPr>
          <a:xfrm>
            <a:off x="1097280" y="1845733"/>
            <a:ext cx="10058400" cy="4427247"/>
          </a:xfrm>
        </p:spPr>
        <p:txBody>
          <a:bodyPr>
            <a:noAutofit/>
          </a:bodyPr>
          <a:lstStyle/>
          <a:p>
            <a:r>
              <a:rPr lang="en-US" b="1" dirty="0"/>
              <a:t>Traditional Analysis Approaches:</a:t>
            </a:r>
          </a:p>
          <a:p>
            <a:r>
              <a:rPr lang="en-US" dirty="0"/>
              <a:t>- Rely heavily on basic statistical tools like averages and medians to summarize housing prices.</a:t>
            </a:r>
          </a:p>
          <a:p>
            <a:r>
              <a:rPr lang="en-US" dirty="0"/>
              <a:t>- Often focus on limited variables, such as location and size, without exploring deeper correlations.</a:t>
            </a:r>
          </a:p>
          <a:p>
            <a:r>
              <a:rPr lang="en-US" b="1" dirty="0"/>
              <a:t>Limitations of Existing Literature:</a:t>
            </a:r>
          </a:p>
          <a:p>
            <a:r>
              <a:rPr lang="en-US" dirty="0"/>
              <a:t>- Lack of comprehensive Exploratory Data Analysis (EDA) that could uncover hidden patterns in the data. Many studies fail to visualize complex relationships between multiple factors like economic indicators, infrastructure development, and market sentiment.</a:t>
            </a:r>
          </a:p>
          <a:p>
            <a:pPr marL="0" indent="0">
              <a:buNone/>
            </a:pPr>
            <a:r>
              <a:rPr lang="en-US" b="1" dirty="0"/>
              <a:t>Gap in Current Research:</a:t>
            </a:r>
          </a:p>
          <a:p>
            <a:r>
              <a:rPr lang="en-US" dirty="0"/>
              <a:t>- Most analyses overlook the use of advanced data visualization techniques that can provide actionable insights.- Limited focus on the integration of modern data in real estate market studies, which restricts the depth of analysis.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3707"/>
          </a:xfrm>
        </p:spPr>
        <p:txBody>
          <a:bodyPr>
            <a:normAutofit/>
          </a:bodyPr>
          <a:lstStyle/>
          <a:p>
            <a:r>
              <a:rPr lang="en-US" sz="9600" dirty="0"/>
              <a:t>Proposed System</a:t>
            </a:r>
            <a:endParaRPr lang="en-IN" sz="9600" dirty="0"/>
          </a:p>
        </p:txBody>
      </p:sp>
      <p:sp>
        <p:nvSpPr>
          <p:cNvPr id="3" name="Content Placeholder 2"/>
          <p:cNvSpPr>
            <a:spLocks noGrp="1"/>
          </p:cNvSpPr>
          <p:nvPr>
            <p:ph idx="1"/>
          </p:nvPr>
        </p:nvSpPr>
        <p:spPr>
          <a:xfrm>
            <a:off x="1097279" y="1740310"/>
            <a:ext cx="10927573" cy="4601496"/>
          </a:xfrm>
        </p:spPr>
        <p:txBody>
          <a:bodyPr>
            <a:noAutofit/>
          </a:bodyPr>
          <a:lstStyle/>
          <a:p>
            <a:pPr marL="0" indent="0">
              <a:lnSpc>
                <a:spcPct val="100000"/>
              </a:lnSpc>
              <a:spcBef>
                <a:spcPts val="200"/>
              </a:spcBef>
              <a:buNone/>
            </a:pPr>
            <a:r>
              <a:rPr lang="en-US" b="1" dirty="0">
                <a:latin typeface="Arial" panose="020B0604020202020204" pitchFamily="34" charset="0"/>
                <a:cs typeface="Arial" panose="020B0604020202020204" pitchFamily="34" charset="0"/>
              </a:rPr>
              <a:t>Data Preprocessing and Exploratory Data Analysis (EDA):</a:t>
            </a:r>
          </a:p>
          <a:p>
            <a:pPr>
              <a:lnSpc>
                <a:spcPct val="100000"/>
              </a:lnSpc>
              <a:spcBef>
                <a:spcPts val="200"/>
              </a:spcBef>
            </a:pPr>
            <a:r>
              <a:rPr lang="en-US" dirty="0">
                <a:latin typeface="Arial" panose="020B0604020202020204" pitchFamily="34" charset="0"/>
                <a:cs typeface="Arial" panose="020B0604020202020204" pitchFamily="34" charset="0"/>
              </a:rPr>
              <a:t>- Clean and organize raw data to ensure consistency. and standardize formats to prepare the dataset for analysis.</a:t>
            </a:r>
          </a:p>
          <a:p>
            <a:pPr>
              <a:lnSpc>
                <a:spcPct val="100000"/>
              </a:lnSpc>
              <a:spcBef>
                <a:spcPts val="200"/>
              </a:spcBef>
            </a:pPr>
            <a:r>
              <a:rPr lang="en-US" dirty="0">
                <a:latin typeface="Arial" panose="020B0604020202020204" pitchFamily="34" charset="0"/>
                <a:cs typeface="Arial" panose="020B0604020202020204" pitchFamily="34" charset="0"/>
              </a:rPr>
              <a:t>- Identify correlations, trends, and patterns within the data distribution across different regions.</a:t>
            </a:r>
          </a:p>
          <a:p>
            <a:pPr marL="0" indent="0">
              <a:lnSpc>
                <a:spcPct val="100000"/>
              </a:lnSpc>
              <a:spcBef>
                <a:spcPts val="200"/>
              </a:spcBef>
              <a:buNone/>
            </a:pPr>
            <a:r>
              <a:rPr lang="en-US" b="1" dirty="0">
                <a:latin typeface="Arial" panose="020B0604020202020204" pitchFamily="34" charset="0"/>
                <a:cs typeface="Arial" panose="020B0604020202020204" pitchFamily="34" charset="0"/>
              </a:rPr>
              <a:t>Data Visualization:</a:t>
            </a:r>
          </a:p>
          <a:p>
            <a:pPr>
              <a:lnSpc>
                <a:spcPct val="100000"/>
              </a:lnSpc>
              <a:spcBef>
                <a:spcPts val="200"/>
              </a:spcBef>
            </a:pPr>
            <a:r>
              <a:rPr lang="en-US" dirty="0">
                <a:latin typeface="Arial" panose="020B0604020202020204" pitchFamily="34" charset="0"/>
                <a:cs typeface="Arial" panose="020B0604020202020204" pitchFamily="34" charset="0"/>
              </a:rPr>
              <a:t>- Visual tools will reveal relationships between factors like location, size, demand, and price, aiding in better decision-making.</a:t>
            </a:r>
          </a:p>
          <a:p>
            <a:pPr marL="0" indent="0">
              <a:lnSpc>
                <a:spcPct val="100000"/>
              </a:lnSpc>
              <a:spcBef>
                <a:spcPts val="200"/>
              </a:spcBef>
              <a:buNone/>
            </a:pPr>
            <a:r>
              <a:rPr lang="en-US" b="1" dirty="0">
                <a:latin typeface="Arial" panose="020B0604020202020204" pitchFamily="34" charset="0"/>
                <a:cs typeface="Arial" panose="020B0604020202020204" pitchFamily="34" charset="0"/>
              </a:rPr>
              <a:t>System Implementation:</a:t>
            </a:r>
          </a:p>
          <a:p>
            <a:pPr>
              <a:lnSpc>
                <a:spcPct val="100000"/>
              </a:lnSpc>
              <a:spcBef>
                <a:spcPts val="200"/>
              </a:spcBef>
            </a:pPr>
            <a:r>
              <a:rPr lang="en-US" dirty="0">
                <a:latin typeface="Arial" panose="020B0604020202020204" pitchFamily="34" charset="0"/>
                <a:cs typeface="Arial" panose="020B0604020202020204" pitchFamily="34" charset="0"/>
              </a:rPr>
              <a:t>- Utilize Python libraries such as NumPy, Pandas, Matplotlib, </a:t>
            </a:r>
            <a:r>
              <a:rPr lang="en-IN" dirty="0">
                <a:latin typeface="Arial" panose="020B0604020202020204" pitchFamily="34" charset="0"/>
                <a:cs typeface="Arial" panose="020B0604020202020204" pitchFamily="34" charset="0"/>
              </a:rPr>
              <a:t>scikit-learn, </a:t>
            </a:r>
            <a:r>
              <a:rPr lang="en-US" dirty="0">
                <a:latin typeface="Arial" panose="020B0604020202020204" pitchFamily="34" charset="0"/>
                <a:cs typeface="Arial" panose="020B0604020202020204" pitchFamily="34" charset="0"/>
              </a:rPr>
              <a:t>and Seaborn for efficient data manipulation and visualization.</a:t>
            </a:r>
          </a:p>
          <a:p>
            <a:pPr>
              <a:lnSpc>
                <a:spcPct val="100000"/>
              </a:lnSpc>
              <a:spcBef>
                <a:spcPts val="200"/>
              </a:spcBef>
            </a:pPr>
            <a:r>
              <a:rPr lang="en-US" dirty="0">
                <a:latin typeface="Arial" panose="020B0604020202020204" pitchFamily="34" charset="0"/>
                <a:cs typeface="Arial" panose="020B0604020202020204" pitchFamily="34" charset="0"/>
              </a:rPr>
              <a:t>- Ensure the system is scalable, capable of handling large datasets, and user-friendly with an intuitive interface.</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9600" dirty="0"/>
              <a:t>Requirements</a:t>
            </a:r>
          </a:p>
        </p:txBody>
      </p:sp>
      <p:sp>
        <p:nvSpPr>
          <p:cNvPr id="3" name="Content Placeholder 2"/>
          <p:cNvSpPr>
            <a:spLocks noGrp="1"/>
          </p:cNvSpPr>
          <p:nvPr>
            <p:ph idx="1"/>
          </p:nvPr>
        </p:nvSpPr>
        <p:spPr/>
        <p:txBody>
          <a:bodyPr>
            <a:noAutofit/>
          </a:bodyPr>
          <a:lstStyle/>
          <a:p>
            <a:pPr algn="just"/>
            <a:r>
              <a:rPr lang="en-IN" sz="2600" b="1" dirty="0">
                <a:solidFill>
                  <a:srgbClr val="000000"/>
                </a:solidFill>
                <a:effectLst/>
                <a:highlight>
                  <a:srgbClr val="FFFFFF"/>
                </a:highlight>
                <a:latin typeface="Arial" panose="020B0604020202020204" pitchFamily="34" charset="0"/>
                <a:cs typeface="Arial" panose="020B0604020202020204" pitchFamily="34" charset="0"/>
              </a:rPr>
              <a:t>Hardware Requirements:</a:t>
            </a:r>
          </a:p>
          <a:p>
            <a:pPr algn="just">
              <a:buFont typeface="Arial" panose="020B0604020202020204" pitchFamily="34" charset="0"/>
              <a:buChar char="•"/>
            </a:pPr>
            <a:r>
              <a:rPr lang="en-IN" sz="2600" dirty="0">
                <a:solidFill>
                  <a:srgbClr val="000000"/>
                </a:solidFill>
                <a:effectLst/>
                <a:highlight>
                  <a:srgbClr val="FFFFFF"/>
                </a:highlight>
                <a:latin typeface="Arial" panose="020B0604020202020204" pitchFamily="34" charset="0"/>
                <a:cs typeface="Arial" panose="020B0604020202020204" pitchFamily="34" charset="0"/>
              </a:rPr>
              <a:t>A computer with at least 4GB RAM and a modern processor.</a:t>
            </a:r>
          </a:p>
          <a:p>
            <a:pPr marL="0" indent="0" algn="just">
              <a:buNone/>
            </a:pPr>
            <a:r>
              <a:rPr lang="en-IN" sz="2600" b="1" dirty="0">
                <a:solidFill>
                  <a:srgbClr val="000000"/>
                </a:solidFill>
                <a:effectLst/>
                <a:highlight>
                  <a:srgbClr val="FFFFFF"/>
                </a:highlight>
                <a:latin typeface="Arial" panose="020B0604020202020204" pitchFamily="34" charset="0"/>
                <a:cs typeface="Arial" panose="020B0604020202020204" pitchFamily="34" charset="0"/>
              </a:rPr>
              <a:t> Software Requirements:</a:t>
            </a:r>
          </a:p>
          <a:p>
            <a:pPr algn="just">
              <a:buFont typeface="Arial" panose="020B0604020202020204" pitchFamily="34" charset="0"/>
              <a:buChar char="•"/>
            </a:pPr>
            <a:r>
              <a:rPr lang="en-IN" sz="2600" dirty="0">
                <a:solidFill>
                  <a:srgbClr val="000000"/>
                </a:solidFill>
                <a:effectLst/>
                <a:highlight>
                  <a:srgbClr val="FFFFFF"/>
                </a:highlight>
                <a:latin typeface="Arial" panose="020B0604020202020204" pitchFamily="34" charset="0"/>
                <a:cs typeface="Arial" panose="020B0604020202020204" pitchFamily="34" charset="0"/>
              </a:rPr>
              <a:t>Python 3 with libraries such as NumPy, Pandas, Matplotlib, Seaborn</a:t>
            </a:r>
            <a:r>
              <a:rPr lang="en-US" sz="2600" dirty="0">
                <a:highlight>
                  <a:srgbClr val="FFFFFF"/>
                </a:highlight>
                <a:latin typeface="Arial" panose="020B0604020202020204" pitchFamily="34" charset="0"/>
                <a:cs typeface="Arial" panose="020B0604020202020204" pitchFamily="34" charset="0"/>
                <a:sym typeface="+mn-ea"/>
              </a:rPr>
              <a:t>, </a:t>
            </a:r>
            <a:r>
              <a:rPr lang="en-IN" sz="2600" dirty="0">
                <a:ln/>
                <a:solidFill>
                  <a:schemeClr val="tx1"/>
                </a:solidFill>
                <a:effectLst/>
                <a:highlight>
                  <a:srgbClr val="FFFFFF"/>
                </a:highlight>
                <a:latin typeface="Arial" panose="020B0604020202020204" pitchFamily="34" charset="0"/>
                <a:cs typeface="Arial" panose="020B0604020202020204" pitchFamily="34" charset="0"/>
                <a:sym typeface="+mn-ea"/>
              </a:rPr>
              <a:t>scikit</a:t>
            </a:r>
            <a:r>
              <a:rPr lang="en-IN" sz="2600" dirty="0">
                <a:ln/>
                <a:solidFill>
                  <a:schemeClr val="tx1"/>
                </a:solidFill>
                <a:effectLst>
                  <a:outerShdw blurRad="38100" dist="19050" dir="2700000" algn="tl" rotWithShape="0">
                    <a:schemeClr val="dk1">
                      <a:alpha val="40000"/>
                    </a:schemeClr>
                  </a:outerShdw>
                </a:effectLst>
                <a:highlight>
                  <a:srgbClr val="FFFFFF"/>
                </a:highlight>
                <a:latin typeface="Arial" panose="020B0604020202020204" pitchFamily="34" charset="0"/>
                <a:cs typeface="Arial" panose="020B0604020202020204" pitchFamily="34" charset="0"/>
                <a:sym typeface="+mn-ea"/>
              </a:rPr>
              <a:t>-learn</a:t>
            </a:r>
            <a:r>
              <a:rPr lang="en-IN" sz="2600" dirty="0">
                <a:solidFill>
                  <a:srgbClr val="000000"/>
                </a:solidFill>
                <a:effectLst/>
                <a:highlight>
                  <a:srgbClr val="FFFFFF"/>
                </a:highlight>
                <a:latin typeface="Arial" panose="020B0604020202020204" pitchFamily="34" charset="0"/>
                <a:cs typeface="Arial" panose="020B0604020202020204" pitchFamily="34" charset="0"/>
              </a:rPr>
              <a:t>.</a:t>
            </a:r>
            <a:r>
              <a:rPr lang="en-US" sz="2600" dirty="0">
                <a:latin typeface="Arial" panose="020B0604020202020204" pitchFamily="34" charset="0"/>
                <a:cs typeface="Arial" panose="020B0604020202020204" pitchFamily="34" charset="0"/>
              </a:rPr>
              <a:t> </a:t>
            </a:r>
            <a:r>
              <a:rPr lang="en-US" sz="2600" dirty="0">
                <a:solidFill>
                  <a:schemeClr val="tx1"/>
                </a:solidFill>
                <a:latin typeface="Arial" panose="020B0604020202020204" pitchFamily="34" charset="0"/>
                <a:cs typeface="Arial" panose="020B0604020202020204" pitchFamily="34" charset="0"/>
              </a:rPr>
              <a:t>IDE such as </a:t>
            </a:r>
            <a:r>
              <a:rPr lang="en-US" sz="2600" dirty="0" err="1">
                <a:solidFill>
                  <a:schemeClr val="tx1"/>
                </a:solidFill>
                <a:latin typeface="Arial" panose="020B0604020202020204" pitchFamily="34" charset="0"/>
                <a:cs typeface="Arial" panose="020B0604020202020204" pitchFamily="34" charset="0"/>
              </a:rPr>
              <a:t>Jupyter</a:t>
            </a:r>
            <a:r>
              <a:rPr lang="en-US" sz="2600" dirty="0">
                <a:solidFill>
                  <a:schemeClr val="tx1"/>
                </a:solidFill>
                <a:latin typeface="Arial" panose="020B0604020202020204" pitchFamily="34" charset="0"/>
                <a:cs typeface="Arial" panose="020B0604020202020204" pitchFamily="34" charset="0"/>
              </a:rPr>
              <a:t> Notebook or VS Code</a:t>
            </a:r>
            <a:endParaRPr lang="en-IN" sz="2600" dirty="0">
              <a:solidFill>
                <a:schemeClr val="tx1"/>
              </a:solidFill>
              <a:effectLst/>
              <a:highlight>
                <a:srgbClr val="FFFFFF"/>
              </a:highlight>
              <a:latin typeface="Arial" panose="020B0604020202020204" pitchFamily="34" charset="0"/>
              <a:cs typeface="Arial" panose="020B0604020202020204" pitchFamily="34" charset="0"/>
            </a:endParaRPr>
          </a:p>
          <a:p>
            <a:pPr algn="just"/>
            <a:r>
              <a:rPr lang="en-IN" sz="2600" b="1" dirty="0">
                <a:solidFill>
                  <a:srgbClr val="000000"/>
                </a:solidFill>
                <a:effectLst/>
                <a:highlight>
                  <a:srgbClr val="FFFFFF"/>
                </a:highlight>
                <a:latin typeface="Arial" panose="020B0604020202020204" pitchFamily="34" charset="0"/>
                <a:cs typeface="Arial" panose="020B0604020202020204" pitchFamily="34" charset="0"/>
              </a:rPr>
              <a:t>Data Requirements:</a:t>
            </a:r>
          </a:p>
          <a:p>
            <a:pPr algn="just">
              <a:buFont typeface="Arial" panose="020B0604020202020204" pitchFamily="34" charset="0"/>
              <a:buChar char="•"/>
            </a:pPr>
            <a:r>
              <a:rPr lang="en-IN" sz="2600" dirty="0">
                <a:solidFill>
                  <a:srgbClr val="000000"/>
                </a:solidFill>
                <a:effectLst/>
                <a:highlight>
                  <a:srgbClr val="FFFFFF"/>
                </a:highlight>
                <a:latin typeface="Arial" panose="020B0604020202020204" pitchFamily="34" charset="0"/>
                <a:cs typeface="Arial" panose="020B0604020202020204" pitchFamily="34" charset="0"/>
              </a:rPr>
              <a:t>A well-curated dataset containing various features affecting housing prices (e.g., location, size, amenities, prices, demand).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9600" dirty="0"/>
              <a:t>Scope of the Project</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sz="3200" dirty="0"/>
              <a:t>This project focuses on analyzing housing </a:t>
            </a:r>
            <a:r>
              <a:rPr lang="en-IN" altLang="en-US" sz="3200" dirty="0"/>
              <a:t>market</a:t>
            </a:r>
            <a:r>
              <a:rPr lang="en-US" sz="3200" dirty="0"/>
              <a:t> within India, including data preprocessing, EDA, and visualization.</a:t>
            </a:r>
          </a:p>
          <a:p>
            <a:pPr algn="just">
              <a:buFont typeface="Arial" panose="020B0604020202020204" pitchFamily="34" charset="0"/>
              <a:buChar char="•"/>
            </a:pPr>
            <a:r>
              <a:rPr lang="en-US" sz="3200" dirty="0"/>
              <a:t>While the current scope is limited to analysis, future expansion could include predictive modeling and real-time data integration.</a:t>
            </a:r>
          </a:p>
          <a:p>
            <a:pPr algn="just">
              <a:buFont typeface="Arial" panose="020B0604020202020204" pitchFamily="34" charset="0"/>
              <a:buChar char="•"/>
            </a:pPr>
            <a:r>
              <a:rPr lang="en-US" sz="3200" dirty="0"/>
              <a:t>The insights generated will be valuable for real estate agents, investors, and policymakers for strategic planning.</a:t>
            </a:r>
          </a:p>
          <a:p>
            <a:pPr algn="just"/>
            <a:endParaRPr lang="en-I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380" y="163830"/>
            <a:ext cx="10020300" cy="1149985"/>
          </a:xfrm>
        </p:spPr>
        <p:txBody>
          <a:bodyPr>
            <a:normAutofit fontScale="90000"/>
          </a:bodyPr>
          <a:lstStyle/>
          <a:p>
            <a:pPr>
              <a:lnSpc>
                <a:spcPct val="75000"/>
              </a:lnSpc>
            </a:pPr>
            <a:r>
              <a:rPr lang="en-US" sz="9780" dirty="0"/>
              <a:t>Architecture</a:t>
            </a:r>
          </a:p>
        </p:txBody>
      </p:sp>
      <p:pic>
        <p:nvPicPr>
          <p:cNvPr id="8" name="Picture 7"/>
          <p:cNvPicPr>
            <a:picLocks noChangeAspect="1"/>
          </p:cNvPicPr>
          <p:nvPr/>
        </p:nvPicPr>
        <p:blipFill>
          <a:blip r:embed="rId2"/>
          <a:stretch>
            <a:fillRect/>
          </a:stretch>
        </p:blipFill>
        <p:spPr>
          <a:xfrm>
            <a:off x="964565" y="1241425"/>
            <a:ext cx="10339070" cy="49536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10700" dirty="0"/>
              <a:t>Modules</a:t>
            </a:r>
            <a:endParaRPr lang="en-IN" dirty="0"/>
          </a:p>
        </p:txBody>
      </p:sp>
      <p:sp>
        <p:nvSpPr>
          <p:cNvPr id="3" name="Content Placeholder 2"/>
          <p:cNvSpPr>
            <a:spLocks noGrp="1"/>
          </p:cNvSpPr>
          <p:nvPr>
            <p:ph sz="half" idx="1"/>
          </p:nvPr>
        </p:nvSpPr>
        <p:spPr/>
        <p:txBody>
          <a:bodyPr>
            <a:noAutofit/>
          </a:bodyPr>
          <a:lstStyle/>
          <a:p>
            <a:pPr>
              <a:lnSpc>
                <a:spcPct val="100000"/>
              </a:lnSpc>
              <a:spcBef>
                <a:spcPts val="200"/>
              </a:spcBef>
            </a:pPr>
            <a:r>
              <a:rPr lang="en-IN" b="1" dirty="0">
                <a:solidFill>
                  <a:schemeClr val="accent1"/>
                </a:solidFill>
                <a:latin typeface="Arial" panose="020B0604020202020204" pitchFamily="34" charset="0"/>
                <a:cs typeface="Arial" panose="020B0604020202020204" pitchFamily="34" charset="0"/>
              </a:rPr>
              <a:t>1. Data Acquisition Module:</a:t>
            </a:r>
          </a:p>
          <a:p>
            <a:pPr>
              <a:lnSpc>
                <a:spcPct val="100000"/>
              </a:lnSpc>
              <a:spcBef>
                <a:spcPts val="200"/>
              </a:spcBef>
            </a:pPr>
            <a:r>
              <a:rPr lang="en-IN" dirty="0">
                <a:latin typeface="Arial" panose="020B0604020202020204" pitchFamily="34" charset="0"/>
                <a:cs typeface="Arial" panose="020B0604020202020204" pitchFamily="34" charset="0"/>
              </a:rPr>
              <a:t>   - Collects data from various</a:t>
            </a:r>
          </a:p>
          <a:p>
            <a:pPr>
              <a:lnSpc>
                <a:spcPct val="100000"/>
              </a:lnSpc>
              <a:spcBef>
                <a:spcPts val="200"/>
              </a:spcBef>
            </a:pPr>
            <a:r>
              <a:rPr lang="en-IN" dirty="0">
                <a:latin typeface="Arial" panose="020B0604020202020204" pitchFamily="34" charset="0"/>
                <a:cs typeface="Arial" panose="020B0604020202020204" pitchFamily="34" charset="0"/>
              </a:rPr>
              <a:t>   - Stores raw data in a structured format</a:t>
            </a:r>
          </a:p>
          <a:p>
            <a:pPr>
              <a:lnSpc>
                <a:spcPct val="100000"/>
              </a:lnSpc>
              <a:spcBef>
                <a:spcPts val="200"/>
              </a:spcBef>
            </a:pPr>
            <a:endParaRPr lang="en-IN" dirty="0">
              <a:latin typeface="Arial" panose="020B0604020202020204" pitchFamily="34" charset="0"/>
              <a:cs typeface="Arial" panose="020B0604020202020204" pitchFamily="34" charset="0"/>
            </a:endParaRPr>
          </a:p>
          <a:p>
            <a:pPr>
              <a:lnSpc>
                <a:spcPct val="100000"/>
              </a:lnSpc>
              <a:spcBef>
                <a:spcPts val="200"/>
              </a:spcBef>
            </a:pPr>
            <a:r>
              <a:rPr lang="en-IN" b="1" dirty="0">
                <a:solidFill>
                  <a:schemeClr val="accent1"/>
                </a:solidFill>
                <a:latin typeface="Arial" panose="020B0604020202020204" pitchFamily="34" charset="0"/>
                <a:cs typeface="Arial" panose="020B0604020202020204" pitchFamily="34" charset="0"/>
              </a:rPr>
              <a:t>2. Data Preprocessing Module:</a:t>
            </a:r>
          </a:p>
          <a:p>
            <a:pPr>
              <a:lnSpc>
                <a:spcPct val="100000"/>
              </a:lnSpc>
              <a:spcBef>
                <a:spcPts val="200"/>
              </a:spcBef>
            </a:pPr>
            <a:r>
              <a:rPr lang="en-IN" dirty="0">
                <a:latin typeface="Arial" panose="020B0604020202020204" pitchFamily="34" charset="0"/>
                <a:cs typeface="Arial" panose="020B0604020202020204" pitchFamily="34" charset="0"/>
              </a:rPr>
              <a:t>   - Handles missing values and outliers</a:t>
            </a:r>
          </a:p>
          <a:p>
            <a:pPr>
              <a:lnSpc>
                <a:spcPct val="100000"/>
              </a:lnSpc>
              <a:spcBef>
                <a:spcPts val="200"/>
              </a:spcBef>
            </a:pPr>
            <a:r>
              <a:rPr lang="en-IN" dirty="0">
                <a:latin typeface="Arial" panose="020B0604020202020204" pitchFamily="34" charset="0"/>
                <a:cs typeface="Arial" panose="020B0604020202020204" pitchFamily="34" charset="0"/>
              </a:rPr>
              <a:t>   - Normalizes and standardizes data</a:t>
            </a:r>
          </a:p>
          <a:p>
            <a:pPr>
              <a:lnSpc>
                <a:spcPct val="100000"/>
              </a:lnSpc>
              <a:spcBef>
                <a:spcPts val="200"/>
              </a:spcBef>
            </a:pPr>
            <a:r>
              <a:rPr lang="en-IN" dirty="0">
                <a:latin typeface="Arial" panose="020B0604020202020204" pitchFamily="34" charset="0"/>
                <a:cs typeface="Arial" panose="020B0604020202020204" pitchFamily="34" charset="0"/>
              </a:rPr>
              <a:t>   - Encodes categorical variables</a:t>
            </a:r>
          </a:p>
          <a:p>
            <a:pPr>
              <a:lnSpc>
                <a:spcPct val="100000"/>
              </a:lnSpc>
              <a:spcBef>
                <a:spcPts val="200"/>
              </a:spcBef>
            </a:pPr>
            <a:endParaRPr lang="en-IN" dirty="0">
              <a:latin typeface="Arial" panose="020B0604020202020204" pitchFamily="34" charset="0"/>
              <a:cs typeface="Arial" panose="020B0604020202020204" pitchFamily="34" charset="0"/>
            </a:endParaRPr>
          </a:p>
          <a:p>
            <a:pPr>
              <a:lnSpc>
                <a:spcPct val="100000"/>
              </a:lnSpc>
              <a:spcBef>
                <a:spcPts val="200"/>
              </a:spcBef>
            </a:pPr>
            <a:r>
              <a:rPr lang="en-IN" b="1" dirty="0">
                <a:solidFill>
                  <a:schemeClr val="accent1"/>
                </a:solidFill>
                <a:latin typeface="Arial" panose="020B0604020202020204" pitchFamily="34" charset="0"/>
                <a:cs typeface="Arial" panose="020B0604020202020204" pitchFamily="34" charset="0"/>
              </a:rPr>
              <a:t>3. Exploratory Data Analysis (EDA) Module:</a:t>
            </a:r>
          </a:p>
          <a:p>
            <a:pPr>
              <a:lnSpc>
                <a:spcPct val="100000"/>
              </a:lnSpc>
              <a:spcBef>
                <a:spcPts val="200"/>
              </a:spcBef>
            </a:pPr>
            <a:r>
              <a:rPr lang="en-IN" dirty="0">
                <a:latin typeface="Arial" panose="020B0604020202020204" pitchFamily="34" charset="0"/>
                <a:cs typeface="Arial" panose="020B0604020202020204" pitchFamily="34" charset="0"/>
              </a:rPr>
              <a:t>   - Computes descriptive statistics</a:t>
            </a:r>
          </a:p>
          <a:p>
            <a:pPr>
              <a:lnSpc>
                <a:spcPct val="100000"/>
              </a:lnSpc>
              <a:spcBef>
                <a:spcPts val="200"/>
              </a:spcBef>
            </a:pPr>
            <a:r>
              <a:rPr lang="en-IN" dirty="0">
                <a:latin typeface="Arial" panose="020B0604020202020204" pitchFamily="34" charset="0"/>
                <a:cs typeface="Arial" panose="020B0604020202020204" pitchFamily="34" charset="0"/>
              </a:rPr>
              <a:t>   - Identifies correlations and patterns</a:t>
            </a:r>
          </a:p>
        </p:txBody>
      </p:sp>
      <p:sp>
        <p:nvSpPr>
          <p:cNvPr id="4" name="Content Placeholder 3"/>
          <p:cNvSpPr>
            <a:spLocks noGrp="1"/>
          </p:cNvSpPr>
          <p:nvPr>
            <p:ph sz="half" idx="2"/>
          </p:nvPr>
        </p:nvSpPr>
        <p:spPr/>
        <p:txBody>
          <a:bodyPr/>
          <a:lstStyle/>
          <a:p>
            <a:pPr>
              <a:lnSpc>
                <a:spcPct val="100000"/>
              </a:lnSpc>
              <a:spcBef>
                <a:spcPts val="200"/>
              </a:spcBef>
            </a:pPr>
            <a:r>
              <a:rPr lang="en-IN" b="1" dirty="0">
                <a:solidFill>
                  <a:schemeClr val="accent1"/>
                </a:solidFill>
                <a:latin typeface="Arial" panose="020B0604020202020204" pitchFamily="34" charset="0"/>
                <a:cs typeface="Arial" panose="020B0604020202020204" pitchFamily="34" charset="0"/>
                <a:sym typeface="+mn-ea"/>
              </a:rPr>
              <a:t>4. Visualization Module:</a:t>
            </a:r>
            <a:endParaRPr lang="en-IN" b="1" dirty="0">
              <a:solidFill>
                <a:schemeClr val="accent1"/>
              </a:solidFill>
              <a:latin typeface="Arial" panose="020B0604020202020204" pitchFamily="34" charset="0"/>
              <a:cs typeface="Arial" panose="020B0604020202020204" pitchFamily="34" charset="0"/>
            </a:endParaRPr>
          </a:p>
          <a:p>
            <a:pPr>
              <a:lnSpc>
                <a:spcPct val="100000"/>
              </a:lnSpc>
              <a:spcBef>
                <a:spcPts val="200"/>
              </a:spcBef>
            </a:pPr>
            <a:r>
              <a:rPr lang="en-IN" dirty="0">
                <a:latin typeface="Arial" panose="020B0604020202020204" pitchFamily="34" charset="0"/>
                <a:cs typeface="Arial" panose="020B0604020202020204" pitchFamily="34" charset="0"/>
                <a:sym typeface="+mn-ea"/>
              </a:rPr>
              <a:t>   - Creates different plots and graphs.</a:t>
            </a:r>
            <a:endParaRPr lang="en-IN" dirty="0">
              <a:latin typeface="Arial" panose="020B0604020202020204" pitchFamily="34" charset="0"/>
              <a:cs typeface="Arial" panose="020B0604020202020204" pitchFamily="34" charset="0"/>
            </a:endParaRPr>
          </a:p>
          <a:p>
            <a:pPr>
              <a:lnSpc>
                <a:spcPct val="100000"/>
              </a:lnSpc>
              <a:spcBef>
                <a:spcPts val="200"/>
              </a:spcBef>
            </a:pPr>
            <a:r>
              <a:rPr lang="en-IN" dirty="0">
                <a:latin typeface="Arial" panose="020B0604020202020204" pitchFamily="34" charset="0"/>
                <a:cs typeface="Arial" panose="020B0604020202020204" pitchFamily="34" charset="0"/>
                <a:sym typeface="+mn-ea"/>
              </a:rPr>
              <a:t>   - Generates interactive visualizations</a:t>
            </a:r>
            <a:endParaRPr lang="en-IN" dirty="0">
              <a:latin typeface="Arial" panose="020B0604020202020204" pitchFamily="34" charset="0"/>
              <a:cs typeface="Arial" panose="020B0604020202020204" pitchFamily="34" charset="0"/>
            </a:endParaRPr>
          </a:p>
          <a:p>
            <a:pPr>
              <a:lnSpc>
                <a:spcPct val="100000"/>
              </a:lnSpc>
              <a:spcBef>
                <a:spcPts val="200"/>
              </a:spcBef>
            </a:pPr>
            <a:endParaRPr lang="en-IN" dirty="0">
              <a:latin typeface="Arial" panose="020B0604020202020204" pitchFamily="34" charset="0"/>
              <a:cs typeface="Arial" panose="020B0604020202020204" pitchFamily="34" charset="0"/>
            </a:endParaRPr>
          </a:p>
          <a:p>
            <a:pPr>
              <a:lnSpc>
                <a:spcPct val="100000"/>
              </a:lnSpc>
              <a:spcBef>
                <a:spcPts val="200"/>
              </a:spcBef>
            </a:pPr>
            <a:r>
              <a:rPr lang="en-IN" b="1" dirty="0">
                <a:solidFill>
                  <a:schemeClr val="accent1"/>
                </a:solidFill>
                <a:latin typeface="Arial" panose="020B0604020202020204" pitchFamily="34" charset="0"/>
                <a:cs typeface="Arial" panose="020B0604020202020204" pitchFamily="34" charset="0"/>
                <a:sym typeface="+mn-ea"/>
              </a:rPr>
              <a:t>5. Reporting Module:</a:t>
            </a:r>
            <a:endParaRPr lang="en-IN" b="1" dirty="0">
              <a:solidFill>
                <a:schemeClr val="accent1"/>
              </a:solidFill>
              <a:latin typeface="Arial" panose="020B0604020202020204" pitchFamily="34" charset="0"/>
              <a:cs typeface="Arial" panose="020B0604020202020204" pitchFamily="34" charset="0"/>
            </a:endParaRPr>
          </a:p>
          <a:p>
            <a:pPr>
              <a:lnSpc>
                <a:spcPct val="100000"/>
              </a:lnSpc>
              <a:spcBef>
                <a:spcPts val="200"/>
              </a:spcBef>
            </a:pPr>
            <a:r>
              <a:rPr lang="en-IN" dirty="0">
                <a:latin typeface="Arial" panose="020B0604020202020204" pitchFamily="34" charset="0"/>
                <a:cs typeface="Arial" panose="020B0604020202020204" pitchFamily="34" charset="0"/>
                <a:sym typeface="+mn-ea"/>
              </a:rPr>
              <a:t>   - Compiles analysis results and visualizations</a:t>
            </a:r>
            <a:endParaRPr lang="en-IN" dirty="0">
              <a:latin typeface="Arial" panose="020B0604020202020204" pitchFamily="34" charset="0"/>
              <a:cs typeface="Arial" panose="020B0604020202020204" pitchFamily="34" charset="0"/>
            </a:endParaRPr>
          </a:p>
          <a:p>
            <a:pPr>
              <a:lnSpc>
                <a:spcPct val="100000"/>
              </a:lnSpc>
              <a:spcBef>
                <a:spcPts val="200"/>
              </a:spcBef>
            </a:pPr>
            <a:r>
              <a:rPr lang="en-IN" dirty="0">
                <a:latin typeface="Arial" panose="020B0604020202020204" pitchFamily="34" charset="0"/>
                <a:cs typeface="Arial" panose="020B0604020202020204" pitchFamily="34" charset="0"/>
                <a:sym typeface="+mn-ea"/>
              </a:rPr>
              <a:t>   - Generates comprehensive reports</a:t>
            </a:r>
            <a:endParaRPr lang="en-US"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TotalTime>
  <Words>930</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Calibri Light</vt:lpstr>
      <vt:lpstr>Retrospect</vt:lpstr>
      <vt:lpstr>Indian Housing Markets Analysis and Visualization</vt:lpstr>
      <vt:lpstr>Abstract</vt:lpstr>
      <vt:lpstr>Introduction</vt:lpstr>
      <vt:lpstr>Existing System/ Literature Survey</vt:lpstr>
      <vt:lpstr>Proposed System</vt:lpstr>
      <vt:lpstr>Requirements</vt:lpstr>
      <vt:lpstr>Scope of the Project</vt:lpstr>
      <vt:lpstr>Architecture</vt:lpstr>
      <vt:lpstr>Modules</vt:lpstr>
      <vt:lpstr>Design (UML Diagrams)</vt:lpstr>
      <vt:lpstr>Design (UML Diagrams)</vt:lpstr>
      <vt:lpstr>Implementation</vt:lpstr>
      <vt:lpstr>Implementation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manish madi</dc:creator>
  <cp:lastModifiedBy>manish madi</cp:lastModifiedBy>
  <cp:revision>9</cp:revision>
  <dcterms:created xsi:type="dcterms:W3CDTF">2024-08-24T06:38:00Z</dcterms:created>
  <dcterms:modified xsi:type="dcterms:W3CDTF">2024-10-19T09:40:36Z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9FAB52E588954FBF81900C288134EBE8_12</vt:lpwstr>
  </property>
  <property fmtid="{D5CDD505-2E9C-101B-9397-08002B2CF9AE}" pid="3" name="KSOProductBuildVer">
    <vt:lpwstr>1033-12.2.0.18586</vt:lpwstr>
  </property>
</Properties>
</file>