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2" r:id="rId7"/>
    <p:sldId id="258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000B60"/>
    <a:srgbClr val="19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-16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73D-A15A-461B-B13F-01317CC296D6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60C-C0A4-4801-97E5-EA627F518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11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73D-A15A-461B-B13F-01317CC296D6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60C-C0A4-4801-97E5-EA627F518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2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73D-A15A-461B-B13F-01317CC296D6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60C-C0A4-4801-97E5-EA627F518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04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73D-A15A-461B-B13F-01317CC296D6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60C-C0A4-4801-97E5-EA627F518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70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73D-A15A-461B-B13F-01317CC296D6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60C-C0A4-4801-97E5-EA627F518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23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73D-A15A-461B-B13F-01317CC296D6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60C-C0A4-4801-97E5-EA627F518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31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73D-A15A-461B-B13F-01317CC296D6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60C-C0A4-4801-97E5-EA627F518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51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73D-A15A-461B-B13F-01317CC296D6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60C-C0A4-4801-97E5-EA627F518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77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73D-A15A-461B-B13F-01317CC296D6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60C-C0A4-4801-97E5-EA627F518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25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73D-A15A-461B-B13F-01317CC296D6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60C-C0A4-4801-97E5-EA627F518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22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973D-A15A-461B-B13F-01317CC296D6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60C-C0A4-4801-97E5-EA627F518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8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C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973D-A15A-461B-B13F-01317CC296D6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8960C-C0A4-4801-97E5-EA627F518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28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ableless.com.br/css3-animation-keyframe/" TargetMode="External"/><Relationship Id="rId2" Type="http://schemas.openxmlformats.org/officeDocument/2006/relationships/hyperlink" Target="http://cssanimat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robots.thoughtbot.com/css-animation-for-beginn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3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>
                <a:solidFill>
                  <a:srgbClr val="FF66CC"/>
                </a:solidFill>
                <a:latin typeface="Geo" pitchFamily="2"/>
              </a:rPr>
              <a:t>Pra que serve?</a:t>
            </a:r>
            <a:endParaRPr lang="pt-BR" sz="5400" dirty="0">
              <a:solidFill>
                <a:srgbClr val="FF66CC"/>
              </a:solidFill>
              <a:latin typeface="Geo" pitchFamily="2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4114800" cy="4565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solidFill>
                  <a:srgbClr val="000B60"/>
                </a:solidFill>
              </a:rPr>
              <a:t>Para fazer animações simples totalmente por meio de CSS!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000B60"/>
                </a:solidFill>
              </a:rPr>
              <a:t>As animações são formadas a partir de: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66CC"/>
                </a:solidFill>
              </a:rPr>
              <a:t>@</a:t>
            </a:r>
            <a:r>
              <a:rPr lang="pt-BR" sz="2400" dirty="0" err="1" smtClean="0">
                <a:solidFill>
                  <a:srgbClr val="FF66CC"/>
                </a:solidFill>
              </a:rPr>
              <a:t>keyframes</a:t>
            </a:r>
            <a:r>
              <a:rPr lang="pt-BR" sz="2400" dirty="0" smtClean="0">
                <a:solidFill>
                  <a:srgbClr val="FF66CC"/>
                </a:solidFill>
              </a:rPr>
              <a:t> 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0B60"/>
                </a:solidFill>
              </a:rPr>
              <a:t>define estágios e estilos</a:t>
            </a:r>
          </a:p>
          <a:p>
            <a:pPr marL="0" indent="0">
              <a:buNone/>
            </a:pPr>
            <a:r>
              <a:rPr lang="pt-BR" sz="2400" dirty="0" err="1">
                <a:solidFill>
                  <a:srgbClr val="FF66CC"/>
                </a:solidFill>
              </a:rPr>
              <a:t>a</a:t>
            </a:r>
            <a:r>
              <a:rPr lang="pt-BR" sz="2400" dirty="0" err="1" smtClean="0">
                <a:solidFill>
                  <a:srgbClr val="FF66CC"/>
                </a:solidFill>
              </a:rPr>
              <a:t>nimation-properties</a:t>
            </a:r>
            <a:r>
              <a:rPr lang="pt-BR" sz="2400" dirty="0" smtClean="0">
                <a:solidFill>
                  <a:srgbClr val="FF66CC"/>
                </a:solidFill>
              </a:rPr>
              <a:t> 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0B60"/>
                </a:solidFill>
              </a:rPr>
              <a:t>definem o elemento a ser animado,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0B60"/>
                </a:solidFill>
              </a:rPr>
              <a:t>e como será animado</a:t>
            </a:r>
            <a:endParaRPr lang="pt-BR" sz="2000" dirty="0">
              <a:solidFill>
                <a:srgbClr val="000B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788024" y="1988839"/>
            <a:ext cx="34563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rgbClr val="FF66CC"/>
                </a:solidFill>
                <a:effectLst/>
              </a:rPr>
              <a:t>Com CSS3, conseguimos criar animações que podem substituir imagens animadas, animações em Flash e </a:t>
            </a:r>
            <a:r>
              <a:rPr lang="pt-BR" sz="2800" dirty="0" err="1" smtClean="0">
                <a:solidFill>
                  <a:srgbClr val="FF66CC"/>
                </a:solidFill>
                <a:effectLst/>
              </a:rPr>
              <a:t>JavaScript</a:t>
            </a:r>
            <a:r>
              <a:rPr lang="pt-BR" sz="2800" dirty="0" smtClean="0">
                <a:solidFill>
                  <a:srgbClr val="FF66CC"/>
                </a:solidFill>
                <a:effectLst/>
              </a:rPr>
              <a:t> em muitas páginas web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084168" y="1772816"/>
            <a:ext cx="1296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rgbClr val="FF66CC"/>
                </a:solidFill>
              </a:rPr>
              <a:t>“</a:t>
            </a:r>
            <a:endParaRPr lang="pt-BR" sz="8000" dirty="0">
              <a:solidFill>
                <a:srgbClr val="FF66CC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098153" y="4725144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rgbClr val="FF66CC"/>
                </a:solidFill>
              </a:rPr>
              <a:t>”</a:t>
            </a:r>
            <a:endParaRPr lang="pt-BR" sz="8000" dirty="0">
              <a:solidFill>
                <a:srgbClr val="FF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>
                <a:solidFill>
                  <a:srgbClr val="FF66CC"/>
                </a:solidFill>
                <a:latin typeface="Geo" pitchFamily="2"/>
              </a:rPr>
              <a:t>Exemplos</a:t>
            </a:r>
            <a:endParaRPr lang="pt-BR" sz="5400" dirty="0">
              <a:solidFill>
                <a:srgbClr val="FF66CC"/>
              </a:solidFill>
              <a:latin typeface="Geo" pitchFamily="2"/>
            </a:endParaRPr>
          </a:p>
        </p:txBody>
      </p:sp>
      <p:pic>
        <p:nvPicPr>
          <p:cNvPr id="1026" name="Picture 2" descr="C:\Users\User\Desktop\68747470733a2f2f692e696d6775722e636f6d2f647379524d736c2e67696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77076"/>
            <a:ext cx="425548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donut-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83777"/>
            <a:ext cx="403244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9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>
                <a:solidFill>
                  <a:srgbClr val="FF66CC"/>
                </a:solidFill>
                <a:latin typeface="Geo" pitchFamily="2"/>
              </a:rPr>
              <a:t>Sintaxe</a:t>
            </a:r>
            <a:endParaRPr lang="pt-BR" sz="6000" dirty="0">
              <a:solidFill>
                <a:srgbClr val="FF66CC"/>
              </a:solidFill>
              <a:latin typeface="Geo" pitchFamily="2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91683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solidFill>
                  <a:srgbClr val="FF66CC"/>
                </a:solidFill>
              </a:rPr>
              <a:t>@</a:t>
            </a:r>
            <a:r>
              <a:rPr lang="pt-BR" sz="2000" dirty="0" err="1">
                <a:solidFill>
                  <a:srgbClr val="FF66CC"/>
                </a:solidFill>
              </a:rPr>
              <a:t>keyframes</a:t>
            </a:r>
            <a:r>
              <a:rPr lang="pt-BR" sz="2000" dirty="0">
                <a:solidFill>
                  <a:srgbClr val="FF66CC"/>
                </a:solidFill>
              </a:rPr>
              <a:t> </a:t>
            </a:r>
            <a:r>
              <a:rPr lang="pt-BR" sz="2000" dirty="0" err="1">
                <a:solidFill>
                  <a:srgbClr val="000B60"/>
                </a:solidFill>
              </a:rPr>
              <a:t>nomedaanimacao</a:t>
            </a:r>
            <a:r>
              <a:rPr lang="pt-BR" sz="2000" dirty="0">
                <a:solidFill>
                  <a:srgbClr val="000B60"/>
                </a:solidFill>
              </a:rPr>
              <a:t> {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19A2FF"/>
                </a:solidFill>
              </a:rPr>
              <a:t>seletores-</a:t>
            </a:r>
            <a:r>
              <a:rPr lang="pt-BR" sz="2000" dirty="0" err="1">
                <a:solidFill>
                  <a:srgbClr val="19A2FF"/>
                </a:solidFill>
              </a:rPr>
              <a:t>keyframe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0B60"/>
                </a:solidFill>
              </a:rPr>
              <a:t>{ estilo </a:t>
            </a:r>
            <a:r>
              <a:rPr lang="pt-BR" sz="2000" dirty="0" err="1">
                <a:solidFill>
                  <a:srgbClr val="000B60"/>
                </a:solidFill>
              </a:rPr>
              <a:t>css</a:t>
            </a:r>
            <a:r>
              <a:rPr lang="pt-BR" sz="2000" dirty="0">
                <a:solidFill>
                  <a:srgbClr val="000B60"/>
                </a:solidFill>
              </a:rPr>
              <a:t> para esse determinado </a:t>
            </a:r>
            <a:r>
              <a:rPr lang="pt-BR" sz="2000" dirty="0" err="1">
                <a:solidFill>
                  <a:srgbClr val="000B60"/>
                </a:solidFill>
              </a:rPr>
              <a:t>keyframe</a:t>
            </a:r>
            <a:r>
              <a:rPr lang="pt-BR" sz="2000" dirty="0">
                <a:solidFill>
                  <a:srgbClr val="000B60"/>
                </a:solidFill>
              </a:rPr>
              <a:t>; }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0B60"/>
                </a:solidFill>
              </a:rPr>
              <a:t>}</a:t>
            </a:r>
          </a:p>
          <a:p>
            <a:pPr marL="0" indent="0" algn="ctr">
              <a:buNone/>
            </a:pPr>
            <a:r>
              <a:rPr lang="pt-BR" b="1" dirty="0" smtClean="0">
                <a:solidFill>
                  <a:srgbClr val="000B60"/>
                </a:solidFill>
              </a:rPr>
              <a:t>ou</a:t>
            </a:r>
            <a:endParaRPr lang="pt-BR" b="1" dirty="0">
              <a:solidFill>
                <a:srgbClr val="000B6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66CC"/>
                </a:solidFill>
              </a:rPr>
              <a:t>@</a:t>
            </a:r>
            <a:r>
              <a:rPr lang="en-US" sz="2000" dirty="0" err="1">
                <a:solidFill>
                  <a:srgbClr val="FF66CC"/>
                </a:solidFill>
              </a:rPr>
              <a:t>keyframes</a:t>
            </a:r>
            <a:r>
              <a:rPr lang="en-US" sz="2000" dirty="0">
                <a:solidFill>
                  <a:srgbClr val="FF66CC"/>
                </a:solidFill>
              </a:rPr>
              <a:t> </a:t>
            </a:r>
            <a:r>
              <a:rPr lang="en-US" sz="2000" dirty="0" err="1" smtClean="0">
                <a:solidFill>
                  <a:srgbClr val="000B60"/>
                </a:solidFill>
              </a:rPr>
              <a:t>nomedaanimacao</a:t>
            </a:r>
            <a:r>
              <a:rPr lang="en-US" sz="2000" dirty="0" smtClean="0">
                <a:solidFill>
                  <a:srgbClr val="000B60"/>
                </a:solidFill>
              </a:rPr>
              <a:t>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dirty="0">
                <a:solidFill>
                  <a:srgbClr val="19A2FF"/>
                </a:solidFill>
              </a:rPr>
              <a:t> from</a:t>
            </a:r>
            <a:r>
              <a:rPr lang="en-US" sz="2000" dirty="0"/>
              <a:t> </a:t>
            </a:r>
            <a:r>
              <a:rPr lang="en-US" sz="2000" dirty="0" smtClean="0">
                <a:solidFill>
                  <a:srgbClr val="000B60"/>
                </a:solidFill>
              </a:rPr>
              <a:t>{</a:t>
            </a:r>
            <a:r>
              <a:rPr lang="en-US" sz="2000" dirty="0" err="1" smtClean="0">
                <a:solidFill>
                  <a:srgbClr val="000B60"/>
                </a:solidFill>
              </a:rPr>
              <a:t>estado</a:t>
            </a:r>
            <a:r>
              <a:rPr lang="en-US" sz="2000" dirty="0" smtClean="0">
                <a:solidFill>
                  <a:srgbClr val="000B60"/>
                </a:solidFill>
              </a:rPr>
              <a:t> </a:t>
            </a:r>
            <a:r>
              <a:rPr lang="en-US" sz="2000" dirty="0" err="1" smtClean="0">
                <a:solidFill>
                  <a:srgbClr val="000B60"/>
                </a:solidFill>
              </a:rPr>
              <a:t>inicial</a:t>
            </a:r>
            <a:r>
              <a:rPr lang="en-US" sz="2000" dirty="0">
                <a:solidFill>
                  <a:srgbClr val="000B60"/>
                </a:solidFill>
              </a:rPr>
              <a:t>;</a:t>
            </a:r>
            <a:r>
              <a:rPr lang="en-US" sz="2000" dirty="0" smtClean="0">
                <a:solidFill>
                  <a:srgbClr val="000B60"/>
                </a:solidFill>
              </a:rPr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>
                <a:solidFill>
                  <a:srgbClr val="19A2FF"/>
                </a:solidFill>
              </a:rPr>
              <a:t>to</a:t>
            </a:r>
            <a:r>
              <a:rPr lang="en-US" sz="2000" dirty="0"/>
              <a:t> </a:t>
            </a:r>
            <a:r>
              <a:rPr lang="en-US" sz="2000" dirty="0" smtClean="0">
                <a:solidFill>
                  <a:srgbClr val="000B60"/>
                </a:solidFill>
              </a:rPr>
              <a:t>{</a:t>
            </a:r>
            <a:r>
              <a:rPr lang="en-US" sz="2000" dirty="0" err="1" smtClean="0">
                <a:solidFill>
                  <a:srgbClr val="000B60"/>
                </a:solidFill>
              </a:rPr>
              <a:t>estado</a:t>
            </a:r>
            <a:r>
              <a:rPr lang="en-US" sz="2000" dirty="0" smtClean="0">
                <a:solidFill>
                  <a:srgbClr val="000B60"/>
                </a:solidFill>
              </a:rPr>
              <a:t> final;}</a:t>
            </a:r>
            <a:r>
              <a:rPr lang="en-US" sz="2000" dirty="0">
                <a:solidFill>
                  <a:srgbClr val="000B60"/>
                </a:solidFill>
              </a:rPr>
              <a:t/>
            </a:r>
            <a:br>
              <a:rPr lang="en-US" sz="2000" dirty="0">
                <a:solidFill>
                  <a:srgbClr val="000B60"/>
                </a:solidFill>
              </a:rPr>
            </a:br>
            <a:r>
              <a:rPr lang="en-US" sz="2000" dirty="0">
                <a:solidFill>
                  <a:srgbClr val="000B60"/>
                </a:solidFill>
              </a:rPr>
              <a:t>}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endParaRPr lang="pt-BR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FF66CC"/>
                </a:solidFill>
              </a:rPr>
              <a:t>@-</a:t>
            </a:r>
            <a:r>
              <a:rPr lang="en-US" sz="2000" dirty="0" err="1" smtClean="0">
                <a:solidFill>
                  <a:srgbClr val="FF66CC"/>
                </a:solidFill>
              </a:rPr>
              <a:t>webkit-keyframes</a:t>
            </a:r>
            <a:r>
              <a:rPr lang="en-US" sz="2000" dirty="0" smtClean="0">
                <a:solidFill>
                  <a:srgbClr val="FF66CC"/>
                </a:solidFill>
              </a:rPr>
              <a:t> – </a:t>
            </a:r>
            <a:r>
              <a:rPr lang="en-US" sz="2000" dirty="0" smtClean="0">
                <a:solidFill>
                  <a:srgbClr val="000B60"/>
                </a:solidFill>
              </a:rPr>
              <a:t>É </a:t>
            </a:r>
            <a:r>
              <a:rPr lang="en-US" sz="2000" dirty="0" err="1" smtClean="0">
                <a:solidFill>
                  <a:srgbClr val="000B60"/>
                </a:solidFill>
              </a:rPr>
              <a:t>necessário</a:t>
            </a:r>
            <a:r>
              <a:rPr lang="en-US" sz="2000" dirty="0" smtClean="0">
                <a:solidFill>
                  <a:srgbClr val="000B60"/>
                </a:solidFill>
              </a:rPr>
              <a:t> </a:t>
            </a:r>
            <a:r>
              <a:rPr lang="en-US" sz="2000" dirty="0" err="1" smtClean="0">
                <a:solidFill>
                  <a:srgbClr val="000B60"/>
                </a:solidFill>
              </a:rPr>
              <a:t>usar</a:t>
            </a:r>
            <a:r>
              <a:rPr lang="en-US" sz="2000" dirty="0" smtClean="0">
                <a:solidFill>
                  <a:srgbClr val="000B60"/>
                </a:solidFill>
              </a:rPr>
              <a:t> </a:t>
            </a:r>
            <a:r>
              <a:rPr lang="en-US" sz="2000" dirty="0" err="1" smtClean="0">
                <a:solidFill>
                  <a:srgbClr val="000B60"/>
                </a:solidFill>
              </a:rPr>
              <a:t>webkit</a:t>
            </a:r>
            <a:r>
              <a:rPr lang="en-US" sz="2000" dirty="0" smtClean="0">
                <a:solidFill>
                  <a:srgbClr val="000B60"/>
                </a:solidFill>
              </a:rPr>
              <a:t> </a:t>
            </a:r>
            <a:r>
              <a:rPr lang="en-US" sz="2000" dirty="0" err="1" smtClean="0">
                <a:solidFill>
                  <a:srgbClr val="000B60"/>
                </a:solidFill>
              </a:rPr>
              <a:t>pois</a:t>
            </a:r>
            <a:r>
              <a:rPr lang="en-US" sz="2000" dirty="0" smtClean="0">
                <a:solidFill>
                  <a:srgbClr val="000B60"/>
                </a:solidFill>
              </a:rPr>
              <a:t> </a:t>
            </a:r>
            <a:r>
              <a:rPr lang="en-US" sz="2000" dirty="0" err="1" smtClean="0">
                <a:solidFill>
                  <a:srgbClr val="000B60"/>
                </a:solidFill>
              </a:rPr>
              <a:t>algumas</a:t>
            </a:r>
            <a:r>
              <a:rPr lang="en-US" sz="2000" dirty="0" smtClean="0">
                <a:solidFill>
                  <a:srgbClr val="000B60"/>
                </a:solidFill>
              </a:rPr>
              <a:t> </a:t>
            </a:r>
            <a:r>
              <a:rPr lang="en-US" sz="2000" dirty="0" err="1" smtClean="0">
                <a:solidFill>
                  <a:srgbClr val="000B60"/>
                </a:solidFill>
              </a:rPr>
              <a:t>versões</a:t>
            </a:r>
            <a:r>
              <a:rPr lang="en-US" sz="2000" dirty="0" smtClean="0">
                <a:solidFill>
                  <a:srgbClr val="000B60"/>
                </a:solidFill>
              </a:rPr>
              <a:t> </a:t>
            </a:r>
            <a:r>
              <a:rPr lang="en-US" sz="2000" dirty="0" err="1" smtClean="0">
                <a:solidFill>
                  <a:srgbClr val="000B60"/>
                </a:solidFill>
              </a:rPr>
              <a:t>antigas</a:t>
            </a:r>
            <a:r>
              <a:rPr lang="en-US" sz="2000" dirty="0" smtClean="0">
                <a:solidFill>
                  <a:srgbClr val="000B60"/>
                </a:solidFill>
              </a:rPr>
              <a:t> de browser </a:t>
            </a:r>
            <a:r>
              <a:rPr lang="en-US" sz="2000" dirty="0" err="1" smtClean="0">
                <a:solidFill>
                  <a:srgbClr val="000B60"/>
                </a:solidFill>
              </a:rPr>
              <a:t>não</a:t>
            </a:r>
            <a:r>
              <a:rPr lang="en-US" sz="2000" dirty="0" smtClean="0">
                <a:solidFill>
                  <a:srgbClr val="000B60"/>
                </a:solidFill>
              </a:rPr>
              <a:t> </a:t>
            </a:r>
            <a:r>
              <a:rPr lang="en-US" sz="2000" dirty="0" err="1" smtClean="0">
                <a:solidFill>
                  <a:srgbClr val="000B60"/>
                </a:solidFill>
              </a:rPr>
              <a:t>conseguem</a:t>
            </a:r>
            <a:r>
              <a:rPr lang="en-US" sz="2000" dirty="0" smtClean="0">
                <a:solidFill>
                  <a:srgbClr val="000B60"/>
                </a:solidFill>
              </a:rPr>
              <a:t> </a:t>
            </a:r>
            <a:r>
              <a:rPr lang="en-US" sz="2000" dirty="0" err="1" smtClean="0">
                <a:solidFill>
                  <a:srgbClr val="000B60"/>
                </a:solidFill>
              </a:rPr>
              <a:t>ler</a:t>
            </a:r>
            <a:r>
              <a:rPr lang="en-US" sz="2000" dirty="0" smtClean="0">
                <a:solidFill>
                  <a:srgbClr val="000B60"/>
                </a:solidFill>
              </a:rPr>
              <a:t> o </a:t>
            </a:r>
            <a:r>
              <a:rPr lang="en-US" sz="2000" dirty="0" err="1" smtClean="0">
                <a:solidFill>
                  <a:srgbClr val="000B60"/>
                </a:solidFill>
              </a:rPr>
              <a:t>código</a:t>
            </a:r>
            <a:r>
              <a:rPr lang="en-US" sz="2000" dirty="0">
                <a:solidFill>
                  <a:srgbClr val="000B60"/>
                </a:solidFill>
              </a:rPr>
              <a:t> </a:t>
            </a:r>
            <a:r>
              <a:rPr lang="en-US" sz="2000" dirty="0" err="1" smtClean="0">
                <a:solidFill>
                  <a:srgbClr val="000B60"/>
                </a:solidFill>
              </a:rPr>
              <a:t>sem</a:t>
            </a:r>
            <a:r>
              <a:rPr lang="en-US" sz="2000" dirty="0" smtClean="0">
                <a:solidFill>
                  <a:srgbClr val="000B60"/>
                </a:solidFill>
              </a:rPr>
              <a:t> </a:t>
            </a:r>
            <a:r>
              <a:rPr lang="en-US" sz="2000" dirty="0" err="1" smtClean="0">
                <a:solidFill>
                  <a:srgbClr val="000B60"/>
                </a:solidFill>
              </a:rPr>
              <a:t>isso</a:t>
            </a:r>
            <a:r>
              <a:rPr lang="en-US" sz="2000" dirty="0" smtClean="0">
                <a:solidFill>
                  <a:srgbClr val="000B60"/>
                </a:solidFill>
              </a:rPr>
              <a:t> ):</a:t>
            </a:r>
          </a:p>
        </p:txBody>
      </p:sp>
    </p:spTree>
    <p:extLst>
      <p:ext uri="{BB962C8B-B14F-4D97-AF65-F5344CB8AC3E}">
        <p14:creationId xmlns:p14="http://schemas.microsoft.com/office/powerpoint/2010/main" val="42062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>
                <a:solidFill>
                  <a:srgbClr val="FF66CC"/>
                </a:solidFill>
                <a:latin typeface="Geo" pitchFamily="2"/>
              </a:rPr>
              <a:t>Sintaxe</a:t>
            </a:r>
            <a:endParaRPr lang="pt-BR" sz="6000" dirty="0">
              <a:solidFill>
                <a:srgbClr val="FF66CC"/>
              </a:solidFill>
              <a:latin typeface="Geo" pitchFamily="2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19672" y="1916832"/>
            <a:ext cx="6264696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B60"/>
                </a:solidFill>
              </a:rPr>
              <a:t>Para </a:t>
            </a:r>
            <a:r>
              <a:rPr lang="en-US" sz="2400" dirty="0" err="1" smtClean="0">
                <a:solidFill>
                  <a:srgbClr val="000B60"/>
                </a:solidFill>
              </a:rPr>
              <a:t>uma</a:t>
            </a:r>
            <a:r>
              <a:rPr lang="en-US" sz="2400" dirty="0" smtClean="0">
                <a:solidFill>
                  <a:srgbClr val="000B60"/>
                </a:solidFill>
              </a:rPr>
              <a:t> </a:t>
            </a:r>
            <a:r>
              <a:rPr lang="en-US" sz="2400" dirty="0" err="1" smtClean="0">
                <a:solidFill>
                  <a:srgbClr val="000B60"/>
                </a:solidFill>
              </a:rPr>
              <a:t>animação</a:t>
            </a:r>
            <a:r>
              <a:rPr lang="en-US" sz="2400" dirty="0" smtClean="0">
                <a:solidFill>
                  <a:srgbClr val="000B60"/>
                </a:solidFill>
              </a:rPr>
              <a:t> </a:t>
            </a:r>
            <a:r>
              <a:rPr lang="en-US" sz="2400" dirty="0" err="1" smtClean="0">
                <a:solidFill>
                  <a:srgbClr val="000B60"/>
                </a:solidFill>
              </a:rPr>
              <a:t>funcionar</a:t>
            </a:r>
            <a:r>
              <a:rPr lang="en-US" sz="2400" dirty="0" smtClean="0">
                <a:solidFill>
                  <a:srgbClr val="000B60"/>
                </a:solidFill>
              </a:rPr>
              <a:t>, é </a:t>
            </a:r>
            <a:r>
              <a:rPr lang="en-US" sz="2400" dirty="0" err="1" smtClean="0">
                <a:solidFill>
                  <a:srgbClr val="000B60"/>
                </a:solidFill>
              </a:rPr>
              <a:t>necessário</a:t>
            </a:r>
            <a:r>
              <a:rPr lang="en-US" sz="2400" dirty="0" smtClean="0">
                <a:solidFill>
                  <a:srgbClr val="000B60"/>
                </a:solidFill>
              </a:rPr>
              <a:t> </a:t>
            </a:r>
            <a:r>
              <a:rPr lang="en-US" sz="2400" dirty="0" err="1" smtClean="0">
                <a:solidFill>
                  <a:srgbClr val="000B60"/>
                </a:solidFill>
              </a:rPr>
              <a:t>ao</a:t>
            </a:r>
            <a:r>
              <a:rPr lang="en-US" sz="2400" dirty="0" smtClean="0">
                <a:solidFill>
                  <a:srgbClr val="000B60"/>
                </a:solidFill>
              </a:rPr>
              <a:t> </a:t>
            </a:r>
            <a:r>
              <a:rPr lang="en-US" sz="2400" dirty="0" err="1" smtClean="0">
                <a:solidFill>
                  <a:srgbClr val="000B60"/>
                </a:solidFill>
              </a:rPr>
              <a:t>menos</a:t>
            </a:r>
            <a:r>
              <a:rPr lang="en-US" sz="2400" dirty="0" smtClean="0">
                <a:solidFill>
                  <a:srgbClr val="000B60"/>
                </a:solidFill>
              </a:rPr>
              <a:t> </a:t>
            </a:r>
            <a:r>
              <a:rPr lang="en-US" sz="2400" dirty="0" err="1" smtClean="0">
                <a:solidFill>
                  <a:srgbClr val="000B60"/>
                </a:solidFill>
              </a:rPr>
              <a:t>colocar</a:t>
            </a:r>
            <a:r>
              <a:rPr lang="en-US" sz="2400" dirty="0" smtClean="0">
                <a:solidFill>
                  <a:srgbClr val="000B60"/>
                </a:solidFill>
              </a:rPr>
              <a:t> </a:t>
            </a:r>
            <a:r>
              <a:rPr lang="en-US" sz="2400" dirty="0" err="1" smtClean="0">
                <a:solidFill>
                  <a:srgbClr val="000B60"/>
                </a:solidFill>
              </a:rPr>
              <a:t>estas</a:t>
            </a:r>
            <a:r>
              <a:rPr lang="en-US" sz="2400" dirty="0" smtClean="0">
                <a:solidFill>
                  <a:srgbClr val="000B60"/>
                </a:solidFill>
              </a:rPr>
              <a:t> </a:t>
            </a:r>
            <a:r>
              <a:rPr lang="en-US" sz="2400" dirty="0" err="1" smtClean="0">
                <a:solidFill>
                  <a:srgbClr val="000B60"/>
                </a:solidFill>
              </a:rPr>
              <a:t>duas</a:t>
            </a:r>
            <a:r>
              <a:rPr lang="en-US" sz="2400" dirty="0" smtClean="0">
                <a:solidFill>
                  <a:srgbClr val="000B60"/>
                </a:solidFill>
              </a:rPr>
              <a:t> </a:t>
            </a:r>
            <a:r>
              <a:rPr lang="en-US" sz="2400" dirty="0" err="1" smtClean="0">
                <a:solidFill>
                  <a:srgbClr val="000B60"/>
                </a:solidFill>
              </a:rPr>
              <a:t>propriedades</a:t>
            </a:r>
            <a:r>
              <a:rPr lang="en-US" sz="2400" dirty="0" smtClean="0">
                <a:solidFill>
                  <a:srgbClr val="000B60"/>
                </a:solidFill>
              </a:rPr>
              <a:t>, </a:t>
            </a:r>
            <a:r>
              <a:rPr lang="en-US" sz="2400" dirty="0" err="1" smtClean="0">
                <a:solidFill>
                  <a:srgbClr val="000B60"/>
                </a:solidFill>
              </a:rPr>
              <a:t>indicando</a:t>
            </a:r>
            <a:r>
              <a:rPr lang="en-US" sz="2400" dirty="0" smtClean="0">
                <a:solidFill>
                  <a:srgbClr val="000B60"/>
                </a:solidFill>
              </a:rPr>
              <a:t> o </a:t>
            </a:r>
            <a:r>
              <a:rPr lang="en-US" sz="2400" dirty="0" err="1" smtClean="0">
                <a:solidFill>
                  <a:srgbClr val="000B60"/>
                </a:solidFill>
              </a:rPr>
              <a:t>nome</a:t>
            </a:r>
            <a:r>
              <a:rPr lang="en-US" sz="2400" dirty="0" smtClean="0">
                <a:solidFill>
                  <a:srgbClr val="000B60"/>
                </a:solidFill>
              </a:rPr>
              <a:t> e o tempo da </a:t>
            </a:r>
            <a:r>
              <a:rPr lang="en-US" sz="2400" dirty="0" err="1" smtClean="0">
                <a:solidFill>
                  <a:srgbClr val="000B60"/>
                </a:solidFill>
              </a:rPr>
              <a:t>animação</a:t>
            </a:r>
            <a:r>
              <a:rPr lang="en-US" sz="2400" dirty="0" smtClean="0">
                <a:solidFill>
                  <a:srgbClr val="000B60"/>
                </a:solidFill>
              </a:rPr>
              <a:t>: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66CC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66CC"/>
                </a:solidFill>
              </a:rPr>
              <a:t>div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B6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19A2FF"/>
                </a:solidFill>
              </a:rPr>
              <a:t>animation-duration</a:t>
            </a:r>
            <a:r>
              <a:rPr lang="en-US" sz="2000" dirty="0">
                <a:solidFill>
                  <a:srgbClr val="19A2FF"/>
                </a:solidFill>
              </a:rPr>
              <a:t>: </a:t>
            </a:r>
            <a:r>
              <a:rPr lang="en-US" sz="2000" dirty="0">
                <a:solidFill>
                  <a:srgbClr val="000B60"/>
                </a:solidFill>
              </a:rPr>
              <a:t>2s; </a:t>
            </a:r>
            <a:endParaRPr lang="en-US" sz="2000" dirty="0" smtClean="0">
              <a:solidFill>
                <a:srgbClr val="000B6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19A2FF"/>
                </a:solidFill>
              </a:rPr>
              <a:t>animation-name</a:t>
            </a:r>
            <a:r>
              <a:rPr lang="en-US" sz="2000" dirty="0">
                <a:solidFill>
                  <a:srgbClr val="19A2FF"/>
                </a:solidFill>
              </a:rPr>
              <a:t>: </a:t>
            </a:r>
            <a:r>
              <a:rPr lang="en-US" sz="2000" dirty="0" err="1" smtClean="0">
                <a:solidFill>
                  <a:srgbClr val="000B60"/>
                </a:solidFill>
              </a:rPr>
              <a:t>exemplo</a:t>
            </a:r>
            <a:r>
              <a:rPr lang="en-US" sz="2000" dirty="0" smtClean="0">
                <a:solidFill>
                  <a:srgbClr val="000B6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B60"/>
                </a:solidFill>
              </a:rPr>
              <a:t>}</a:t>
            </a:r>
            <a:endParaRPr lang="pt-BR" sz="2000" dirty="0">
              <a:solidFill>
                <a:srgbClr val="000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rgbClr val="FF66CC"/>
                </a:solidFill>
                <a:latin typeface="Geo" pitchFamily="2"/>
              </a:rPr>
              <a:t>Lista de Propriedades</a:t>
            </a:r>
            <a:endParaRPr lang="pt-BR" dirty="0">
              <a:solidFill>
                <a:srgbClr val="FF66CC"/>
              </a:solidFill>
              <a:latin typeface="Geo" pitchFamily="2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124744"/>
            <a:ext cx="7956699" cy="56166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4200" dirty="0" err="1" smtClean="0">
                <a:solidFill>
                  <a:srgbClr val="FF66CC"/>
                </a:solidFill>
              </a:rPr>
              <a:t>animation-name</a:t>
            </a:r>
            <a:endParaRPr lang="pt-BR" sz="4200" dirty="0" smtClean="0">
              <a:solidFill>
                <a:srgbClr val="FF66CC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0B60"/>
                </a:solidFill>
              </a:rPr>
              <a:t>Especificamos o </a:t>
            </a:r>
            <a:r>
              <a:rPr lang="pt-BR" dirty="0" smtClean="0">
                <a:solidFill>
                  <a:srgbClr val="19A2FF"/>
                </a:solidFill>
              </a:rPr>
              <a:t>nome </a:t>
            </a:r>
            <a:r>
              <a:rPr lang="pt-BR" dirty="0" smtClean="0">
                <a:solidFill>
                  <a:srgbClr val="000B60"/>
                </a:solidFill>
              </a:rPr>
              <a:t>da função de animação.</a:t>
            </a:r>
          </a:p>
          <a:p>
            <a:pPr marL="0" indent="0">
              <a:buNone/>
            </a:pPr>
            <a:endParaRPr lang="pt-BR" sz="2200" dirty="0" smtClean="0">
              <a:solidFill>
                <a:srgbClr val="000B60"/>
              </a:solidFill>
            </a:endParaRPr>
          </a:p>
          <a:p>
            <a:pPr marL="0" indent="0">
              <a:buNone/>
            </a:pPr>
            <a:r>
              <a:rPr lang="pt-BR" sz="4200" dirty="0" err="1" smtClean="0">
                <a:solidFill>
                  <a:srgbClr val="FF66CC"/>
                </a:solidFill>
              </a:rPr>
              <a:t>animation-duration</a:t>
            </a:r>
            <a:endParaRPr lang="pt-BR" sz="4200" dirty="0" smtClean="0">
              <a:solidFill>
                <a:srgbClr val="FF66CC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0B60"/>
                </a:solidFill>
              </a:rPr>
              <a:t>Define a </a:t>
            </a:r>
            <a:r>
              <a:rPr lang="pt-BR" dirty="0" smtClean="0">
                <a:solidFill>
                  <a:srgbClr val="19A2FF"/>
                </a:solidFill>
              </a:rPr>
              <a:t>duração</a:t>
            </a:r>
            <a:r>
              <a:rPr lang="pt-BR" dirty="0" smtClean="0">
                <a:solidFill>
                  <a:srgbClr val="000B60"/>
                </a:solidFill>
              </a:rPr>
              <a:t> da animação (em </a:t>
            </a:r>
            <a:r>
              <a:rPr lang="pt-BR" dirty="0" smtClean="0">
                <a:solidFill>
                  <a:srgbClr val="19A2FF"/>
                </a:solidFill>
              </a:rPr>
              <a:t>segundos</a:t>
            </a:r>
            <a:r>
              <a:rPr lang="pt-BR" dirty="0" smtClean="0">
                <a:solidFill>
                  <a:srgbClr val="000B60"/>
                </a:solidFill>
              </a:rPr>
              <a:t>).</a:t>
            </a:r>
          </a:p>
          <a:p>
            <a:pPr marL="0" indent="0">
              <a:buNone/>
            </a:pPr>
            <a:endParaRPr lang="pt-BR" sz="2200" dirty="0" smtClean="0">
              <a:solidFill>
                <a:srgbClr val="000B60"/>
              </a:solidFill>
            </a:endParaRPr>
          </a:p>
          <a:p>
            <a:pPr marL="0" indent="0">
              <a:buNone/>
            </a:pPr>
            <a:r>
              <a:rPr lang="pt-BR" sz="4200" dirty="0" err="1" smtClean="0">
                <a:solidFill>
                  <a:srgbClr val="FF66CC"/>
                </a:solidFill>
              </a:rPr>
              <a:t>animation</a:t>
            </a:r>
            <a:r>
              <a:rPr lang="pt-BR" sz="4200" dirty="0" smtClean="0">
                <a:solidFill>
                  <a:srgbClr val="FF66CC"/>
                </a:solidFill>
              </a:rPr>
              <a:t>-timing-</a:t>
            </a:r>
            <a:r>
              <a:rPr lang="pt-BR" sz="4200" dirty="0" err="1" smtClean="0">
                <a:solidFill>
                  <a:srgbClr val="FF66CC"/>
                </a:solidFill>
              </a:rPr>
              <a:t>function</a:t>
            </a:r>
            <a:endParaRPr lang="pt-BR" sz="4200" dirty="0" smtClean="0">
              <a:solidFill>
                <a:srgbClr val="FF66CC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0B60"/>
                </a:solidFill>
              </a:rPr>
              <a:t>Descreve qual será a </a:t>
            </a:r>
            <a:r>
              <a:rPr lang="pt-BR" dirty="0" smtClean="0">
                <a:solidFill>
                  <a:srgbClr val="19A2FF"/>
                </a:solidFill>
              </a:rPr>
              <a:t>progressão</a:t>
            </a:r>
            <a:r>
              <a:rPr lang="pt-BR" dirty="0" smtClean="0">
                <a:solidFill>
                  <a:srgbClr val="000B60"/>
                </a:solidFill>
              </a:rPr>
              <a:t> da animação a cada ciclo de duração. Existem uma série de valores possíveis, como: </a:t>
            </a:r>
            <a:r>
              <a:rPr lang="pt-BR" dirty="0" err="1" smtClean="0">
                <a:solidFill>
                  <a:srgbClr val="19A2FF"/>
                </a:solidFill>
              </a:rPr>
              <a:t>ease</a:t>
            </a:r>
            <a:r>
              <a:rPr lang="pt-BR" dirty="0" smtClean="0">
                <a:solidFill>
                  <a:srgbClr val="19A2FF"/>
                </a:solidFill>
              </a:rPr>
              <a:t>, linear, </a:t>
            </a:r>
            <a:r>
              <a:rPr lang="pt-BR" dirty="0" err="1" smtClean="0">
                <a:solidFill>
                  <a:srgbClr val="19A2FF"/>
                </a:solidFill>
              </a:rPr>
              <a:t>ease</a:t>
            </a:r>
            <a:r>
              <a:rPr lang="pt-BR" dirty="0" smtClean="0">
                <a:solidFill>
                  <a:srgbClr val="19A2FF"/>
                </a:solidFill>
              </a:rPr>
              <a:t>-in, </a:t>
            </a:r>
            <a:r>
              <a:rPr lang="pt-BR" dirty="0" err="1" smtClean="0">
                <a:solidFill>
                  <a:srgbClr val="19A2FF"/>
                </a:solidFill>
              </a:rPr>
              <a:t>ease</a:t>
            </a:r>
            <a:r>
              <a:rPr lang="pt-BR" dirty="0" smtClean="0">
                <a:solidFill>
                  <a:srgbClr val="19A2FF"/>
                </a:solidFill>
              </a:rPr>
              <a:t>-out, </a:t>
            </a:r>
            <a:r>
              <a:rPr lang="pt-BR" dirty="0" err="1" smtClean="0">
                <a:solidFill>
                  <a:srgbClr val="19A2FF"/>
                </a:solidFill>
              </a:rPr>
              <a:t>ease</a:t>
            </a:r>
            <a:r>
              <a:rPr lang="pt-BR" dirty="0" smtClean="0">
                <a:solidFill>
                  <a:srgbClr val="19A2FF"/>
                </a:solidFill>
              </a:rPr>
              <a:t>-</a:t>
            </a:r>
            <a:r>
              <a:rPr lang="pt-BR" dirty="0" err="1" smtClean="0">
                <a:solidFill>
                  <a:srgbClr val="19A2FF"/>
                </a:solidFill>
              </a:rPr>
              <a:t>in-out</a:t>
            </a:r>
            <a:r>
              <a:rPr lang="pt-BR" dirty="0" smtClean="0">
                <a:solidFill>
                  <a:srgbClr val="19A2FF"/>
                </a:solidFill>
              </a:rPr>
              <a:t>. </a:t>
            </a:r>
            <a:r>
              <a:rPr lang="pt-BR" dirty="0" smtClean="0">
                <a:solidFill>
                  <a:srgbClr val="000B60"/>
                </a:solidFill>
              </a:rPr>
              <a:t>O valor padrão é sempre </a:t>
            </a:r>
            <a:r>
              <a:rPr lang="pt-BR" dirty="0" err="1" smtClean="0">
                <a:solidFill>
                  <a:srgbClr val="19A2FF"/>
                </a:solidFill>
              </a:rPr>
              <a:t>ease</a:t>
            </a:r>
            <a:r>
              <a:rPr lang="pt-BR" dirty="0" smtClean="0">
                <a:solidFill>
                  <a:srgbClr val="000B60"/>
                </a:solidFill>
              </a:rPr>
              <a:t>.</a:t>
            </a:r>
          </a:p>
          <a:p>
            <a:pPr marL="0" indent="0">
              <a:buNone/>
            </a:pPr>
            <a:endParaRPr lang="pt-BR" sz="2500" dirty="0" smtClean="0">
              <a:solidFill>
                <a:srgbClr val="000B60"/>
              </a:solidFill>
            </a:endParaRPr>
          </a:p>
          <a:p>
            <a:pPr marL="0" indent="0">
              <a:buNone/>
            </a:pPr>
            <a:r>
              <a:rPr lang="pt-BR" sz="4200" dirty="0" err="1" smtClean="0">
                <a:solidFill>
                  <a:srgbClr val="FF66CC"/>
                </a:solidFill>
              </a:rPr>
              <a:t>animation-interation-count</a:t>
            </a:r>
            <a:endParaRPr lang="pt-BR" sz="4200" dirty="0" smtClean="0">
              <a:solidFill>
                <a:srgbClr val="FF66CC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0B60"/>
                </a:solidFill>
              </a:rPr>
              <a:t>Define o </a:t>
            </a:r>
            <a:r>
              <a:rPr lang="pt-BR" dirty="0" smtClean="0">
                <a:solidFill>
                  <a:srgbClr val="19A2FF"/>
                </a:solidFill>
              </a:rPr>
              <a:t>número de vezes </a:t>
            </a:r>
            <a:r>
              <a:rPr lang="pt-BR" dirty="0" smtClean="0">
                <a:solidFill>
                  <a:srgbClr val="000B60"/>
                </a:solidFill>
              </a:rPr>
              <a:t>que o </a:t>
            </a:r>
            <a:r>
              <a:rPr lang="pt-BR" dirty="0" smtClean="0">
                <a:solidFill>
                  <a:srgbClr val="19A2FF"/>
                </a:solidFill>
              </a:rPr>
              <a:t>ciclo</a:t>
            </a:r>
            <a:r>
              <a:rPr lang="pt-BR" dirty="0" smtClean="0">
                <a:solidFill>
                  <a:srgbClr val="000B60"/>
                </a:solidFill>
              </a:rPr>
              <a:t> deve acontecer. O padrão é </a:t>
            </a:r>
            <a:r>
              <a:rPr lang="pt-BR" dirty="0" smtClean="0">
                <a:solidFill>
                  <a:srgbClr val="19A2FF"/>
                </a:solidFill>
              </a:rPr>
              <a:t>um</a:t>
            </a:r>
            <a:r>
              <a:rPr lang="pt-BR" dirty="0" smtClean="0">
                <a:solidFill>
                  <a:srgbClr val="000B60"/>
                </a:solidFill>
              </a:rPr>
              <a:t>, mas pode ser </a:t>
            </a:r>
            <a:r>
              <a:rPr lang="pt-BR" dirty="0" smtClean="0">
                <a:solidFill>
                  <a:srgbClr val="19A2FF"/>
                </a:solidFill>
              </a:rPr>
              <a:t>infinito</a:t>
            </a:r>
            <a:r>
              <a:rPr lang="pt-BR" dirty="0" smtClean="0">
                <a:solidFill>
                  <a:srgbClr val="000B60"/>
                </a:solidFill>
              </a:rPr>
              <a:t>.</a:t>
            </a:r>
          </a:p>
          <a:p>
            <a:pPr marL="0" indent="0">
              <a:buNone/>
            </a:pPr>
            <a:endParaRPr lang="pt-BR" sz="2500" dirty="0" smtClean="0">
              <a:solidFill>
                <a:srgbClr val="000B60"/>
              </a:solidFill>
            </a:endParaRPr>
          </a:p>
          <a:p>
            <a:pPr marL="0" indent="0">
              <a:buNone/>
            </a:pPr>
            <a:r>
              <a:rPr lang="pt-BR" sz="4200" dirty="0" err="1" smtClean="0">
                <a:solidFill>
                  <a:srgbClr val="FF66CC"/>
                </a:solidFill>
              </a:rPr>
              <a:t>valor.animation-direction</a:t>
            </a:r>
            <a:endParaRPr lang="pt-BR" sz="4200" dirty="0" smtClean="0">
              <a:solidFill>
                <a:srgbClr val="FF66CC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0B60"/>
                </a:solidFill>
              </a:rPr>
              <a:t>Define se a animação irá acontecer ou não no </a:t>
            </a:r>
            <a:r>
              <a:rPr lang="pt-BR" dirty="0" smtClean="0">
                <a:solidFill>
                  <a:srgbClr val="19A2FF"/>
                </a:solidFill>
              </a:rPr>
              <a:t>sentido inverso </a:t>
            </a:r>
            <a:r>
              <a:rPr lang="pt-BR" dirty="0" smtClean="0">
                <a:solidFill>
                  <a:srgbClr val="000B60"/>
                </a:solidFill>
              </a:rPr>
              <a:t>em ciclos alternados. Os valores são </a:t>
            </a:r>
            <a:r>
              <a:rPr lang="pt-BR" dirty="0" err="1" smtClean="0">
                <a:solidFill>
                  <a:srgbClr val="19A2FF"/>
                </a:solidFill>
              </a:rPr>
              <a:t>alternate</a:t>
            </a:r>
            <a:r>
              <a:rPr lang="pt-BR" dirty="0" smtClean="0">
                <a:solidFill>
                  <a:srgbClr val="000B60"/>
                </a:solidFill>
              </a:rPr>
              <a:t> ou </a:t>
            </a:r>
            <a:r>
              <a:rPr lang="pt-BR" dirty="0" smtClean="0">
                <a:solidFill>
                  <a:srgbClr val="19A2FF"/>
                </a:solidFill>
              </a:rPr>
              <a:t>normal</a:t>
            </a:r>
            <a:r>
              <a:rPr lang="pt-BR" dirty="0" smtClean="0">
                <a:solidFill>
                  <a:srgbClr val="000B60"/>
                </a:solidFill>
              </a:rPr>
              <a:t>.</a:t>
            </a:r>
          </a:p>
          <a:p>
            <a:pPr marL="0" indent="0">
              <a:buNone/>
            </a:pPr>
            <a:endParaRPr lang="pt-BR" sz="2500" dirty="0" smtClean="0">
              <a:solidFill>
                <a:srgbClr val="000B60"/>
              </a:solidFill>
            </a:endParaRPr>
          </a:p>
          <a:p>
            <a:pPr marL="0" indent="0">
              <a:buNone/>
            </a:pPr>
            <a:r>
              <a:rPr lang="pt-BR" sz="4200" dirty="0" err="1" smtClean="0">
                <a:solidFill>
                  <a:srgbClr val="FF66CC"/>
                </a:solidFill>
              </a:rPr>
              <a:t>animation-delay</a:t>
            </a:r>
            <a:endParaRPr lang="pt-BR" sz="4200" dirty="0" smtClean="0">
              <a:solidFill>
                <a:srgbClr val="FF66CC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0B60"/>
                </a:solidFill>
              </a:rPr>
              <a:t>Define quando a animação irá </a:t>
            </a:r>
            <a:r>
              <a:rPr lang="pt-BR" dirty="0" smtClean="0">
                <a:solidFill>
                  <a:srgbClr val="19A2FF"/>
                </a:solidFill>
              </a:rPr>
              <a:t>começar</a:t>
            </a:r>
            <a:r>
              <a:rPr lang="pt-BR" dirty="0" smtClean="0">
                <a:solidFill>
                  <a:srgbClr val="000B60"/>
                </a:solidFill>
              </a:rPr>
              <a:t>. O </a:t>
            </a:r>
            <a:r>
              <a:rPr lang="pt-BR" dirty="0" smtClean="0">
                <a:solidFill>
                  <a:srgbClr val="19A2FF"/>
                </a:solidFill>
              </a:rPr>
              <a:t>valor 0</a:t>
            </a:r>
            <a:r>
              <a:rPr lang="pt-BR" dirty="0" smtClean="0">
                <a:solidFill>
                  <a:srgbClr val="000B60"/>
                </a:solidFill>
              </a:rPr>
              <a:t> significa que a animação começará imediatamente.</a:t>
            </a:r>
          </a:p>
          <a:p>
            <a:pPr marL="0" indent="0">
              <a:buNone/>
            </a:pPr>
            <a:endParaRPr lang="pt-BR" dirty="0">
              <a:solidFill>
                <a:srgbClr val="000B60"/>
              </a:solidFill>
            </a:endParaRPr>
          </a:p>
          <a:p>
            <a:pPr marL="0" indent="0">
              <a:buNone/>
            </a:pPr>
            <a:r>
              <a:rPr lang="pt-BR" sz="5900" dirty="0" smtClean="0">
                <a:solidFill>
                  <a:srgbClr val="FF66CC"/>
                </a:solidFill>
              </a:rPr>
              <a:t>Entre outros....</a:t>
            </a:r>
            <a:endParaRPr lang="pt-BR" sz="5900" dirty="0">
              <a:solidFill>
                <a:srgbClr val="FF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>
                <a:solidFill>
                  <a:srgbClr val="FF66CC"/>
                </a:solidFill>
                <a:latin typeface="Geo" pitchFamily="2"/>
              </a:rPr>
              <a:t>Links  úteis</a:t>
            </a:r>
            <a:endParaRPr lang="pt-BR" sz="4800" dirty="0">
              <a:solidFill>
                <a:srgbClr val="FF66CC"/>
              </a:solidFill>
              <a:latin typeface="Geo" pitchFamily="2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700808"/>
            <a:ext cx="7931224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>
                <a:hlinkClick r:id="rId2"/>
              </a:rPr>
              <a:t>http://cssanimate.com/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>
                <a:hlinkClick r:id="rId3"/>
              </a:rPr>
              <a:t>http://tableless.com.br/css3-animation-keyframe/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>
                <a:hlinkClick r:id="rId4"/>
              </a:rPr>
              <a:t>https://robots.thoughtbot.com/css-animation-for-beginners</a:t>
            </a: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 descr="C:\Users\User\Desktop\projetofinal-master\anima\fundo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795651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4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261</Words>
  <Application>Microsoft Office PowerPoint</Application>
  <PresentationFormat>Apresentação na tela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Pra que serve?</vt:lpstr>
      <vt:lpstr>Exemplos</vt:lpstr>
      <vt:lpstr>Sintaxe</vt:lpstr>
      <vt:lpstr>Sintaxe</vt:lpstr>
      <vt:lpstr>Lista de Propriedades</vt:lpstr>
      <vt:lpstr>Links  úteis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11</cp:revision>
  <dcterms:created xsi:type="dcterms:W3CDTF">2016-08-05T20:36:06Z</dcterms:created>
  <dcterms:modified xsi:type="dcterms:W3CDTF">2016-08-05T22:43:37Z</dcterms:modified>
</cp:coreProperties>
</file>