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60"/>
  </p:notesMasterIdLst>
  <p:sldIdLst>
    <p:sldId id="256" r:id="rId2"/>
    <p:sldId id="257" r:id="rId3"/>
    <p:sldId id="258" r:id="rId4"/>
    <p:sldId id="259" r:id="rId5"/>
    <p:sldId id="313" r:id="rId6"/>
    <p:sldId id="293" r:id="rId7"/>
    <p:sldId id="261" r:id="rId8"/>
    <p:sldId id="262" r:id="rId9"/>
    <p:sldId id="266" r:id="rId10"/>
    <p:sldId id="286" r:id="rId11"/>
    <p:sldId id="288" r:id="rId12"/>
    <p:sldId id="314" r:id="rId13"/>
    <p:sldId id="289" r:id="rId14"/>
    <p:sldId id="294" r:id="rId15"/>
    <p:sldId id="303" r:id="rId16"/>
    <p:sldId id="301" r:id="rId17"/>
    <p:sldId id="299" r:id="rId18"/>
    <p:sldId id="267" r:id="rId19"/>
    <p:sldId id="268" r:id="rId20"/>
    <p:sldId id="270" r:id="rId21"/>
    <p:sldId id="298" r:id="rId22"/>
    <p:sldId id="315" r:id="rId23"/>
    <p:sldId id="320" r:id="rId24"/>
    <p:sldId id="300" r:id="rId25"/>
    <p:sldId id="324" r:id="rId26"/>
    <p:sldId id="325" r:id="rId27"/>
    <p:sldId id="322" r:id="rId28"/>
    <p:sldId id="323" r:id="rId29"/>
    <p:sldId id="326" r:id="rId30"/>
    <p:sldId id="327" r:id="rId31"/>
    <p:sldId id="328" r:id="rId32"/>
    <p:sldId id="329" r:id="rId33"/>
    <p:sldId id="330" r:id="rId34"/>
    <p:sldId id="312" r:id="rId35"/>
    <p:sldId id="318" r:id="rId36"/>
    <p:sldId id="317" r:id="rId37"/>
    <p:sldId id="287" r:id="rId38"/>
    <p:sldId id="321" r:id="rId39"/>
    <p:sldId id="274" r:id="rId40"/>
    <p:sldId id="278" r:id="rId41"/>
    <p:sldId id="264" r:id="rId42"/>
    <p:sldId id="284" r:id="rId43"/>
    <p:sldId id="285" r:id="rId44"/>
    <p:sldId id="281" r:id="rId45"/>
    <p:sldId id="269" r:id="rId46"/>
    <p:sldId id="263" r:id="rId47"/>
    <p:sldId id="283" r:id="rId48"/>
    <p:sldId id="276" r:id="rId49"/>
    <p:sldId id="277" r:id="rId50"/>
    <p:sldId id="273" r:id="rId51"/>
    <p:sldId id="275" r:id="rId52"/>
    <p:sldId id="295" r:id="rId53"/>
    <p:sldId id="296" r:id="rId54"/>
    <p:sldId id="297" r:id="rId55"/>
    <p:sldId id="305" r:id="rId56"/>
    <p:sldId id="304" r:id="rId57"/>
    <p:sldId id="292" r:id="rId58"/>
    <p:sldId id="319"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06138-FD90-411C-97C8-B6BD58717ED6}" type="datetimeFigureOut">
              <a:rPr lang="en-CA" smtClean="0"/>
              <a:t>2022-04-11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64CFB-5C4E-48C0-A566-5BA5A8BD4DE2}" type="slidenum">
              <a:rPr lang="en-CA" smtClean="0"/>
              <a:t>‹#›</a:t>
            </a:fld>
            <a:endParaRPr lang="en-CA"/>
          </a:p>
        </p:txBody>
      </p:sp>
    </p:spTree>
    <p:extLst>
      <p:ext uri="{BB962C8B-B14F-4D97-AF65-F5344CB8AC3E}">
        <p14:creationId xmlns:p14="http://schemas.microsoft.com/office/powerpoint/2010/main" val="182425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Didn’t use Turing because it is 530 billion parameters – just loading it would exceed computational capacity.</a:t>
            </a:r>
          </a:p>
        </p:txBody>
      </p:sp>
      <p:sp>
        <p:nvSpPr>
          <p:cNvPr id="4" name="Slide Number Placeholder 3"/>
          <p:cNvSpPr>
            <a:spLocks noGrp="1"/>
          </p:cNvSpPr>
          <p:nvPr>
            <p:ph type="sldNum" sz="quarter" idx="5"/>
          </p:nvPr>
        </p:nvSpPr>
        <p:spPr/>
        <p:txBody>
          <a:bodyPr/>
          <a:lstStyle/>
          <a:p>
            <a:fld id="{B3E64CFB-5C4E-48C0-A566-5BA5A8BD4DE2}" type="slidenum">
              <a:rPr lang="en-CA" smtClean="0"/>
              <a:t>11</a:t>
            </a:fld>
            <a:endParaRPr lang="en-CA"/>
          </a:p>
        </p:txBody>
      </p:sp>
    </p:spTree>
    <p:extLst>
      <p:ext uri="{BB962C8B-B14F-4D97-AF65-F5344CB8AC3E}">
        <p14:creationId xmlns:p14="http://schemas.microsoft.com/office/powerpoint/2010/main" val="428908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Didn’t use Turing because it is 530 billion parameters – just loading it would exceed computational capacity.</a:t>
            </a:r>
          </a:p>
        </p:txBody>
      </p:sp>
      <p:sp>
        <p:nvSpPr>
          <p:cNvPr id="4" name="Slide Number Placeholder 3"/>
          <p:cNvSpPr>
            <a:spLocks noGrp="1"/>
          </p:cNvSpPr>
          <p:nvPr>
            <p:ph type="sldNum" sz="quarter" idx="5"/>
          </p:nvPr>
        </p:nvSpPr>
        <p:spPr/>
        <p:txBody>
          <a:bodyPr/>
          <a:lstStyle/>
          <a:p>
            <a:fld id="{B3E64CFB-5C4E-48C0-A566-5BA5A8BD4DE2}" type="slidenum">
              <a:rPr lang="en-CA" smtClean="0"/>
              <a:t>12</a:t>
            </a:fld>
            <a:endParaRPr lang="en-CA"/>
          </a:p>
        </p:txBody>
      </p:sp>
    </p:spTree>
    <p:extLst>
      <p:ext uri="{BB962C8B-B14F-4D97-AF65-F5344CB8AC3E}">
        <p14:creationId xmlns:p14="http://schemas.microsoft.com/office/powerpoint/2010/main" val="182824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15</a:t>
            </a:fld>
            <a:endParaRPr lang="en-CA"/>
          </a:p>
        </p:txBody>
      </p:sp>
    </p:spTree>
    <p:extLst>
      <p:ext uri="{BB962C8B-B14F-4D97-AF65-F5344CB8AC3E}">
        <p14:creationId xmlns:p14="http://schemas.microsoft.com/office/powerpoint/2010/main" val="187962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Min value: Mississippi with 8310 reviews, max Nevada with 299,316</a:t>
            </a:r>
          </a:p>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19</a:t>
            </a:fld>
            <a:endParaRPr lang="en-CA"/>
          </a:p>
        </p:txBody>
      </p:sp>
    </p:spTree>
    <p:extLst>
      <p:ext uri="{BB962C8B-B14F-4D97-AF65-F5344CB8AC3E}">
        <p14:creationId xmlns:p14="http://schemas.microsoft.com/office/powerpoint/2010/main" val="1086258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23</a:t>
            </a:fld>
            <a:endParaRPr lang="en-CA"/>
          </a:p>
        </p:txBody>
      </p:sp>
    </p:spTree>
    <p:extLst>
      <p:ext uri="{BB962C8B-B14F-4D97-AF65-F5344CB8AC3E}">
        <p14:creationId xmlns:p14="http://schemas.microsoft.com/office/powerpoint/2010/main" val="114382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Min value: RI with 16 hotels, max Texas with 218</a:t>
            </a:r>
          </a:p>
        </p:txBody>
      </p:sp>
      <p:sp>
        <p:nvSpPr>
          <p:cNvPr id="4" name="Slide Number Placeholder 3"/>
          <p:cNvSpPr>
            <a:spLocks noGrp="1"/>
          </p:cNvSpPr>
          <p:nvPr>
            <p:ph type="sldNum" sz="quarter" idx="5"/>
          </p:nvPr>
        </p:nvSpPr>
        <p:spPr/>
        <p:txBody>
          <a:bodyPr/>
          <a:lstStyle/>
          <a:p>
            <a:fld id="{B3E64CFB-5C4E-48C0-A566-5BA5A8BD4DE2}" type="slidenum">
              <a:rPr lang="en-CA" smtClean="0"/>
              <a:t>46</a:t>
            </a:fld>
            <a:endParaRPr lang="en-CA"/>
          </a:p>
        </p:txBody>
      </p:sp>
    </p:spTree>
    <p:extLst>
      <p:ext uri="{BB962C8B-B14F-4D97-AF65-F5344CB8AC3E}">
        <p14:creationId xmlns:p14="http://schemas.microsoft.com/office/powerpoint/2010/main" val="3065207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for Bad, Dirty is #19.</a:t>
            </a:r>
          </a:p>
        </p:txBody>
      </p:sp>
      <p:sp>
        <p:nvSpPr>
          <p:cNvPr id="4" name="Slide Number Placeholder 3"/>
          <p:cNvSpPr>
            <a:spLocks noGrp="1"/>
          </p:cNvSpPr>
          <p:nvPr>
            <p:ph type="sldNum" sz="quarter" idx="5"/>
          </p:nvPr>
        </p:nvSpPr>
        <p:spPr/>
        <p:txBody>
          <a:bodyPr/>
          <a:lstStyle/>
          <a:p>
            <a:fld id="{B3E64CFB-5C4E-48C0-A566-5BA5A8BD4DE2}" type="slidenum">
              <a:rPr lang="en-CA" smtClean="0"/>
              <a:t>53</a:t>
            </a:fld>
            <a:endParaRPr lang="en-CA"/>
          </a:p>
        </p:txBody>
      </p:sp>
    </p:spTree>
    <p:extLst>
      <p:ext uri="{BB962C8B-B14F-4D97-AF65-F5344CB8AC3E}">
        <p14:creationId xmlns:p14="http://schemas.microsoft.com/office/powerpoint/2010/main" val="2636305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57</a:t>
            </a:fld>
            <a:endParaRPr lang="en-CA"/>
          </a:p>
        </p:txBody>
      </p:sp>
    </p:spTree>
    <p:extLst>
      <p:ext uri="{BB962C8B-B14F-4D97-AF65-F5344CB8AC3E}">
        <p14:creationId xmlns:p14="http://schemas.microsoft.com/office/powerpoint/2010/main" val="263332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58</a:t>
            </a:fld>
            <a:endParaRPr lang="en-CA"/>
          </a:p>
        </p:txBody>
      </p:sp>
    </p:spTree>
    <p:extLst>
      <p:ext uri="{BB962C8B-B14F-4D97-AF65-F5344CB8AC3E}">
        <p14:creationId xmlns:p14="http://schemas.microsoft.com/office/powerpoint/2010/main" val="3484928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D75A58E-DA16-45F6-88E4-DFEBDA6A48D5}" type="datetimeFigureOut">
              <a:rPr lang="en-CA" smtClean="0"/>
              <a:t>2022-04-11</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2931072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19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1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564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D75A58E-DA16-45F6-88E4-DFEBDA6A48D5}" type="datetimeFigureOut">
              <a:rPr lang="en-CA" smtClean="0"/>
              <a:t>2022-04-11</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72581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5A58E-DA16-45F6-88E4-DFEBDA6A48D5}"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4581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5A58E-DA16-45F6-88E4-DFEBDA6A48D5}" type="datetimeFigureOut">
              <a:rPr lang="en-CA" smtClean="0"/>
              <a:t>2022-04-11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4312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5A58E-DA16-45F6-88E4-DFEBDA6A48D5}" type="datetimeFigureOut">
              <a:rPr lang="en-CA" smtClean="0"/>
              <a:t>2022-04-11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266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5A58E-DA16-45F6-88E4-DFEBDA6A48D5}" type="datetimeFigureOut">
              <a:rPr lang="en-CA" smtClean="0"/>
              <a:t>2022-04-11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6935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D75A58E-DA16-45F6-88E4-DFEBDA6A48D5}" type="datetimeFigureOut">
              <a:rPr lang="en-CA" smtClean="0"/>
              <a:t>2022-04-11</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D75A58E-DA16-45F6-88E4-DFEBDA6A48D5}" type="datetimeFigureOut">
              <a:rPr lang="en-CA" smtClean="0"/>
              <a:t>2022-04-11</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2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D75A58E-DA16-45F6-88E4-DFEBDA6A48D5}" type="datetimeFigureOut">
              <a:rPr lang="en-CA" smtClean="0"/>
              <a:t>2022-04-11</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01B59AA-9591-4BF0-A687-B4E8B78B48D6}"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343055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ihgplc.com/-/media/FBBD6EBDD4D14EAD88A08E62F7911E74.ashx" TargetMode="External"/><Relationship Id="rId2" Type="http://schemas.openxmlformats.org/officeDocument/2006/relationships/hyperlink" Target="https://doi.org/10.3390/s2203127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geeksforgeeks.org/feature-extraction-techniques-nlp/" TargetMode="External"/><Relationship Id="rId13" Type="http://schemas.openxmlformats.org/officeDocument/2006/relationships/hyperlink" Target="https://openreview.net/forum?id=XPZIaotutsD" TargetMode="External"/><Relationship Id="rId18" Type="http://schemas.openxmlformats.org/officeDocument/2006/relationships/hyperlink" Target="http://arxiv.org/abs/1907.12412" TargetMode="External"/><Relationship Id="rId3" Type="http://schemas.openxmlformats.org/officeDocument/2006/relationships/hyperlink" Target="https://doi.org/10.1016/j.ins.2016.01.013" TargetMode="External"/><Relationship Id="rId7" Type="http://schemas.openxmlformats.org/officeDocument/2006/relationships/hyperlink" Target="https://www.geeksforgeeks.org/correcting-words-using-nltk-in-python/" TargetMode="External"/><Relationship Id="rId12" Type="http://schemas.openxmlformats.org/officeDocument/2006/relationships/hyperlink" Target="https://doi.org/10.18653/v1/2021.findings-acl.394" TargetMode="External"/><Relationship Id="rId17" Type="http://schemas.openxmlformats.org/officeDocument/2006/relationships/hyperlink" Target="https://towardsdatascience.com/understanding-electra-and-training-an-electra-language-model-3d33e3a9660d" TargetMode="External"/><Relationship Id="rId2" Type="http://schemas.openxmlformats.org/officeDocument/2006/relationships/hyperlink" Target="https://www.nltk.org/book/ch05.html" TargetMode="External"/><Relationship Id="rId16" Type="http://schemas.openxmlformats.org/officeDocument/2006/relationships/hyperlink" Target="https://medium.com/analytics-vidhya/multi-label-text-classification-using-transformers-bert-93460838e62b" TargetMode="External"/><Relationship Id="rId20" Type="http://schemas.openxmlformats.org/officeDocument/2006/relationships/hyperlink" Target="https://doi.org/10.1002/(SICI)1097-4571(199503)46:2%3c133::AID-ASI6%3e3.0.CO;2-Z" TargetMode="External"/><Relationship Id="rId1" Type="http://schemas.openxmlformats.org/officeDocument/2006/relationships/slideLayout" Target="../slideLayouts/slideLayout2.xml"/><Relationship Id="rId6" Type="http://schemas.openxmlformats.org/officeDocument/2006/relationships/hyperlink" Target="https://mccormickml.com/2021/06/29/combining-categorical-numerical-features-with-bert/" TargetMode="External"/><Relationship Id="rId11" Type="http://schemas.openxmlformats.org/officeDocument/2006/relationships/hyperlink" Target="https://doi.org/10.1007/978-3-642-01818-3_25" TargetMode="External"/><Relationship Id="rId5" Type="http://schemas.openxmlformats.org/officeDocument/2006/relationships/hyperlink" Target="https://towardsdatascience.com/how-important-are-the-words-in-your-text-data-tf-idf-answers-6fdc733bb066" TargetMode="External"/><Relationship Id="rId15" Type="http://schemas.openxmlformats.org/officeDocument/2006/relationships/hyperlink" Target="https://huggingface.co/" TargetMode="External"/><Relationship Id="rId10" Type="http://schemas.openxmlformats.org/officeDocument/2006/relationships/hyperlink" Target="https://kavita-ganesan.com/python-keyword-extraction/" TargetMode="External"/><Relationship Id="rId19" Type="http://schemas.openxmlformats.org/officeDocument/2006/relationships/hyperlink" Target="https://medium.com/analytics-vidhya/automated-keyword-extraction-from-articles-using-nlp-bfd864f41b34" TargetMode="External"/><Relationship Id="rId4" Type="http://schemas.openxmlformats.org/officeDocument/2006/relationships/hyperlink" Target="https://doi.org/10.1109/ISDA.2009.230" TargetMode="External"/><Relationship Id="rId9" Type="http://schemas.openxmlformats.org/officeDocument/2006/relationships/hyperlink" Target="https://doi.org/10.1186/1472-6947-12-8" TargetMode="External"/><Relationship Id="rId14" Type="http://schemas.openxmlformats.org/officeDocument/2006/relationships/hyperlink" Target="http://arxiv.org/abs/2006.03654"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rxiv.org/abs/1907.12412" TargetMode="External"/><Relationship Id="rId2" Type="http://schemas.openxmlformats.org/officeDocument/2006/relationships/hyperlink" Target="https://mccormickml.com/2021/06/29/combining-categorical-numerical-features-with-bert/" TargetMode="External"/><Relationship Id="rId1" Type="http://schemas.openxmlformats.org/officeDocument/2006/relationships/slideLayout" Target="../slideLayouts/slideLayout2.xml"/><Relationship Id="rId4" Type="http://schemas.openxmlformats.org/officeDocument/2006/relationships/hyperlink" Target="https://openreview.net/forum?id=XPZIaotutsD"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p:txBody>
          <a:bodyPr>
            <a:noAutofit/>
          </a:bodyPr>
          <a:lstStyle/>
          <a:p>
            <a:r>
              <a:rPr lang="en-CA" sz="5400" dirty="0"/>
              <a:t>Hotel Review Parsing: </a:t>
            </a:r>
            <a:br>
              <a:rPr lang="en-CA" sz="5400" dirty="0"/>
            </a:br>
            <a:r>
              <a:rPr lang="en-CA" sz="5400"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a:xfrm>
            <a:off x="1562100" y="4281444"/>
            <a:ext cx="9070848" cy="857820"/>
          </a:xfrm>
        </p:spPr>
        <p:txBody>
          <a:bodyPr>
            <a:normAutofit/>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A9ED-E9AA-471D-8536-01FC172D5E35}"/>
              </a:ext>
            </a:extLst>
          </p:cNvPr>
          <p:cNvSpPr>
            <a:spLocks noGrp="1"/>
          </p:cNvSpPr>
          <p:nvPr>
            <p:ph type="title"/>
          </p:nvPr>
        </p:nvSpPr>
        <p:spPr/>
        <p:txBody>
          <a:bodyPr/>
          <a:lstStyle/>
          <a:p>
            <a:r>
              <a:rPr lang="en-CA" dirty="0"/>
              <a:t>Methodology – Transformer Models</a:t>
            </a:r>
          </a:p>
        </p:txBody>
      </p:sp>
      <p:pic>
        <p:nvPicPr>
          <p:cNvPr id="7" name="Content Placeholder 6">
            <a:extLst>
              <a:ext uri="{FF2B5EF4-FFF2-40B4-BE49-F238E27FC236}">
                <a16:creationId xmlns:a16="http://schemas.microsoft.com/office/drawing/2014/main" id="{CB8041CC-326C-466D-A81F-E337E39A45AE}"/>
              </a:ext>
            </a:extLst>
          </p:cNvPr>
          <p:cNvPicPr>
            <a:picLocks noGrp="1" noChangeAspect="1"/>
          </p:cNvPicPr>
          <p:nvPr>
            <p:ph sz="half" idx="1"/>
          </p:nvPr>
        </p:nvPicPr>
        <p:blipFill>
          <a:blip r:embed="rId2"/>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a:extLst>
              <a:ext uri="{FF2B5EF4-FFF2-40B4-BE49-F238E27FC236}">
                <a16:creationId xmlns:a16="http://schemas.microsoft.com/office/drawing/2014/main" id="{8EF708EF-52BB-4337-BC45-9A270F6DE205}"/>
              </a:ext>
            </a:extLst>
          </p:cNvPr>
          <p:cNvSpPr>
            <a:spLocks noGrp="1"/>
          </p:cNvSpPr>
          <p:nvPr>
            <p:ph sz="half" idx="2"/>
          </p:nvPr>
        </p:nvSpPr>
        <p:spPr/>
        <p:txBody>
          <a:bodyPr/>
          <a:lstStyle/>
          <a:p>
            <a:r>
              <a:rPr lang="en-CA" sz="2400" dirty="0"/>
              <a:t>What is a Transformer model?</a:t>
            </a:r>
          </a:p>
          <a:p>
            <a:pPr lvl="1"/>
            <a:r>
              <a:rPr lang="en-CA" sz="2000" dirty="0"/>
              <a:t>State-of-the-art NLP model </a:t>
            </a:r>
          </a:p>
          <a:p>
            <a:pPr lvl="1"/>
            <a:r>
              <a:rPr lang="en-CA" sz="2000" dirty="0"/>
              <a:t>Processes text with context</a:t>
            </a:r>
          </a:p>
          <a:p>
            <a:pPr lvl="2"/>
            <a:r>
              <a:rPr lang="en-CA" sz="1800" dirty="0"/>
              <a:t>Uses attention to weight the importance of each word in the sentence</a:t>
            </a:r>
          </a:p>
          <a:p>
            <a:pPr lvl="1"/>
            <a:r>
              <a:rPr lang="en-CA" sz="2000" dirty="0"/>
              <a:t>Trained on huge corpuses of real text</a:t>
            </a:r>
          </a:p>
          <a:p>
            <a:pPr lvl="2"/>
            <a:r>
              <a:rPr lang="en-CA" sz="1800" dirty="0"/>
              <a:t>All of Wikipedia</a:t>
            </a:r>
          </a:p>
          <a:p>
            <a:pPr lvl="1"/>
            <a:r>
              <a:rPr lang="en-CA" sz="1800" dirty="0"/>
              <a:t>Needs to be fit to your data before running</a:t>
            </a:r>
          </a:p>
          <a:p>
            <a:pPr marL="274320" lvl="1" indent="0">
              <a:buNone/>
            </a:pPr>
            <a:endParaRPr lang="en-CA" dirty="0"/>
          </a:p>
        </p:txBody>
      </p:sp>
    </p:spTree>
    <p:extLst>
      <p:ext uri="{BB962C8B-B14F-4D97-AF65-F5344CB8AC3E}">
        <p14:creationId xmlns:p14="http://schemas.microsoft.com/office/powerpoint/2010/main" val="77784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1885844"/>
            <a:ext cx="4937458" cy="4352002"/>
          </a:xfrm>
        </p:spPr>
        <p:txBody>
          <a:bodyPr>
            <a:normAutofit fontScale="85000" lnSpcReduction="20000"/>
          </a:bodyPr>
          <a:lstStyle/>
          <a:p>
            <a:r>
              <a:rPr lang="en-CA" b="1" dirty="0"/>
              <a:t>ELECTRA</a:t>
            </a:r>
          </a:p>
          <a:p>
            <a:pPr lvl="1"/>
            <a:r>
              <a:rPr lang="en-CA" dirty="0"/>
              <a:t>Very lightweight model (110M parameters)</a:t>
            </a:r>
          </a:p>
          <a:p>
            <a:pPr lvl="1"/>
            <a:r>
              <a:rPr lang="en-CA" dirty="0"/>
              <a:t>Uses replaced token detection, similar to a GAN network, rather than missing tokens</a:t>
            </a:r>
          </a:p>
          <a:p>
            <a:pPr lvl="1"/>
            <a:r>
              <a:rPr lang="en-CA" dirty="0"/>
              <a:t>Performance exceeds human baselines (rank 21)</a:t>
            </a:r>
          </a:p>
          <a:p>
            <a:r>
              <a:rPr lang="en-CA" b="1" dirty="0"/>
              <a:t>ERNIE 2.0 </a:t>
            </a:r>
          </a:p>
          <a:p>
            <a:pPr lvl="1"/>
            <a:r>
              <a:rPr lang="en-CA" dirty="0"/>
              <a:t>3</a:t>
            </a:r>
            <a:r>
              <a:rPr lang="en-CA" baseline="30000" dirty="0"/>
              <a:t>rd</a:t>
            </a:r>
            <a:r>
              <a:rPr lang="en-CA" dirty="0"/>
              <a:t> ranked on the leaderboard</a:t>
            </a:r>
          </a:p>
          <a:p>
            <a:pPr lvl="1"/>
            <a:r>
              <a:rPr lang="en-CA" dirty="0"/>
              <a:t>Much larger model than Electra (340M parameters)</a:t>
            </a:r>
          </a:p>
          <a:p>
            <a:pPr lvl="1"/>
            <a:r>
              <a:rPr lang="en-CA" dirty="0"/>
              <a:t>Available as a transformer model</a:t>
            </a:r>
          </a:p>
          <a:p>
            <a:r>
              <a:rPr lang="en-CA" b="1" dirty="0" err="1"/>
              <a:t>DeBERTa</a:t>
            </a:r>
            <a:endParaRPr lang="en-CA" b="1" dirty="0"/>
          </a:p>
          <a:p>
            <a:pPr lvl="1"/>
            <a:r>
              <a:rPr lang="en-CA" sz="1500" dirty="0"/>
              <a:t>4</a:t>
            </a:r>
            <a:r>
              <a:rPr lang="en-CA" baseline="30000" dirty="0"/>
              <a:t>th</a:t>
            </a:r>
            <a:r>
              <a:rPr lang="en-CA" dirty="0"/>
              <a:t> ranked on the leaderboard (1.5B parameters)</a:t>
            </a:r>
          </a:p>
          <a:p>
            <a:pPr lvl="1"/>
            <a:r>
              <a:rPr lang="en-CA" dirty="0"/>
              <a:t>BERT-based model – different base framework than ERNIE</a:t>
            </a:r>
          </a:p>
          <a:p>
            <a:pPr lvl="1"/>
            <a:r>
              <a:rPr lang="en-CA" dirty="0"/>
              <a:t>Available as a transformer model</a:t>
            </a:r>
          </a:p>
          <a:p>
            <a:r>
              <a:rPr lang="en-CA" b="1" dirty="0"/>
              <a:t>Vega v1</a:t>
            </a:r>
          </a:p>
          <a:p>
            <a:pPr lvl="1"/>
            <a:r>
              <a:rPr lang="en-CA" dirty="0"/>
              <a:t>Current GLUE leader</a:t>
            </a:r>
          </a:p>
          <a:p>
            <a:pPr lvl="1"/>
            <a:r>
              <a:rPr lang="en-CA" dirty="0"/>
              <a:t>Not available in the </a:t>
            </a:r>
            <a:r>
              <a:rPr lang="en-CA" dirty="0" err="1"/>
              <a:t>HuggingFace</a:t>
            </a:r>
            <a:r>
              <a:rPr lang="en-CA" dirty="0"/>
              <a:t> transformers library</a:t>
            </a:r>
          </a:p>
          <a:p>
            <a:pPr lvl="1"/>
            <a:r>
              <a:rPr lang="en-CA" dirty="0"/>
              <a:t>No paper currently published</a:t>
            </a:r>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3"/>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4"/>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4"/>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Tree>
    <p:extLst>
      <p:ext uri="{BB962C8B-B14F-4D97-AF65-F5344CB8AC3E}">
        <p14:creationId xmlns:p14="http://schemas.microsoft.com/office/powerpoint/2010/main" val="216754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1885844"/>
            <a:ext cx="4937458" cy="4352002"/>
          </a:xfrm>
        </p:spPr>
        <p:txBody>
          <a:bodyPr>
            <a:normAutofit fontScale="85000" lnSpcReduction="20000"/>
          </a:bodyPr>
          <a:lstStyle/>
          <a:p>
            <a:r>
              <a:rPr lang="en-CA" b="1" dirty="0">
                <a:solidFill>
                  <a:srgbClr val="0070C0"/>
                </a:solidFill>
              </a:rPr>
              <a:t>ELECTRA</a:t>
            </a:r>
          </a:p>
          <a:p>
            <a:pPr lvl="1"/>
            <a:r>
              <a:rPr lang="en-CA" dirty="0">
                <a:solidFill>
                  <a:srgbClr val="0070C0"/>
                </a:solidFill>
              </a:rPr>
              <a:t>Very lightweight model (110M parameters)</a:t>
            </a:r>
          </a:p>
          <a:p>
            <a:pPr lvl="1"/>
            <a:r>
              <a:rPr lang="en-CA" dirty="0">
                <a:solidFill>
                  <a:srgbClr val="0070C0"/>
                </a:solidFill>
              </a:rPr>
              <a:t>Uses replaced token detection, similar to a GAN network, rather than missing tokens</a:t>
            </a:r>
          </a:p>
          <a:p>
            <a:pPr lvl="1"/>
            <a:r>
              <a:rPr lang="en-CA" dirty="0">
                <a:solidFill>
                  <a:srgbClr val="0070C0"/>
                </a:solidFill>
              </a:rPr>
              <a:t>Performance exceeds human baselines (rank 21)</a:t>
            </a:r>
          </a:p>
          <a:p>
            <a:r>
              <a:rPr lang="en-CA" b="1" dirty="0">
                <a:solidFill>
                  <a:srgbClr val="0070C0"/>
                </a:solidFill>
              </a:rPr>
              <a:t>ERNIE 2.0 </a:t>
            </a:r>
          </a:p>
          <a:p>
            <a:pPr lvl="1"/>
            <a:r>
              <a:rPr lang="en-CA" dirty="0">
                <a:solidFill>
                  <a:srgbClr val="0070C0"/>
                </a:solidFill>
              </a:rPr>
              <a:t>3</a:t>
            </a:r>
            <a:r>
              <a:rPr lang="en-CA" baseline="30000" dirty="0">
                <a:solidFill>
                  <a:srgbClr val="0070C0"/>
                </a:solidFill>
              </a:rPr>
              <a:t>rd</a:t>
            </a:r>
            <a:r>
              <a:rPr lang="en-CA" dirty="0">
                <a:solidFill>
                  <a:srgbClr val="0070C0"/>
                </a:solidFill>
              </a:rPr>
              <a:t> ranked on the leaderboard</a:t>
            </a:r>
          </a:p>
          <a:p>
            <a:pPr lvl="1"/>
            <a:r>
              <a:rPr lang="en-CA" dirty="0">
                <a:solidFill>
                  <a:srgbClr val="0070C0"/>
                </a:solidFill>
              </a:rPr>
              <a:t>Much larger model than Electra (340M parameters)</a:t>
            </a:r>
          </a:p>
          <a:p>
            <a:pPr lvl="1"/>
            <a:r>
              <a:rPr lang="en-CA" dirty="0">
                <a:solidFill>
                  <a:srgbClr val="0070C0"/>
                </a:solidFill>
              </a:rPr>
              <a:t>Available as a transformer model</a:t>
            </a:r>
          </a:p>
          <a:p>
            <a:r>
              <a:rPr lang="en-CA" b="1" dirty="0" err="1">
                <a:solidFill>
                  <a:srgbClr val="0070C0"/>
                </a:solidFill>
              </a:rPr>
              <a:t>DeBERTa</a:t>
            </a:r>
            <a:endParaRPr lang="en-CA" b="1" dirty="0">
              <a:solidFill>
                <a:srgbClr val="0070C0"/>
              </a:solidFill>
            </a:endParaRPr>
          </a:p>
          <a:p>
            <a:pPr lvl="1"/>
            <a:r>
              <a:rPr lang="en-CA" sz="1500" dirty="0">
                <a:solidFill>
                  <a:srgbClr val="0070C0"/>
                </a:solidFill>
              </a:rPr>
              <a:t>4</a:t>
            </a:r>
            <a:r>
              <a:rPr lang="en-CA" baseline="30000" dirty="0">
                <a:solidFill>
                  <a:srgbClr val="0070C0"/>
                </a:solidFill>
              </a:rPr>
              <a:t>th</a:t>
            </a:r>
            <a:r>
              <a:rPr lang="en-CA" dirty="0">
                <a:solidFill>
                  <a:srgbClr val="0070C0"/>
                </a:solidFill>
              </a:rPr>
              <a:t> ranked on the leaderboard (1.5B parameters)</a:t>
            </a:r>
          </a:p>
          <a:p>
            <a:pPr lvl="1"/>
            <a:r>
              <a:rPr lang="en-CA" dirty="0">
                <a:solidFill>
                  <a:srgbClr val="0070C0"/>
                </a:solidFill>
              </a:rPr>
              <a:t>BERT-based model – different base framework than ERNIE</a:t>
            </a:r>
          </a:p>
          <a:p>
            <a:pPr lvl="1"/>
            <a:r>
              <a:rPr lang="en-CA" dirty="0">
                <a:solidFill>
                  <a:srgbClr val="0070C0"/>
                </a:solidFill>
              </a:rPr>
              <a:t>Available as a transformer model</a:t>
            </a:r>
          </a:p>
          <a:p>
            <a:r>
              <a:rPr lang="en-CA" b="1" dirty="0"/>
              <a:t>Vega v1</a:t>
            </a:r>
          </a:p>
          <a:p>
            <a:pPr lvl="1"/>
            <a:r>
              <a:rPr lang="en-CA" dirty="0"/>
              <a:t>Current GLUE leader</a:t>
            </a:r>
          </a:p>
          <a:p>
            <a:pPr lvl="1"/>
            <a:r>
              <a:rPr lang="en-CA" dirty="0"/>
              <a:t>Not available in the </a:t>
            </a:r>
            <a:r>
              <a:rPr lang="en-CA" dirty="0" err="1"/>
              <a:t>HuggingFace</a:t>
            </a:r>
            <a:r>
              <a:rPr lang="en-CA" dirty="0"/>
              <a:t> transformers library</a:t>
            </a:r>
          </a:p>
          <a:p>
            <a:pPr lvl="1"/>
            <a:r>
              <a:rPr lang="en-CA" dirty="0"/>
              <a:t>No paper currently published</a:t>
            </a:r>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3"/>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4"/>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4"/>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
        <p:nvSpPr>
          <p:cNvPr id="3" name="Rectangle 2">
            <a:extLst>
              <a:ext uri="{FF2B5EF4-FFF2-40B4-BE49-F238E27FC236}">
                <a16:creationId xmlns:a16="http://schemas.microsoft.com/office/drawing/2014/main" id="{ABEE7526-D15B-4D1A-9E89-15D5C3D1F755}"/>
              </a:ext>
            </a:extLst>
          </p:cNvPr>
          <p:cNvSpPr/>
          <p:nvPr/>
        </p:nvSpPr>
        <p:spPr>
          <a:xfrm>
            <a:off x="2879002" y="3419947"/>
            <a:ext cx="669956"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3CD6311-FA50-4428-9741-9D263020BC01}"/>
              </a:ext>
            </a:extLst>
          </p:cNvPr>
          <p:cNvSpPr/>
          <p:nvPr/>
        </p:nvSpPr>
        <p:spPr>
          <a:xfrm>
            <a:off x="2879002" y="3747124"/>
            <a:ext cx="1267485"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692D527-826B-4824-9AFA-4E1C8D033F4A}"/>
              </a:ext>
            </a:extLst>
          </p:cNvPr>
          <p:cNvSpPr/>
          <p:nvPr/>
        </p:nvSpPr>
        <p:spPr>
          <a:xfrm>
            <a:off x="2892581" y="5724451"/>
            <a:ext cx="1797113"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7330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p:txBody>
          <a:bodyPr/>
          <a:lstStyle/>
          <a:p>
            <a:pPr algn="l"/>
            <a:r>
              <a:rPr lang="en-CA" dirty="0"/>
              <a:t>Ensemble Learning</a:t>
            </a:r>
          </a:p>
          <a:p>
            <a:pPr lvl="1"/>
            <a:r>
              <a:rPr lang="en-CA" dirty="0"/>
              <a:t>Meta approach to modeling</a:t>
            </a:r>
          </a:p>
          <a:p>
            <a:pPr lvl="1"/>
            <a:r>
              <a:rPr lang="en-CA" dirty="0"/>
              <a:t>Leverages the power of multiple predictive models</a:t>
            </a:r>
          </a:p>
          <a:p>
            <a:pPr algn="l"/>
            <a:r>
              <a:rPr lang="en-CA" dirty="0"/>
              <a:t>Gradient Boosting</a:t>
            </a:r>
          </a:p>
          <a:p>
            <a:pPr lvl="1"/>
            <a:r>
              <a:rPr lang="en-CA" dirty="0"/>
              <a:t>Builds trees sequentially, with each tree being built in a chain.</a:t>
            </a:r>
          </a:p>
          <a:p>
            <a:pPr lvl="2"/>
            <a:r>
              <a:rPr lang="en-CA" dirty="0"/>
              <a:t>Similar to a Random Forest</a:t>
            </a:r>
          </a:p>
          <a:p>
            <a:pPr lvl="3"/>
            <a:r>
              <a:rPr lang="en-CA" dirty="0"/>
              <a:t>Build all trees simultaneously and independently (horizontally)</a:t>
            </a:r>
          </a:p>
          <a:p>
            <a:pPr lvl="2"/>
            <a:endParaRPr lang="en-CA" dirty="0"/>
          </a:p>
        </p:txBody>
      </p:sp>
      <p:sp>
        <p:nvSpPr>
          <p:cNvPr id="7" name="Rectangle: Rounded Corners 6">
            <a:extLst>
              <a:ext uri="{FF2B5EF4-FFF2-40B4-BE49-F238E27FC236}">
                <a16:creationId xmlns:a16="http://schemas.microsoft.com/office/drawing/2014/main" id="{61EC5E0E-2A8D-4C27-9936-F6E5467E0CF8}"/>
              </a:ext>
            </a:extLst>
          </p:cNvPr>
          <p:cNvSpPr/>
          <p:nvPr/>
        </p:nvSpPr>
        <p:spPr>
          <a:xfrm>
            <a:off x="8256760" y="1710903"/>
            <a:ext cx="1555686"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Data</a:t>
            </a:r>
          </a:p>
        </p:txBody>
      </p:sp>
      <p:sp>
        <p:nvSpPr>
          <p:cNvPr id="8" name="Rectangle: Rounded Corners 7">
            <a:extLst>
              <a:ext uri="{FF2B5EF4-FFF2-40B4-BE49-F238E27FC236}">
                <a16:creationId xmlns:a16="http://schemas.microsoft.com/office/drawing/2014/main" id="{24549BC3-1349-40AD-A41D-3942B0E22B62}"/>
              </a:ext>
            </a:extLst>
          </p:cNvPr>
          <p:cNvSpPr/>
          <p:nvPr/>
        </p:nvSpPr>
        <p:spPr>
          <a:xfrm>
            <a:off x="6554709" y="3100641"/>
            <a:ext cx="1555687" cy="74937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Model</a:t>
            </a:r>
          </a:p>
        </p:txBody>
      </p:sp>
      <p:sp>
        <p:nvSpPr>
          <p:cNvPr id="9" name="Rectangle: Rounded Corners 8">
            <a:extLst>
              <a:ext uri="{FF2B5EF4-FFF2-40B4-BE49-F238E27FC236}">
                <a16:creationId xmlns:a16="http://schemas.microsoft.com/office/drawing/2014/main" id="{FB97B04D-AE0B-44A4-8B5C-EAEF7542BC48}"/>
              </a:ext>
            </a:extLst>
          </p:cNvPr>
          <p:cNvSpPr/>
          <p:nvPr/>
        </p:nvSpPr>
        <p:spPr>
          <a:xfrm>
            <a:off x="8265060" y="3100641"/>
            <a:ext cx="155568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Model</a:t>
            </a:r>
          </a:p>
        </p:txBody>
      </p:sp>
      <p:sp>
        <p:nvSpPr>
          <p:cNvPr id="10" name="Rectangle: Rounded Corners 9">
            <a:extLst>
              <a:ext uri="{FF2B5EF4-FFF2-40B4-BE49-F238E27FC236}">
                <a16:creationId xmlns:a16="http://schemas.microsoft.com/office/drawing/2014/main" id="{6A7D23EF-5271-48BB-9764-D58F3421E445}"/>
              </a:ext>
            </a:extLst>
          </p:cNvPr>
          <p:cNvSpPr/>
          <p:nvPr/>
        </p:nvSpPr>
        <p:spPr>
          <a:xfrm>
            <a:off x="9975411" y="3100642"/>
            <a:ext cx="1555687" cy="7493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Model</a:t>
            </a:r>
          </a:p>
        </p:txBody>
      </p:sp>
      <p:sp>
        <p:nvSpPr>
          <p:cNvPr id="11" name="Rectangle: Rounded Corners 10">
            <a:extLst>
              <a:ext uri="{FF2B5EF4-FFF2-40B4-BE49-F238E27FC236}">
                <a16:creationId xmlns:a16="http://schemas.microsoft.com/office/drawing/2014/main" id="{BDFB7951-12B7-401C-BFF4-429BBCE177F6}"/>
              </a:ext>
            </a:extLst>
          </p:cNvPr>
          <p:cNvSpPr/>
          <p:nvPr/>
        </p:nvSpPr>
        <p:spPr>
          <a:xfrm>
            <a:off x="8143215" y="4476872"/>
            <a:ext cx="179937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Ensemble Model</a:t>
            </a:r>
          </a:p>
        </p:txBody>
      </p:sp>
      <p:sp>
        <p:nvSpPr>
          <p:cNvPr id="12" name="TextBox 11">
            <a:extLst>
              <a:ext uri="{FF2B5EF4-FFF2-40B4-BE49-F238E27FC236}">
                <a16:creationId xmlns:a16="http://schemas.microsoft.com/office/drawing/2014/main" id="{AD4D1558-8C94-4AFC-AAEA-C034A45F15EC}"/>
              </a:ext>
            </a:extLst>
          </p:cNvPr>
          <p:cNvSpPr txBox="1"/>
          <p:nvPr/>
        </p:nvSpPr>
        <p:spPr>
          <a:xfrm>
            <a:off x="8387659" y="5859856"/>
            <a:ext cx="1310488" cy="369332"/>
          </a:xfrm>
          <a:prstGeom prst="rect">
            <a:avLst/>
          </a:prstGeom>
          <a:noFill/>
        </p:spPr>
        <p:txBody>
          <a:bodyPr wrap="square" rtlCol="0">
            <a:spAutoFit/>
          </a:bodyPr>
          <a:lstStyle/>
          <a:p>
            <a:pPr algn="ctr"/>
            <a:r>
              <a:rPr lang="en-CA" b="1" dirty="0"/>
              <a:t>Predictions</a:t>
            </a:r>
          </a:p>
        </p:txBody>
      </p:sp>
      <p:cxnSp>
        <p:nvCxnSpPr>
          <p:cNvPr id="23" name="Connector: Elbow 22">
            <a:extLst>
              <a:ext uri="{FF2B5EF4-FFF2-40B4-BE49-F238E27FC236}">
                <a16:creationId xmlns:a16="http://schemas.microsoft.com/office/drawing/2014/main" id="{E5895137-0828-4A2B-8840-CF36777A4BFD}"/>
              </a:ext>
            </a:extLst>
          </p:cNvPr>
          <p:cNvCxnSpPr>
            <a:cxnSpLocks/>
            <a:stCxn id="7" idx="2"/>
            <a:endCxn id="8" idx="0"/>
          </p:cNvCxnSpPr>
          <p:nvPr/>
        </p:nvCxnSpPr>
        <p:spPr>
          <a:xfrm rot="5400000">
            <a:off x="7863397" y="1929435"/>
            <a:ext cx="640362" cy="17020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0A8FC44-D123-41F9-B50A-A1203B8D8C14}"/>
              </a:ext>
            </a:extLst>
          </p:cNvPr>
          <p:cNvCxnSpPr>
            <a:cxnSpLocks/>
            <a:stCxn id="7" idx="2"/>
            <a:endCxn id="9" idx="0"/>
          </p:cNvCxnSpPr>
          <p:nvPr/>
        </p:nvCxnSpPr>
        <p:spPr>
          <a:xfrm>
            <a:off x="9034603" y="2460279"/>
            <a:ext cx="8301" cy="64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CFD744C5-5BD9-4C4F-A6B2-F567B42C821B}"/>
              </a:ext>
            </a:extLst>
          </p:cNvPr>
          <p:cNvCxnSpPr>
            <a:stCxn id="7" idx="2"/>
            <a:endCxn id="10" idx="0"/>
          </p:cNvCxnSpPr>
          <p:nvPr/>
        </p:nvCxnSpPr>
        <p:spPr>
          <a:xfrm rot="16200000" flipH="1">
            <a:off x="9573748" y="1921134"/>
            <a:ext cx="640363" cy="1718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403BD8F3-08D7-4212-A985-1147F0A0E96F}"/>
              </a:ext>
            </a:extLst>
          </p:cNvPr>
          <p:cNvCxnSpPr>
            <a:cxnSpLocks/>
            <a:stCxn id="10" idx="2"/>
            <a:endCxn id="11" idx="0"/>
          </p:cNvCxnSpPr>
          <p:nvPr/>
        </p:nvCxnSpPr>
        <p:spPr>
          <a:xfrm rot="5400000">
            <a:off x="9584653" y="3308269"/>
            <a:ext cx="626855"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B8886AF4-82D5-4585-A610-E55826034931}"/>
              </a:ext>
            </a:extLst>
          </p:cNvPr>
          <p:cNvCxnSpPr>
            <a:cxnSpLocks/>
            <a:stCxn id="8" idx="2"/>
            <a:endCxn id="11" idx="0"/>
          </p:cNvCxnSpPr>
          <p:nvPr/>
        </p:nvCxnSpPr>
        <p:spPr>
          <a:xfrm rot="16200000" flipH="1">
            <a:off x="7874301" y="3308269"/>
            <a:ext cx="626854"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E7D263F-62D5-444A-962A-C867E39C7F7A}"/>
              </a:ext>
            </a:extLst>
          </p:cNvPr>
          <p:cNvCxnSpPr>
            <a:cxnSpLocks/>
            <a:stCxn id="9" idx="2"/>
            <a:endCxn id="11" idx="0"/>
          </p:cNvCxnSpPr>
          <p:nvPr/>
        </p:nvCxnSpPr>
        <p:spPr>
          <a:xfrm>
            <a:off x="9042904" y="3850017"/>
            <a:ext cx="0" cy="62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DD6064-2DAD-436C-AE59-2090DA44AF82}"/>
              </a:ext>
            </a:extLst>
          </p:cNvPr>
          <p:cNvCxnSpPr>
            <a:cxnSpLocks/>
            <a:stCxn id="11" idx="2"/>
            <a:endCxn id="12" idx="0"/>
          </p:cNvCxnSpPr>
          <p:nvPr/>
        </p:nvCxnSpPr>
        <p:spPr>
          <a:xfrm flipH="1">
            <a:off x="9042903" y="5226248"/>
            <a:ext cx="1" cy="633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8595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p:txBody>
          <a:bodyPr/>
          <a:lstStyle/>
          <a:p>
            <a:pPr algn="l"/>
            <a:r>
              <a:rPr lang="en-CA" dirty="0"/>
              <a:t>Ensemble Learning</a:t>
            </a:r>
          </a:p>
          <a:p>
            <a:pPr lvl="1"/>
            <a:r>
              <a:rPr lang="en-CA" dirty="0"/>
              <a:t>Meta approach to modeling</a:t>
            </a:r>
          </a:p>
          <a:p>
            <a:pPr lvl="1"/>
            <a:r>
              <a:rPr lang="en-CA" dirty="0"/>
              <a:t>Leverages the power of multiple predictive models</a:t>
            </a:r>
          </a:p>
          <a:p>
            <a:pPr algn="l"/>
            <a:r>
              <a:rPr lang="en-CA" dirty="0"/>
              <a:t>Gradient Boosting</a:t>
            </a:r>
          </a:p>
          <a:p>
            <a:pPr lvl="1"/>
            <a:r>
              <a:rPr lang="en-CA" dirty="0"/>
              <a:t>Builds trees sequentially, with each tree being built in a chain.</a:t>
            </a:r>
          </a:p>
          <a:p>
            <a:pPr lvl="2"/>
            <a:r>
              <a:rPr lang="en-CA" dirty="0"/>
              <a:t>Similar to a Random Forest</a:t>
            </a:r>
          </a:p>
          <a:p>
            <a:pPr lvl="3"/>
            <a:r>
              <a:rPr lang="en-CA" dirty="0"/>
              <a:t>Build all trees simultaneously and independently (horizontally)</a:t>
            </a:r>
          </a:p>
          <a:p>
            <a:pPr lvl="2"/>
            <a:endParaRPr lang="en-CA" dirty="0"/>
          </a:p>
        </p:txBody>
      </p:sp>
      <p:sp>
        <p:nvSpPr>
          <p:cNvPr id="7" name="Rectangle: Rounded Corners 6">
            <a:extLst>
              <a:ext uri="{FF2B5EF4-FFF2-40B4-BE49-F238E27FC236}">
                <a16:creationId xmlns:a16="http://schemas.microsoft.com/office/drawing/2014/main" id="{61EC5E0E-2A8D-4C27-9936-F6E5467E0CF8}"/>
              </a:ext>
            </a:extLst>
          </p:cNvPr>
          <p:cNvSpPr/>
          <p:nvPr/>
        </p:nvSpPr>
        <p:spPr>
          <a:xfrm>
            <a:off x="8256760" y="1710903"/>
            <a:ext cx="1555686"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Data</a:t>
            </a:r>
          </a:p>
        </p:txBody>
      </p:sp>
      <p:sp>
        <p:nvSpPr>
          <p:cNvPr id="8" name="Rectangle: Rounded Corners 7">
            <a:extLst>
              <a:ext uri="{FF2B5EF4-FFF2-40B4-BE49-F238E27FC236}">
                <a16:creationId xmlns:a16="http://schemas.microsoft.com/office/drawing/2014/main" id="{24549BC3-1349-40AD-A41D-3942B0E22B62}"/>
              </a:ext>
            </a:extLst>
          </p:cNvPr>
          <p:cNvSpPr/>
          <p:nvPr/>
        </p:nvSpPr>
        <p:spPr>
          <a:xfrm>
            <a:off x="6554709" y="3100641"/>
            <a:ext cx="1555687" cy="74937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ELECTRA</a:t>
            </a:r>
          </a:p>
        </p:txBody>
      </p:sp>
      <p:sp>
        <p:nvSpPr>
          <p:cNvPr id="9" name="Rectangle: Rounded Corners 8">
            <a:extLst>
              <a:ext uri="{FF2B5EF4-FFF2-40B4-BE49-F238E27FC236}">
                <a16:creationId xmlns:a16="http://schemas.microsoft.com/office/drawing/2014/main" id="{FB97B04D-AE0B-44A4-8B5C-EAEF7542BC48}"/>
              </a:ext>
            </a:extLst>
          </p:cNvPr>
          <p:cNvSpPr/>
          <p:nvPr/>
        </p:nvSpPr>
        <p:spPr>
          <a:xfrm>
            <a:off x="8265060" y="3100641"/>
            <a:ext cx="155568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ERNIE</a:t>
            </a:r>
          </a:p>
        </p:txBody>
      </p:sp>
      <p:sp>
        <p:nvSpPr>
          <p:cNvPr id="10" name="Rectangle: Rounded Corners 9">
            <a:extLst>
              <a:ext uri="{FF2B5EF4-FFF2-40B4-BE49-F238E27FC236}">
                <a16:creationId xmlns:a16="http://schemas.microsoft.com/office/drawing/2014/main" id="{6A7D23EF-5271-48BB-9764-D58F3421E445}"/>
              </a:ext>
            </a:extLst>
          </p:cNvPr>
          <p:cNvSpPr/>
          <p:nvPr/>
        </p:nvSpPr>
        <p:spPr>
          <a:xfrm>
            <a:off x="9975411" y="3100642"/>
            <a:ext cx="1555687" cy="7493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a:solidFill>
                  <a:schemeClr val="tx1"/>
                </a:solidFill>
              </a:rPr>
              <a:t>DeBERTa</a:t>
            </a:r>
            <a:endParaRPr lang="en-CA" b="1" dirty="0">
              <a:solidFill>
                <a:schemeClr val="tx1"/>
              </a:solidFill>
            </a:endParaRPr>
          </a:p>
        </p:txBody>
      </p:sp>
      <p:sp>
        <p:nvSpPr>
          <p:cNvPr id="11" name="Rectangle: Rounded Corners 10">
            <a:extLst>
              <a:ext uri="{FF2B5EF4-FFF2-40B4-BE49-F238E27FC236}">
                <a16:creationId xmlns:a16="http://schemas.microsoft.com/office/drawing/2014/main" id="{BDFB7951-12B7-401C-BFF4-429BBCE177F6}"/>
              </a:ext>
            </a:extLst>
          </p:cNvPr>
          <p:cNvSpPr/>
          <p:nvPr/>
        </p:nvSpPr>
        <p:spPr>
          <a:xfrm>
            <a:off x="8143215" y="4476872"/>
            <a:ext cx="179937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Gradient Boost</a:t>
            </a:r>
          </a:p>
        </p:txBody>
      </p:sp>
      <p:sp>
        <p:nvSpPr>
          <p:cNvPr id="12" name="TextBox 11">
            <a:extLst>
              <a:ext uri="{FF2B5EF4-FFF2-40B4-BE49-F238E27FC236}">
                <a16:creationId xmlns:a16="http://schemas.microsoft.com/office/drawing/2014/main" id="{AD4D1558-8C94-4AFC-AAEA-C034A45F15EC}"/>
              </a:ext>
            </a:extLst>
          </p:cNvPr>
          <p:cNvSpPr txBox="1"/>
          <p:nvPr/>
        </p:nvSpPr>
        <p:spPr>
          <a:xfrm>
            <a:off x="8387659" y="5859856"/>
            <a:ext cx="1310488" cy="369332"/>
          </a:xfrm>
          <a:prstGeom prst="rect">
            <a:avLst/>
          </a:prstGeom>
          <a:noFill/>
        </p:spPr>
        <p:txBody>
          <a:bodyPr wrap="square" rtlCol="0">
            <a:spAutoFit/>
          </a:bodyPr>
          <a:lstStyle/>
          <a:p>
            <a:pPr algn="ctr"/>
            <a:r>
              <a:rPr lang="en-CA" b="1" dirty="0"/>
              <a:t>Predictions</a:t>
            </a:r>
          </a:p>
        </p:txBody>
      </p:sp>
      <p:cxnSp>
        <p:nvCxnSpPr>
          <p:cNvPr id="23" name="Connector: Elbow 22">
            <a:extLst>
              <a:ext uri="{FF2B5EF4-FFF2-40B4-BE49-F238E27FC236}">
                <a16:creationId xmlns:a16="http://schemas.microsoft.com/office/drawing/2014/main" id="{E5895137-0828-4A2B-8840-CF36777A4BFD}"/>
              </a:ext>
            </a:extLst>
          </p:cNvPr>
          <p:cNvCxnSpPr>
            <a:cxnSpLocks/>
            <a:stCxn id="7" idx="2"/>
            <a:endCxn id="8" idx="0"/>
          </p:cNvCxnSpPr>
          <p:nvPr/>
        </p:nvCxnSpPr>
        <p:spPr>
          <a:xfrm rot="5400000">
            <a:off x="7863397" y="1929435"/>
            <a:ext cx="640362" cy="17020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0A8FC44-D123-41F9-B50A-A1203B8D8C14}"/>
              </a:ext>
            </a:extLst>
          </p:cNvPr>
          <p:cNvCxnSpPr>
            <a:cxnSpLocks/>
            <a:stCxn id="7" idx="2"/>
            <a:endCxn id="9" idx="0"/>
          </p:cNvCxnSpPr>
          <p:nvPr/>
        </p:nvCxnSpPr>
        <p:spPr>
          <a:xfrm>
            <a:off x="9034603" y="2460279"/>
            <a:ext cx="8301" cy="64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CFD744C5-5BD9-4C4F-A6B2-F567B42C821B}"/>
              </a:ext>
            </a:extLst>
          </p:cNvPr>
          <p:cNvCxnSpPr>
            <a:stCxn id="7" idx="2"/>
            <a:endCxn id="10" idx="0"/>
          </p:cNvCxnSpPr>
          <p:nvPr/>
        </p:nvCxnSpPr>
        <p:spPr>
          <a:xfrm rot="16200000" flipH="1">
            <a:off x="9573748" y="1921134"/>
            <a:ext cx="640363" cy="1718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403BD8F3-08D7-4212-A985-1147F0A0E96F}"/>
              </a:ext>
            </a:extLst>
          </p:cNvPr>
          <p:cNvCxnSpPr>
            <a:cxnSpLocks/>
            <a:stCxn id="10" idx="2"/>
            <a:endCxn id="11" idx="0"/>
          </p:cNvCxnSpPr>
          <p:nvPr/>
        </p:nvCxnSpPr>
        <p:spPr>
          <a:xfrm rot="5400000">
            <a:off x="9584653" y="3308269"/>
            <a:ext cx="626855"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B8886AF4-82D5-4585-A610-E55826034931}"/>
              </a:ext>
            </a:extLst>
          </p:cNvPr>
          <p:cNvCxnSpPr>
            <a:cxnSpLocks/>
            <a:stCxn id="8" idx="2"/>
            <a:endCxn id="11" idx="0"/>
          </p:cNvCxnSpPr>
          <p:nvPr/>
        </p:nvCxnSpPr>
        <p:spPr>
          <a:xfrm rot="16200000" flipH="1">
            <a:off x="7874301" y="3308269"/>
            <a:ext cx="626854"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E7D263F-62D5-444A-962A-C867E39C7F7A}"/>
              </a:ext>
            </a:extLst>
          </p:cNvPr>
          <p:cNvCxnSpPr>
            <a:cxnSpLocks/>
            <a:stCxn id="9" idx="2"/>
            <a:endCxn id="11" idx="0"/>
          </p:cNvCxnSpPr>
          <p:nvPr/>
        </p:nvCxnSpPr>
        <p:spPr>
          <a:xfrm>
            <a:off x="9042904" y="3850017"/>
            <a:ext cx="0" cy="62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DD6064-2DAD-436C-AE59-2090DA44AF82}"/>
              </a:ext>
            </a:extLst>
          </p:cNvPr>
          <p:cNvCxnSpPr>
            <a:cxnSpLocks/>
            <a:stCxn id="11" idx="2"/>
            <a:endCxn id="12" idx="0"/>
          </p:cNvCxnSpPr>
          <p:nvPr/>
        </p:nvCxnSpPr>
        <p:spPr>
          <a:xfrm flipH="1">
            <a:off x="9042903" y="5226248"/>
            <a:ext cx="1" cy="633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36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Engineering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6572816" y="1702051"/>
            <a:ext cx="4552384" cy="4834551"/>
          </a:xfrm>
        </p:spPr>
        <p:txBody>
          <a:bodyPr>
            <a:normAutofit lnSpcReduction="10000"/>
          </a:bodyPr>
          <a:lstStyle/>
          <a:p>
            <a:r>
              <a:rPr lang="en-CA" dirty="0"/>
              <a:t>Non-text data features were incrementally added to the review body and prepended to the reviews.</a:t>
            </a:r>
          </a:p>
          <a:p>
            <a:pPr lvl="1"/>
            <a:r>
              <a:rPr lang="en-CA" dirty="0"/>
              <a:t>Prepending to avoid truncation during modeling.</a:t>
            </a:r>
          </a:p>
          <a:p>
            <a:pPr marL="274320" lvl="1" indent="0">
              <a:buNone/>
            </a:pPr>
            <a:endParaRPr lang="en-CA" dirty="0"/>
          </a:p>
          <a:p>
            <a:r>
              <a:rPr lang="en-CA" dirty="0"/>
              <a:t>Features were integrated into the text as seen to the left</a:t>
            </a:r>
          </a:p>
          <a:p>
            <a:pPr lvl="1"/>
            <a:r>
              <a:rPr lang="en-CA" b="1" dirty="0"/>
              <a:t>Review body: </a:t>
            </a:r>
            <a:r>
              <a:rPr lang="en-CA" dirty="0"/>
              <a:t>The full review body and title.</a:t>
            </a:r>
            <a:endParaRPr lang="en-CA" b="1" dirty="0"/>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Derived from TripAdvisor walkability score. Binned in 25 point increments.</a:t>
            </a:r>
          </a:p>
          <a:p>
            <a:pPr lvl="1"/>
            <a:endParaRPr lang="en-CA" dirty="0"/>
          </a:p>
          <a:p>
            <a:r>
              <a:rPr lang="en-CA" dirty="0"/>
              <a:t>For each feature added, an ERNIE model was trained and tested on a small sample and compared against a baseline trained on review only.</a:t>
            </a:r>
          </a:p>
          <a:p>
            <a:pPr marL="274320" lvl="1" indent="0">
              <a:buNone/>
            </a:pPr>
            <a:endParaRPr lang="en-CA" dirty="0"/>
          </a:p>
          <a:p>
            <a:pPr lvl="1"/>
            <a:endParaRPr lang="en-CA" dirty="0"/>
          </a:p>
        </p:txBody>
      </p:sp>
      <p:sp>
        <p:nvSpPr>
          <p:cNvPr id="4" name="TextBox 3">
            <a:extLst>
              <a:ext uri="{FF2B5EF4-FFF2-40B4-BE49-F238E27FC236}">
                <a16:creationId xmlns:a16="http://schemas.microsoft.com/office/drawing/2014/main" id="{FEF9F226-AA97-4E78-8117-B49065F89FC3}"/>
              </a:ext>
            </a:extLst>
          </p:cNvPr>
          <p:cNvSpPr txBox="1"/>
          <p:nvPr/>
        </p:nvSpPr>
        <p:spPr>
          <a:xfrm>
            <a:off x="834427" y="2103119"/>
            <a:ext cx="5014111" cy="1477328"/>
          </a:xfrm>
          <a:prstGeom prst="rect">
            <a:avLst/>
          </a:prstGeom>
          <a:noFill/>
        </p:spPr>
        <p:txBody>
          <a:bodyPr wrap="square" rtlCol="0">
            <a:spAutoFit/>
          </a:bodyPr>
          <a:lstStyle/>
          <a:p>
            <a:r>
              <a:rPr lang="en-CA" dirty="0"/>
              <a:t>State [</a:t>
            </a:r>
            <a:r>
              <a:rPr lang="en-CA" b="1" dirty="0"/>
              <a:t>state</a:t>
            </a:r>
            <a:r>
              <a:rPr lang="en-CA" dirty="0"/>
              <a:t>]. </a:t>
            </a:r>
          </a:p>
          <a:p>
            <a:r>
              <a:rPr lang="en-CA" dirty="0"/>
              <a:t>[</a:t>
            </a:r>
            <a:r>
              <a:rPr lang="en-CA" b="1" dirty="0"/>
              <a:t>pandemic timing</a:t>
            </a:r>
            <a:r>
              <a:rPr lang="en-CA" dirty="0"/>
              <a:t>] pandemic.</a:t>
            </a:r>
          </a:p>
          <a:p>
            <a:r>
              <a:rPr lang="en-CA" dirty="0"/>
              <a:t>Walkability [</a:t>
            </a:r>
            <a:r>
              <a:rPr lang="en-CA" b="1" dirty="0"/>
              <a:t>walkability score</a:t>
            </a:r>
            <a:r>
              <a:rPr lang="en-CA" dirty="0"/>
              <a:t>]. </a:t>
            </a:r>
          </a:p>
          <a:p>
            <a:r>
              <a:rPr lang="en-CA" dirty="0"/>
              <a:t>[</a:t>
            </a:r>
            <a:r>
              <a:rPr lang="en-CA" b="1" dirty="0" err="1"/>
              <a:t>tfidf</a:t>
            </a:r>
            <a:r>
              <a:rPr lang="en-CA" b="1" dirty="0"/>
              <a:t> feature</a:t>
            </a:r>
            <a:r>
              <a:rPr lang="en-CA" dirty="0"/>
              <a:t>]  [</a:t>
            </a:r>
            <a:r>
              <a:rPr lang="en-CA" b="1" dirty="0"/>
              <a:t>sentiment</a:t>
            </a:r>
            <a:r>
              <a:rPr lang="en-CA" dirty="0"/>
              <a:t>].</a:t>
            </a:r>
          </a:p>
          <a:p>
            <a:r>
              <a:rPr lang="en-CA" dirty="0"/>
              <a:t>[</a:t>
            </a:r>
            <a:r>
              <a:rPr lang="en-CA" b="1" dirty="0"/>
              <a:t>Review body</a:t>
            </a:r>
            <a:r>
              <a:rPr lang="en-CA" dirty="0"/>
              <a:t>].  ”</a:t>
            </a:r>
          </a:p>
        </p:txBody>
      </p:sp>
      <p:sp>
        <p:nvSpPr>
          <p:cNvPr id="5" name="TextBox 4">
            <a:extLst>
              <a:ext uri="{FF2B5EF4-FFF2-40B4-BE49-F238E27FC236}">
                <a16:creationId xmlns:a16="http://schemas.microsoft.com/office/drawing/2014/main" id="{459B834C-32C4-4F19-BAC9-694C1EFE814F}"/>
              </a:ext>
            </a:extLst>
          </p:cNvPr>
          <p:cNvSpPr txBox="1"/>
          <p:nvPr/>
        </p:nvSpPr>
        <p:spPr>
          <a:xfrm>
            <a:off x="834427" y="3828144"/>
            <a:ext cx="5178582" cy="2031325"/>
          </a:xfrm>
          <a:prstGeom prst="rect">
            <a:avLst/>
          </a:prstGeom>
          <a:noFill/>
        </p:spPr>
        <p:txBody>
          <a:bodyPr wrap="square" rtlCol="0">
            <a:spAutoFit/>
          </a:bodyPr>
          <a:lstStyle/>
          <a:p>
            <a:r>
              <a:rPr lang="en-CA" dirty="0"/>
              <a:t>State NV. Before pandemic. Walkability 2. </a:t>
            </a:r>
            <a:r>
              <a:rPr lang="en-CA" i="1" dirty="0"/>
              <a:t>Clean and comfy. We were a late check in and had no problems at all. The room was clean and the bed was extremely comfortable. </a:t>
            </a:r>
          </a:p>
          <a:p>
            <a:endParaRPr lang="en-CA" dirty="0"/>
          </a:p>
          <a:p>
            <a:r>
              <a:rPr lang="en-CA" dirty="0"/>
              <a:t>State OH. After pandemic. Walkability 0. </a:t>
            </a:r>
            <a:r>
              <a:rPr lang="en-CA" i="1" dirty="0"/>
              <a:t>Poorly maintained. short sheets and towels and property looks run down.  Love the outdoor basketball court though. </a:t>
            </a:r>
            <a:endParaRPr lang="en-CA" dirty="0"/>
          </a:p>
        </p:txBody>
      </p:sp>
    </p:spTree>
    <p:extLst>
      <p:ext uri="{BB962C8B-B14F-4D97-AF65-F5344CB8AC3E}">
        <p14:creationId xmlns:p14="http://schemas.microsoft.com/office/powerpoint/2010/main" val="19799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6572815" y="1828800"/>
            <a:ext cx="5012601" cy="4608214"/>
          </a:xfrm>
        </p:spPr>
        <p:txBody>
          <a:bodyPr>
            <a:normAutofit/>
          </a:bodyPr>
          <a:lstStyle/>
          <a:p>
            <a:r>
              <a:rPr lang="en-CA" dirty="0"/>
              <a:t>To generate a granular response to all </a:t>
            </a:r>
            <a:r>
              <a:rPr lang="en-CA" dirty="0" err="1"/>
              <a:t>tfidf</a:t>
            </a:r>
            <a:r>
              <a:rPr lang="en-CA" dirty="0"/>
              <a:t> features and hotel factors, standardized sentences were iteratively generated.</a:t>
            </a:r>
          </a:p>
          <a:p>
            <a:r>
              <a:rPr lang="en-CA" dirty="0"/>
              <a:t>Features integrated into text as seen to the left</a:t>
            </a:r>
          </a:p>
          <a:p>
            <a:pPr lvl="1"/>
            <a:r>
              <a:rPr lang="en-CA" b="1" dirty="0" err="1"/>
              <a:t>tfidf</a:t>
            </a:r>
            <a:r>
              <a:rPr lang="en-CA" b="1" dirty="0"/>
              <a:t> feature: </a:t>
            </a:r>
            <a:r>
              <a:rPr lang="en-CA" dirty="0"/>
              <a:t>A unique set of features from the top 100 </a:t>
            </a:r>
            <a:r>
              <a:rPr lang="en-CA" dirty="0" err="1"/>
              <a:t>tfidf</a:t>
            </a:r>
            <a:r>
              <a:rPr lang="en-CA" dirty="0"/>
              <a:t> features from the all reviews,  pre-covid and post-covid review sets. </a:t>
            </a:r>
          </a:p>
          <a:p>
            <a:pPr lvl="1"/>
            <a:r>
              <a:rPr lang="en-CA" b="1" dirty="0"/>
              <a:t>Sentiment: </a:t>
            </a:r>
            <a:r>
              <a:rPr lang="en-CA" dirty="0"/>
              <a:t>20 synonyms for “good” or “bad” were used for each feature to sample positive and negative sentiment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Derived from the TripAdvisor walkability score. Binned in 25 point increments.</a:t>
            </a:r>
          </a:p>
          <a:p>
            <a:pPr marL="274320" lvl="1" indent="0">
              <a:buNone/>
            </a:pPr>
            <a:endParaRPr lang="en-CA" dirty="0"/>
          </a:p>
          <a:p>
            <a:pPr lvl="1"/>
            <a:endParaRPr lang="en-CA" dirty="0"/>
          </a:p>
        </p:txBody>
      </p:sp>
      <p:sp>
        <p:nvSpPr>
          <p:cNvPr id="4" name="TextBox 3">
            <a:extLst>
              <a:ext uri="{FF2B5EF4-FFF2-40B4-BE49-F238E27FC236}">
                <a16:creationId xmlns:a16="http://schemas.microsoft.com/office/drawing/2014/main" id="{FEF9F226-AA97-4E78-8117-B49065F89FC3}"/>
              </a:ext>
            </a:extLst>
          </p:cNvPr>
          <p:cNvSpPr txBox="1"/>
          <p:nvPr/>
        </p:nvSpPr>
        <p:spPr>
          <a:xfrm>
            <a:off x="787651" y="2077568"/>
            <a:ext cx="4088395" cy="1200329"/>
          </a:xfrm>
          <a:prstGeom prst="rect">
            <a:avLst/>
          </a:prstGeom>
          <a:noFill/>
        </p:spPr>
        <p:txBody>
          <a:bodyPr wrap="square" rtlCol="0">
            <a:spAutoFit/>
          </a:bodyPr>
          <a:lstStyle/>
          <a:p>
            <a:r>
              <a:rPr lang="en-CA" dirty="0"/>
              <a:t>State [</a:t>
            </a:r>
            <a:r>
              <a:rPr lang="en-CA" b="1" dirty="0"/>
              <a:t>state</a:t>
            </a:r>
            <a:r>
              <a:rPr lang="en-CA" dirty="0"/>
              <a:t>]. </a:t>
            </a:r>
          </a:p>
          <a:p>
            <a:r>
              <a:rPr lang="en-CA" dirty="0"/>
              <a:t>[</a:t>
            </a:r>
            <a:r>
              <a:rPr lang="en-CA" b="1" dirty="0"/>
              <a:t>pandemic timing</a:t>
            </a:r>
            <a:r>
              <a:rPr lang="en-CA" dirty="0"/>
              <a:t>] pandemic.</a:t>
            </a:r>
          </a:p>
          <a:p>
            <a:r>
              <a:rPr lang="en-CA" dirty="0"/>
              <a:t>Walkability [</a:t>
            </a:r>
            <a:r>
              <a:rPr lang="en-CA" b="1" dirty="0"/>
              <a:t>walkability score</a:t>
            </a:r>
            <a:r>
              <a:rPr lang="en-CA" dirty="0"/>
              <a:t>]. </a:t>
            </a:r>
          </a:p>
          <a:p>
            <a:r>
              <a:rPr lang="en-CA" dirty="0"/>
              <a:t>[</a:t>
            </a:r>
            <a:r>
              <a:rPr lang="en-CA" b="1" dirty="0" err="1"/>
              <a:t>tfidf</a:t>
            </a:r>
            <a:r>
              <a:rPr lang="en-CA" b="1" dirty="0"/>
              <a:t> feature</a:t>
            </a:r>
            <a:r>
              <a:rPr lang="en-CA" dirty="0"/>
              <a:t>]  [</a:t>
            </a:r>
            <a:r>
              <a:rPr lang="en-CA" b="1" dirty="0"/>
              <a:t>sentiment</a:t>
            </a:r>
            <a:r>
              <a:rPr lang="en-CA" dirty="0"/>
              <a:t>].</a:t>
            </a:r>
          </a:p>
        </p:txBody>
      </p:sp>
      <p:sp>
        <p:nvSpPr>
          <p:cNvPr id="5" name="TextBox 4">
            <a:extLst>
              <a:ext uri="{FF2B5EF4-FFF2-40B4-BE49-F238E27FC236}">
                <a16:creationId xmlns:a16="http://schemas.microsoft.com/office/drawing/2014/main" id="{459B834C-32C4-4F19-BAC9-694C1EFE814F}"/>
              </a:ext>
            </a:extLst>
          </p:cNvPr>
          <p:cNvSpPr txBox="1"/>
          <p:nvPr/>
        </p:nvSpPr>
        <p:spPr>
          <a:xfrm>
            <a:off x="606583" y="3828144"/>
            <a:ext cx="5785164" cy="2031325"/>
          </a:xfrm>
          <a:prstGeom prst="rect">
            <a:avLst/>
          </a:prstGeom>
          <a:noFill/>
        </p:spPr>
        <p:txBody>
          <a:bodyPr wrap="square" rtlCol="0">
            <a:spAutoFit/>
          </a:bodyPr>
          <a:lstStyle/>
          <a:p>
            <a:r>
              <a:rPr lang="en-CA" dirty="0">
                <a:effectLst/>
              </a:rPr>
              <a:t>State KS. After pandemic. Walkability 1. Area deplorable.</a:t>
            </a:r>
          </a:p>
          <a:p>
            <a:endParaRPr lang="en-CA" dirty="0"/>
          </a:p>
          <a:p>
            <a:r>
              <a:rPr lang="en-CA" dirty="0"/>
              <a:t>State AZ. After pandemic. Walkability 0. Staff friendly subpar.</a:t>
            </a:r>
          </a:p>
          <a:p>
            <a:endParaRPr lang="en-CA" dirty="0"/>
          </a:p>
          <a:p>
            <a:r>
              <a:rPr lang="en-CA" dirty="0"/>
              <a:t>State ME. Before pandemic. Walkability 3. Food enchanting.</a:t>
            </a:r>
          </a:p>
          <a:p>
            <a:endParaRPr lang="en-CA" dirty="0"/>
          </a:p>
          <a:p>
            <a:r>
              <a:rPr lang="en-CA" dirty="0"/>
              <a:t>State NM. After pandemic. Walkability 2. Lobby entertaining.</a:t>
            </a:r>
          </a:p>
        </p:txBody>
      </p:sp>
    </p:spTree>
    <p:extLst>
      <p:ext uri="{BB962C8B-B14F-4D97-AF65-F5344CB8AC3E}">
        <p14:creationId xmlns:p14="http://schemas.microsoft.com/office/powerpoint/2010/main" val="421917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p:txBody>
          <a:bodyPr/>
          <a:lstStyle/>
          <a:p>
            <a:r>
              <a:rPr lang="en-CA" dirty="0"/>
              <a:t>Results – Table of Contents</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p:txBody>
          <a:bodyPr/>
          <a:lstStyle/>
          <a:p>
            <a:pPr marL="342900" indent="-342900">
              <a:buFont typeface="+mj-lt"/>
              <a:buAutoNum type="arabicPeriod"/>
            </a:pPr>
            <a:r>
              <a:rPr lang="en-CA" dirty="0"/>
              <a:t>Data Collection</a:t>
            </a:r>
          </a:p>
          <a:p>
            <a:pPr marL="342900" indent="-342900">
              <a:buFont typeface="+mj-lt"/>
              <a:buAutoNum type="arabicPeriod"/>
            </a:pPr>
            <a:r>
              <a:rPr lang="en-CA" dirty="0"/>
              <a:t>Data Pre-Processing</a:t>
            </a:r>
          </a:p>
          <a:p>
            <a:pPr marL="342900" indent="-342900">
              <a:buFont typeface="+mj-lt"/>
              <a:buAutoNum type="arabicPeriod"/>
            </a:pPr>
            <a:r>
              <a:rPr lang="en-CA" dirty="0" err="1"/>
              <a:t>Tfidf</a:t>
            </a:r>
            <a:r>
              <a:rPr lang="en-CA" dirty="0"/>
              <a:t> Feature Extraction</a:t>
            </a:r>
          </a:p>
          <a:p>
            <a:pPr marL="342900" indent="-342900">
              <a:buFont typeface="+mj-lt"/>
              <a:buAutoNum type="arabicPeriod"/>
            </a:pPr>
            <a:r>
              <a:rPr lang="en-CA" dirty="0"/>
              <a:t>Modeling</a:t>
            </a:r>
          </a:p>
          <a:p>
            <a:pPr marL="617220" lvl="1" indent="-342900">
              <a:buFont typeface="+mj-lt"/>
              <a:buAutoNum type="arabicPeriod"/>
            </a:pPr>
            <a:r>
              <a:rPr lang="en-CA" dirty="0"/>
              <a:t>Transformer Models</a:t>
            </a:r>
          </a:p>
          <a:p>
            <a:pPr marL="617220" lvl="1" indent="-342900">
              <a:buFont typeface="+mj-lt"/>
              <a:buAutoNum type="arabicPeriod"/>
            </a:pPr>
            <a:r>
              <a:rPr lang="en-CA" dirty="0"/>
              <a:t>Ensemble Model</a:t>
            </a:r>
          </a:p>
          <a:p>
            <a:pPr marL="342900" indent="-342900">
              <a:buFont typeface="+mj-lt"/>
              <a:buAutoNum type="arabicPeriod"/>
            </a:pPr>
            <a:r>
              <a:rPr lang="en-CA" dirty="0"/>
              <a:t>Model Feature Engineering</a:t>
            </a:r>
          </a:p>
          <a:p>
            <a:pPr marL="342900" indent="-342900">
              <a:buFont typeface="+mj-lt"/>
              <a:buAutoNum type="arabicPeriod"/>
            </a:pPr>
            <a:r>
              <a:rPr lang="en-CA" dirty="0" err="1"/>
              <a:t>Tfidf</a:t>
            </a:r>
            <a:r>
              <a:rPr lang="en-CA" dirty="0"/>
              <a:t> Feature Prediction</a:t>
            </a:r>
          </a:p>
          <a:p>
            <a:pPr marL="342900" indent="-342900">
              <a:buFont typeface="+mj-lt"/>
              <a:buAutoNum type="arabicPeriod"/>
            </a:pPr>
            <a:r>
              <a:rPr lang="en-CA" dirty="0"/>
              <a:t>Novel Review Prediction</a:t>
            </a:r>
          </a:p>
        </p:txBody>
      </p:sp>
    </p:spTree>
    <p:extLst>
      <p:ext uri="{BB962C8B-B14F-4D97-AF65-F5344CB8AC3E}">
        <p14:creationId xmlns:p14="http://schemas.microsoft.com/office/powerpoint/2010/main" val="334044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 Dataset Statistics</a:t>
            </a:r>
          </a:p>
        </p:txBody>
      </p:sp>
      <p:graphicFrame>
        <p:nvGraphicFramePr>
          <p:cNvPr id="4" name="Table 4">
            <a:extLst>
              <a:ext uri="{FF2B5EF4-FFF2-40B4-BE49-F238E27FC236}">
                <a16:creationId xmlns:a16="http://schemas.microsoft.com/office/drawing/2014/main" id="{074C45BC-4967-4722-B68C-ADE495E430BB}"/>
              </a:ext>
            </a:extLst>
          </p:cNvPr>
          <p:cNvGraphicFramePr>
            <a:graphicFrameLocks noGrp="1"/>
          </p:cNvGraphicFramePr>
          <p:nvPr>
            <p:ph idx="1"/>
            <p:extLst>
              <p:ext uri="{D42A27DB-BD31-4B8C-83A1-F6EECF244321}">
                <p14:modId xmlns:p14="http://schemas.microsoft.com/office/powerpoint/2010/main" val="3232548548"/>
              </p:ext>
            </p:extLst>
          </p:nvPr>
        </p:nvGraphicFramePr>
        <p:xfrm>
          <a:off x="1066800" y="2618766"/>
          <a:ext cx="10058400" cy="2653990"/>
        </p:xfrm>
        <a:graphic>
          <a:graphicData uri="http://schemas.openxmlformats.org/drawingml/2006/table">
            <a:tbl>
              <a:tblPr firstRow="1" bandRow="1">
                <a:tableStyleId>{6E25E649-3F16-4E02-A733-19D2CDBF48F0}</a:tableStyleId>
              </a:tblPr>
              <a:tblGrid>
                <a:gridCol w="2753170">
                  <a:extLst>
                    <a:ext uri="{9D8B030D-6E8A-4147-A177-3AD203B41FA5}">
                      <a16:colId xmlns:a16="http://schemas.microsoft.com/office/drawing/2014/main" val="3489803506"/>
                    </a:ext>
                  </a:extLst>
                </a:gridCol>
                <a:gridCol w="2435077">
                  <a:extLst>
                    <a:ext uri="{9D8B030D-6E8A-4147-A177-3AD203B41FA5}">
                      <a16:colId xmlns:a16="http://schemas.microsoft.com/office/drawing/2014/main" val="3888154683"/>
                    </a:ext>
                  </a:extLst>
                </a:gridCol>
                <a:gridCol w="2435076">
                  <a:extLst>
                    <a:ext uri="{9D8B030D-6E8A-4147-A177-3AD203B41FA5}">
                      <a16:colId xmlns:a16="http://schemas.microsoft.com/office/drawing/2014/main" val="878758932"/>
                    </a:ext>
                  </a:extLst>
                </a:gridCol>
                <a:gridCol w="2435077">
                  <a:extLst>
                    <a:ext uri="{9D8B030D-6E8A-4147-A177-3AD203B41FA5}">
                      <a16:colId xmlns:a16="http://schemas.microsoft.com/office/drawing/2014/main" val="2147992101"/>
                    </a:ext>
                  </a:extLst>
                </a:gridCol>
              </a:tblGrid>
              <a:tr h="530798">
                <a:tc>
                  <a:txBody>
                    <a:bodyPr/>
                    <a:lstStyle/>
                    <a:p>
                      <a:r>
                        <a:rPr lang="en-CA" dirty="0"/>
                        <a:t>Statistic</a:t>
                      </a:r>
                    </a:p>
                  </a:txBody>
                  <a:tcPr/>
                </a:tc>
                <a:tc>
                  <a:txBody>
                    <a:bodyPr/>
                    <a:lstStyle/>
                    <a:p>
                      <a:pPr algn="ctr"/>
                      <a:r>
                        <a:rPr lang="en-CA" dirty="0"/>
                        <a:t>Overall</a:t>
                      </a:r>
                    </a:p>
                  </a:txBody>
                  <a:tcPr/>
                </a:tc>
                <a:tc>
                  <a:txBody>
                    <a:bodyPr/>
                    <a:lstStyle/>
                    <a:p>
                      <a:pPr algn="ctr"/>
                      <a:r>
                        <a:rPr lang="en-CA" dirty="0"/>
                        <a:t>Pre-Pandemic</a:t>
                      </a:r>
                    </a:p>
                  </a:txBody>
                  <a:tcPr/>
                </a:tc>
                <a:tc>
                  <a:txBody>
                    <a:bodyPr/>
                    <a:lstStyle/>
                    <a:p>
                      <a:pPr algn="ctr"/>
                      <a:r>
                        <a:rPr lang="en-CA" dirty="0"/>
                        <a:t>Pandemic</a:t>
                      </a:r>
                    </a:p>
                  </a:txBody>
                  <a:tcPr/>
                </a:tc>
                <a:extLst>
                  <a:ext uri="{0D108BD9-81ED-4DB2-BD59-A6C34878D82A}">
                    <a16:rowId xmlns:a16="http://schemas.microsoft.com/office/drawing/2014/main" val="1595027703"/>
                  </a:ext>
                </a:extLst>
              </a:tr>
              <a:tr h="530798">
                <a:tc>
                  <a:txBody>
                    <a:bodyPr/>
                    <a:lstStyle/>
                    <a:p>
                      <a:r>
                        <a:rPr lang="en-CA" dirty="0"/>
                        <a:t>Total Number of Hotels</a:t>
                      </a:r>
                    </a:p>
                  </a:txBody>
                  <a:tcPr/>
                </a:tc>
                <a:tc>
                  <a:txBody>
                    <a:bodyPr/>
                    <a:lstStyle/>
                    <a:p>
                      <a:pPr algn="ctr"/>
                      <a:r>
                        <a:rPr lang="en-CA" dirty="0"/>
                        <a:t>3,922</a:t>
                      </a:r>
                    </a:p>
                  </a:txBody>
                  <a:tcPr/>
                </a:tc>
                <a:tc>
                  <a:txBody>
                    <a:bodyPr/>
                    <a:lstStyle/>
                    <a:p>
                      <a:pPr algn="ctr"/>
                      <a:r>
                        <a:rPr lang="en-CA" dirty="0"/>
                        <a:t>-</a:t>
                      </a:r>
                    </a:p>
                  </a:txBody>
                  <a:tcPr/>
                </a:tc>
                <a:tc>
                  <a:txBody>
                    <a:bodyPr/>
                    <a:lstStyle/>
                    <a:p>
                      <a:pPr algn="ctr"/>
                      <a:r>
                        <a:rPr lang="en-CA" dirty="0"/>
                        <a:t>-</a:t>
                      </a:r>
                    </a:p>
                  </a:txBody>
                  <a:tcPr/>
                </a:tc>
                <a:extLst>
                  <a:ext uri="{0D108BD9-81ED-4DB2-BD59-A6C34878D82A}">
                    <a16:rowId xmlns:a16="http://schemas.microsoft.com/office/drawing/2014/main" val="680932114"/>
                  </a:ext>
                </a:extLst>
              </a:tr>
              <a:tr h="530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Total Number of Reviews</a:t>
                      </a:r>
                    </a:p>
                  </a:txBody>
                  <a:tcPr/>
                </a:tc>
                <a:tc>
                  <a:txBody>
                    <a:bodyPr/>
                    <a:lstStyle/>
                    <a:p>
                      <a:pPr algn="ctr"/>
                      <a:r>
                        <a:rPr lang="en-CA" dirty="0"/>
                        <a:t>3,774,238</a:t>
                      </a:r>
                    </a:p>
                  </a:txBody>
                  <a:tcPr/>
                </a:tc>
                <a:tc>
                  <a:txBody>
                    <a:bodyPr/>
                    <a:lstStyle/>
                    <a:p>
                      <a:pPr algn="ctr"/>
                      <a:r>
                        <a:rPr lang="en-CA" dirty="0"/>
                        <a:t>3,442,834</a:t>
                      </a:r>
                    </a:p>
                  </a:txBody>
                  <a:tcPr/>
                </a:tc>
                <a:tc>
                  <a:txBody>
                    <a:bodyPr/>
                    <a:lstStyle/>
                    <a:p>
                      <a:pPr algn="ctr"/>
                      <a:r>
                        <a:rPr lang="en-CA" dirty="0"/>
                        <a:t>331,404</a:t>
                      </a:r>
                    </a:p>
                  </a:txBody>
                  <a:tcPr/>
                </a:tc>
                <a:extLst>
                  <a:ext uri="{0D108BD9-81ED-4DB2-BD59-A6C34878D82A}">
                    <a16:rowId xmlns:a16="http://schemas.microsoft.com/office/drawing/2014/main" val="1427817165"/>
                  </a:ext>
                </a:extLst>
              </a:tr>
              <a:tr h="530798">
                <a:tc>
                  <a:txBody>
                    <a:bodyPr/>
                    <a:lstStyle/>
                    <a:p>
                      <a:r>
                        <a:rPr lang="en-CA" dirty="0"/>
                        <a:t>Mean Review Rating</a:t>
                      </a:r>
                    </a:p>
                  </a:txBody>
                  <a:tcPr/>
                </a:tc>
                <a:tc>
                  <a:txBody>
                    <a:bodyPr/>
                    <a:lstStyle/>
                    <a:p>
                      <a:pPr algn="ctr"/>
                      <a:r>
                        <a:rPr lang="en-CA" dirty="0"/>
                        <a:t>4.07</a:t>
                      </a:r>
                    </a:p>
                  </a:txBody>
                  <a:tcPr/>
                </a:tc>
                <a:tc>
                  <a:txBody>
                    <a:bodyPr/>
                    <a:lstStyle/>
                    <a:p>
                      <a:pPr algn="ctr"/>
                      <a:r>
                        <a:rPr lang="en-CA" dirty="0"/>
                        <a:t>4.10</a:t>
                      </a:r>
                    </a:p>
                  </a:txBody>
                  <a:tcPr/>
                </a:tc>
                <a:tc>
                  <a:txBody>
                    <a:bodyPr/>
                    <a:lstStyle/>
                    <a:p>
                      <a:pPr algn="ctr"/>
                      <a:r>
                        <a:rPr lang="en-CA" dirty="0"/>
                        <a:t>3.81</a:t>
                      </a:r>
                    </a:p>
                  </a:txBody>
                  <a:tcPr/>
                </a:tc>
                <a:extLst>
                  <a:ext uri="{0D108BD9-81ED-4DB2-BD59-A6C34878D82A}">
                    <a16:rowId xmlns:a16="http://schemas.microsoft.com/office/drawing/2014/main" val="387217218"/>
                  </a:ext>
                </a:extLst>
              </a:tr>
              <a:tr h="530798">
                <a:tc>
                  <a:txBody>
                    <a:bodyPr/>
                    <a:lstStyle/>
                    <a:p>
                      <a:r>
                        <a:rPr lang="en-CA" dirty="0"/>
                        <a:t>STD of Review Ratings</a:t>
                      </a:r>
                    </a:p>
                  </a:txBody>
                  <a:tcPr/>
                </a:tc>
                <a:tc>
                  <a:txBody>
                    <a:bodyPr/>
                    <a:lstStyle/>
                    <a:p>
                      <a:pPr algn="ctr"/>
                      <a:r>
                        <a:rPr lang="en-CA" dirty="0"/>
                        <a:t>1.19</a:t>
                      </a:r>
                    </a:p>
                  </a:txBody>
                  <a:tcPr/>
                </a:tc>
                <a:tc>
                  <a:txBody>
                    <a:bodyPr/>
                    <a:lstStyle/>
                    <a:p>
                      <a:pPr algn="ctr"/>
                      <a:r>
                        <a:rPr lang="en-CA" dirty="0"/>
                        <a:t>1.16</a:t>
                      </a:r>
                    </a:p>
                  </a:txBody>
                  <a:tcPr/>
                </a:tc>
                <a:tc>
                  <a:txBody>
                    <a:bodyPr/>
                    <a:lstStyle/>
                    <a:p>
                      <a:pPr algn="ctr"/>
                      <a:r>
                        <a:rPr lang="en-CA" dirty="0"/>
                        <a:t>1.50</a:t>
                      </a:r>
                    </a:p>
                  </a:txBody>
                  <a:tcPr/>
                </a:tc>
                <a:extLst>
                  <a:ext uri="{0D108BD9-81ED-4DB2-BD59-A6C34878D82A}">
                    <a16:rowId xmlns:a16="http://schemas.microsoft.com/office/drawing/2014/main" val="2228075380"/>
                  </a:ext>
                </a:extLst>
              </a:tr>
            </a:tbl>
          </a:graphicData>
        </a:graphic>
      </p:graphicFrame>
    </p:spTree>
    <p:extLst>
      <p:ext uri="{BB962C8B-B14F-4D97-AF65-F5344CB8AC3E}">
        <p14:creationId xmlns:p14="http://schemas.microsoft.com/office/powerpoint/2010/main" val="36835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 Reviews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4570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529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2695866240"/>
              </p:ext>
            </p:extLst>
          </p:nvPr>
        </p:nvGraphicFramePr>
        <p:xfrm>
          <a:off x="2660208" y="1706350"/>
          <a:ext cx="6774916"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128275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1239622166"/>
              </p:ext>
            </p:extLst>
          </p:nvPr>
        </p:nvGraphicFramePr>
        <p:xfrm>
          <a:off x="2660208" y="1706350"/>
          <a:ext cx="6774916"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kern="1200" dirty="0">
                          <a:solidFill>
                            <a:srgbClr val="000000"/>
                          </a:solidFill>
                          <a:effectLst/>
                          <a:latin typeface="+mn-lt"/>
                          <a:ea typeface="+mn-ea"/>
                          <a:cs typeface="+mn-cs"/>
                        </a:rPr>
                        <a:t>2</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kern="1200" dirty="0">
                          <a:solidFill>
                            <a:srgbClr val="000000"/>
                          </a:solidFill>
                          <a:effectLst/>
                          <a:latin typeface="+mn-lt"/>
                          <a:ea typeface="+mn-ea"/>
                          <a:cs typeface="+mn-cs"/>
                        </a:rPr>
                        <a:t>3</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kern="1200" dirty="0">
                          <a:solidFill>
                            <a:srgbClr val="000000"/>
                          </a:solidFill>
                          <a:effectLst/>
                          <a:latin typeface="+mn-lt"/>
                          <a:ea typeface="+mn-ea"/>
                          <a:cs typeface="+mn-cs"/>
                        </a:rPr>
                        <a:t>4</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kern="1200" dirty="0">
                          <a:solidFill>
                            <a:srgbClr val="000000"/>
                          </a:solidFill>
                          <a:effectLst/>
                          <a:latin typeface="+mn-lt"/>
                          <a:ea typeface="+mn-ea"/>
                          <a:cs typeface="+mn-cs"/>
                        </a:rPr>
                        <a:t>5</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kern="1200" dirty="0">
                          <a:solidFill>
                            <a:srgbClr val="000000"/>
                          </a:solidFill>
                          <a:effectLst/>
                          <a:latin typeface="+mn-lt"/>
                          <a:ea typeface="+mn-ea"/>
                          <a:cs typeface="+mn-cs"/>
                        </a:rPr>
                        <a:t>6</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kern="1200" dirty="0">
                          <a:solidFill>
                            <a:srgbClr val="000000"/>
                          </a:solidFill>
                          <a:effectLst/>
                          <a:latin typeface="+mn-lt"/>
                          <a:ea typeface="+mn-ea"/>
                          <a:cs typeface="+mn-cs"/>
                        </a:rPr>
                        <a:t>7</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kern="1200" dirty="0">
                          <a:solidFill>
                            <a:srgbClr val="000000"/>
                          </a:solidFill>
                          <a:effectLst/>
                          <a:latin typeface="+mn-lt"/>
                          <a:ea typeface="+mn-ea"/>
                          <a:cs typeface="+mn-cs"/>
                        </a:rPr>
                        <a:t>8</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kern="1200" dirty="0">
                          <a:solidFill>
                            <a:srgbClr val="000000"/>
                          </a:solidFill>
                          <a:effectLst/>
                          <a:latin typeface="+mn-lt"/>
                          <a:ea typeface="+mn-ea"/>
                          <a:cs typeface="+mn-cs"/>
                        </a:rPr>
                        <a:t>9</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kern="1200" dirty="0">
                          <a:solidFill>
                            <a:srgbClr val="000000"/>
                          </a:solidFill>
                          <a:effectLst/>
                          <a:latin typeface="+mn-lt"/>
                          <a:ea typeface="+mn-ea"/>
                          <a:cs typeface="+mn-cs"/>
                        </a:rPr>
                        <a:t>10</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414543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Model Feature Engineering</a:t>
            </a:r>
            <a:br>
              <a:rPr lang="en-CA" dirty="0"/>
            </a:br>
            <a:endParaRPr lang="en-CA" dirty="0"/>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1209497685"/>
              </p:ext>
            </p:extLst>
          </p:nvPr>
        </p:nvGraphicFramePr>
        <p:xfrm>
          <a:off x="1066799" y="2883325"/>
          <a:ext cx="9287347" cy="2225040"/>
        </p:xfrm>
        <a:graphic>
          <a:graphicData uri="http://schemas.openxmlformats.org/drawingml/2006/table">
            <a:tbl>
              <a:tblPr firstRow="1" bandRow="1">
                <a:tableStyleId>{6E25E649-3F16-4E02-A733-19D2CDBF48F0}</a:tableStyleId>
              </a:tblPr>
              <a:tblGrid>
                <a:gridCol w="5569391">
                  <a:extLst>
                    <a:ext uri="{9D8B030D-6E8A-4147-A177-3AD203B41FA5}">
                      <a16:colId xmlns:a16="http://schemas.microsoft.com/office/drawing/2014/main" val="2857179037"/>
                    </a:ext>
                  </a:extLst>
                </a:gridCol>
                <a:gridCol w="1744270">
                  <a:extLst>
                    <a:ext uri="{9D8B030D-6E8A-4147-A177-3AD203B41FA5}">
                      <a16:colId xmlns:a16="http://schemas.microsoft.com/office/drawing/2014/main" val="3727384194"/>
                    </a:ext>
                  </a:extLst>
                </a:gridCol>
                <a:gridCol w="1973686">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0.4890</a:t>
                      </a:r>
                    </a:p>
                  </a:txBody>
                  <a:tcPr anchor="ctr"/>
                </a:tc>
                <a:tc>
                  <a:txBody>
                    <a:bodyPr/>
                    <a:lstStyle/>
                    <a:p>
                      <a:pPr algn="ctr"/>
                      <a:r>
                        <a:rPr lang="en-CA" sz="1800" b="0" u="none" strike="noStrike" kern="1200" dirty="0">
                          <a:solidFill>
                            <a:srgbClr val="000000"/>
                          </a:solidFill>
                          <a:effectLst/>
                          <a:latin typeface="+mn-lt"/>
                          <a:ea typeface="+mn-ea"/>
                          <a:cs typeface="+mn-cs"/>
                        </a:rPr>
                        <a:t>2.4124</a:t>
                      </a:r>
                    </a:p>
                  </a:txBody>
                  <a:tcPr marL="0" marR="0" marT="0" marB="0" anchor="ctr"/>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i="0" kern="1200" dirty="0">
                          <a:solidFill>
                            <a:schemeClr val="dk1"/>
                          </a:solidFill>
                          <a:effectLst/>
                          <a:latin typeface="+mn-lt"/>
                          <a:ea typeface="+mn-ea"/>
                          <a:cs typeface="+mn-cs"/>
                        </a:rPr>
                        <a:t>0.730490</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0.31500</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i="0" kern="1200" dirty="0">
                          <a:solidFill>
                            <a:schemeClr val="dk1"/>
                          </a:solidFill>
                          <a:effectLst/>
                          <a:latin typeface="+mn-lt"/>
                          <a:ea typeface="+mn-ea"/>
                          <a:cs typeface="+mn-cs"/>
                        </a:rPr>
                        <a:t>0.7295098</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0.31323</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0" i="0" kern="1200" dirty="0">
                          <a:solidFill>
                            <a:schemeClr val="dk1"/>
                          </a:solidFill>
                          <a:effectLst/>
                          <a:latin typeface="+mn-lt"/>
                          <a:ea typeface="+mn-ea"/>
                          <a:cs typeface="+mn-cs"/>
                        </a:rPr>
                        <a:t>0.72539</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0.321764</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689028486"/>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1" i="0" kern="1200" dirty="0">
                          <a:solidFill>
                            <a:schemeClr val="dk1"/>
                          </a:solidFill>
                          <a:effectLst/>
                          <a:latin typeface="+mn-lt"/>
                          <a:ea typeface="+mn-ea"/>
                          <a:cs typeface="+mn-cs"/>
                        </a:rPr>
                        <a:t>0.73127</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1" i="0" kern="1200" dirty="0">
                          <a:solidFill>
                            <a:schemeClr val="dk1"/>
                          </a:solidFill>
                          <a:effectLst/>
                          <a:latin typeface="+mn-lt"/>
                          <a:ea typeface="+mn-ea"/>
                          <a:cs typeface="+mn-cs"/>
                        </a:rPr>
                        <a:t>0.31931</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966234708"/>
                  </a:ext>
                </a:extLst>
              </a:tr>
            </a:tbl>
          </a:graphicData>
        </a:graphic>
      </p:graphicFrame>
    </p:spTree>
    <p:extLst>
      <p:ext uri="{BB962C8B-B14F-4D97-AF65-F5344CB8AC3E}">
        <p14:creationId xmlns:p14="http://schemas.microsoft.com/office/powerpoint/2010/main" val="232528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a:bodyPr>
          <a:lstStyle/>
          <a:p>
            <a:r>
              <a:rPr lang="en-CA" dirty="0"/>
              <a:t>Results &amp; Analysis – Ensemble Results</a:t>
            </a:r>
          </a:p>
        </p:txBody>
      </p:sp>
      <p:graphicFrame>
        <p:nvGraphicFramePr>
          <p:cNvPr id="5" name="Table 4">
            <a:extLst>
              <a:ext uri="{FF2B5EF4-FFF2-40B4-BE49-F238E27FC236}">
                <a16:creationId xmlns:a16="http://schemas.microsoft.com/office/drawing/2014/main" id="{FF3CD053-EF8D-488B-898F-473783234378}"/>
              </a:ext>
            </a:extLst>
          </p:cNvPr>
          <p:cNvGraphicFramePr>
            <a:graphicFrameLocks/>
          </p:cNvGraphicFramePr>
          <p:nvPr>
            <p:extLst>
              <p:ext uri="{D42A27DB-BD31-4B8C-83A1-F6EECF244321}">
                <p14:modId xmlns:p14="http://schemas.microsoft.com/office/powerpoint/2010/main" val="1212116233"/>
              </p:ext>
            </p:extLst>
          </p:nvPr>
        </p:nvGraphicFramePr>
        <p:xfrm>
          <a:off x="1365565" y="2864111"/>
          <a:ext cx="8392562" cy="212344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Baseline</a:t>
                      </a:r>
                    </a:p>
                  </a:txBody>
                  <a:tcPr/>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Electra</a:t>
                      </a:r>
                    </a:p>
                  </a:txBody>
                  <a:tcPr/>
                </a:tc>
                <a:tc>
                  <a:txBody>
                    <a:bodyPr/>
                    <a:lstStyle/>
                    <a:p>
                      <a:pPr algn="ctr"/>
                      <a:r>
                        <a:rPr lang="en-CA" sz="1800" b="0" i="0" kern="1200" dirty="0">
                          <a:solidFill>
                            <a:schemeClr val="dk1"/>
                          </a:solidFill>
                          <a:effectLst/>
                          <a:latin typeface="+mn-lt"/>
                          <a:ea typeface="+mn-ea"/>
                          <a:cs typeface="+mn-cs"/>
                        </a:rPr>
                        <a:t>0.735</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0.312</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Ernie</a:t>
                      </a:r>
                    </a:p>
                  </a:txBody>
                  <a:tcPr/>
                </a:tc>
                <a:tc>
                  <a:txBody>
                    <a:bodyPr/>
                    <a:lstStyle/>
                    <a:p>
                      <a:pPr algn="ctr"/>
                      <a:r>
                        <a:rPr lang="en-CA" sz="1800" b="0" i="0" kern="1200" dirty="0">
                          <a:solidFill>
                            <a:schemeClr val="dk1"/>
                          </a:solidFill>
                          <a:effectLst/>
                          <a:latin typeface="+mn-lt"/>
                          <a:ea typeface="+mn-ea"/>
                          <a:cs typeface="+mn-cs"/>
                        </a:rPr>
                        <a:t>0.729</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0.328</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0.731</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0.320</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1698729985"/>
                  </a:ext>
                </a:extLst>
              </a:tr>
              <a:tr h="370840">
                <a:tc>
                  <a:txBody>
                    <a:bodyPr/>
                    <a:lstStyle/>
                    <a:p>
                      <a:pPr algn="l"/>
                      <a:r>
                        <a:rPr lang="en-CA" sz="1800" b="1" u="none" strike="noStrike" kern="1200" dirty="0">
                          <a:solidFill>
                            <a:srgbClr val="000000"/>
                          </a:solidFill>
                          <a:effectLst/>
                          <a:latin typeface="+mn-lt"/>
                          <a:ea typeface="+mn-ea"/>
                          <a:cs typeface="+mn-cs"/>
                        </a:rPr>
                        <a:t>Electra + Ernie + </a:t>
                      </a:r>
                      <a:r>
                        <a:rPr lang="en-CA" sz="1800" b="1" u="none" strike="noStrike" kern="1200" dirty="0" err="1">
                          <a:solidFill>
                            <a:srgbClr val="000000"/>
                          </a:solidFill>
                          <a:effectLst/>
                          <a:latin typeface="+mn-lt"/>
                          <a:ea typeface="+mn-ea"/>
                          <a:cs typeface="+mn-cs"/>
                        </a:rPr>
                        <a:t>DeBERTa</a:t>
                      </a:r>
                      <a:endParaRPr lang="en-CA" sz="1800" b="1" u="none" strike="noStrike" kern="1200" dirty="0">
                        <a:solidFill>
                          <a:srgbClr val="000000"/>
                        </a:solidFill>
                        <a:effectLst/>
                        <a:latin typeface="+mn-lt"/>
                        <a:ea typeface="+mn-ea"/>
                        <a:cs typeface="+mn-cs"/>
                      </a:endParaRPr>
                    </a:p>
                    <a:p>
                      <a:pPr algn="l"/>
                      <a:r>
                        <a:rPr lang="en-CA" sz="1800" b="1" u="none" strike="noStrike" kern="1200" dirty="0">
                          <a:solidFill>
                            <a:srgbClr val="000000"/>
                          </a:solidFill>
                          <a:effectLst/>
                          <a:latin typeface="+mn-lt"/>
                          <a:ea typeface="+mn-ea"/>
                          <a:cs typeface="+mn-cs"/>
                        </a:rPr>
                        <a:t> </a:t>
                      </a:r>
                      <a:r>
                        <a:rPr lang="en-CA" sz="1800" b="1" u="none" strike="noStrike" kern="1200" dirty="0" err="1">
                          <a:solidFill>
                            <a:srgbClr val="000000"/>
                          </a:solidFill>
                          <a:effectLst/>
                          <a:latin typeface="+mn-lt"/>
                          <a:ea typeface="+mn-ea"/>
                          <a:cs typeface="+mn-cs"/>
                        </a:rPr>
                        <a:t>GradientBoost</a:t>
                      </a:r>
                      <a:r>
                        <a:rPr lang="en-CA" sz="1800" b="1" u="none" strike="noStrike" kern="1200" dirty="0">
                          <a:solidFill>
                            <a:srgbClr val="000000"/>
                          </a:solidFill>
                          <a:effectLst/>
                          <a:latin typeface="+mn-lt"/>
                          <a:ea typeface="+mn-ea"/>
                          <a:cs typeface="+mn-cs"/>
                        </a:rPr>
                        <a:t> Ensemble</a:t>
                      </a:r>
                    </a:p>
                  </a:txBody>
                  <a:tcPr/>
                </a:tc>
                <a:tc>
                  <a:txBody>
                    <a:bodyPr/>
                    <a:lstStyle/>
                    <a:p>
                      <a:pPr algn="ctr"/>
                      <a:r>
                        <a:rPr lang="en-CA" sz="1800" b="1" i="0" kern="1200" dirty="0">
                          <a:solidFill>
                            <a:schemeClr val="dk1"/>
                          </a:solidFill>
                          <a:effectLst/>
                          <a:latin typeface="+mn-lt"/>
                          <a:ea typeface="+mn-ea"/>
                          <a:cs typeface="+mn-cs"/>
                        </a:rPr>
                        <a:t>0.740</a:t>
                      </a:r>
                      <a:endParaRPr lang="en-CA" sz="1800" b="1" u="none" strike="noStrike" kern="1200" dirty="0">
                        <a:solidFill>
                          <a:srgbClr val="000000"/>
                        </a:solidFill>
                        <a:effectLst/>
                        <a:latin typeface="+mn-lt"/>
                        <a:ea typeface="+mn-ea"/>
                        <a:cs typeface="+mn-cs"/>
                      </a:endParaRPr>
                    </a:p>
                  </a:txBody>
                  <a:tcPr/>
                </a:tc>
                <a:tc>
                  <a:txBody>
                    <a:bodyPr/>
                    <a:lstStyle/>
                    <a:p>
                      <a:pPr algn="ctr"/>
                      <a:r>
                        <a:rPr lang="en-CA" sz="1800" b="1" i="0" kern="1200" dirty="0">
                          <a:solidFill>
                            <a:schemeClr val="dk1"/>
                          </a:solidFill>
                          <a:effectLst/>
                          <a:latin typeface="+mn-lt"/>
                          <a:ea typeface="+mn-ea"/>
                          <a:cs typeface="+mn-cs"/>
                        </a:rPr>
                        <a:t>0.305</a:t>
                      </a:r>
                      <a:endParaRPr lang="en-CA" sz="1800" b="1"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689028486"/>
                  </a:ext>
                </a:extLst>
              </a:tr>
            </a:tbl>
          </a:graphicData>
        </a:graphic>
      </p:graphicFrame>
    </p:spTree>
    <p:extLst>
      <p:ext uri="{BB962C8B-B14F-4D97-AF65-F5344CB8AC3E}">
        <p14:creationId xmlns:p14="http://schemas.microsoft.com/office/powerpoint/2010/main" val="171483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7" name="Picture 6">
            <a:extLst>
              <a:ext uri="{FF2B5EF4-FFF2-40B4-BE49-F238E27FC236}">
                <a16:creationId xmlns:a16="http://schemas.microsoft.com/office/drawing/2014/main" id="{BE36E2D6-19F2-4FE7-83FE-96859ECCB8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3158" y="2417276"/>
            <a:ext cx="10325684" cy="3444847"/>
          </a:xfrm>
          <a:prstGeom prst="rect">
            <a:avLst/>
          </a:prstGeom>
        </p:spPr>
      </p:pic>
    </p:spTree>
    <p:extLst>
      <p:ext uri="{BB962C8B-B14F-4D97-AF65-F5344CB8AC3E}">
        <p14:creationId xmlns:p14="http://schemas.microsoft.com/office/powerpoint/2010/main" val="99621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939CECFC-0825-4D59-B897-6E2A998E8B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54961" y="1928388"/>
            <a:ext cx="8487414" cy="4173647"/>
          </a:xfrm>
          <a:prstGeom prst="rect">
            <a:avLst/>
          </a:prstGeom>
        </p:spPr>
      </p:pic>
    </p:spTree>
    <p:extLst>
      <p:ext uri="{BB962C8B-B14F-4D97-AF65-F5344CB8AC3E}">
        <p14:creationId xmlns:p14="http://schemas.microsoft.com/office/powerpoint/2010/main" val="279326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7E02-9318-4A56-9546-323233C699A6}"/>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E6AEA65C-42BA-448E-9C58-478C3C2E0E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00349" y="1878392"/>
            <a:ext cx="8960332" cy="4459034"/>
          </a:xfrm>
          <a:prstGeom prst="rect">
            <a:avLst/>
          </a:prstGeom>
        </p:spPr>
      </p:pic>
      <p:sp>
        <p:nvSpPr>
          <p:cNvPr id="6" name="Rectangle 5">
            <a:extLst>
              <a:ext uri="{FF2B5EF4-FFF2-40B4-BE49-F238E27FC236}">
                <a16:creationId xmlns:a16="http://schemas.microsoft.com/office/drawing/2014/main" id="{0D0EF9D6-5C81-419B-B731-6A56E245BDF4}"/>
              </a:ext>
            </a:extLst>
          </p:cNvPr>
          <p:cNvSpPr/>
          <p:nvPr/>
        </p:nvSpPr>
        <p:spPr>
          <a:xfrm>
            <a:off x="2254313" y="1878393"/>
            <a:ext cx="585451" cy="258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41682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8"/>
          </a:xfrm>
          <a:prstGeom prst="rect">
            <a:avLst/>
          </a:prstGeom>
        </p:spPr>
      </p:pic>
    </p:spTree>
    <p:extLst>
      <p:ext uri="{BB962C8B-B14F-4D97-AF65-F5344CB8AC3E}">
        <p14:creationId xmlns:p14="http://schemas.microsoft.com/office/powerpoint/2010/main" val="138051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3528169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153062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5476" y="2105256"/>
            <a:ext cx="5571800" cy="3214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a:bodyPr>
          <a:lstStyle/>
          <a:p>
            <a:r>
              <a:rPr lang="en-CA" sz="2400" dirty="0"/>
              <a:t>The hotel industry, worth over 240 billion dollars globally*, was highly impacted by the Covid-19 pandemic.</a:t>
            </a:r>
          </a:p>
          <a:p>
            <a:endParaRPr lang="en-CA" sz="2400" dirty="0"/>
          </a:p>
          <a:p>
            <a:r>
              <a:rPr lang="en-CA" sz="2400" dirty="0"/>
              <a:t> Due to both health concerns and travel restrictions, occupancy declined more than 11%, and 4.4% of hotels permanently closed in 2020**.</a:t>
            </a:r>
          </a:p>
        </p:txBody>
      </p:sp>
      <p:sp>
        <p:nvSpPr>
          <p:cNvPr id="6" name="Content Placeholder 4">
            <a:extLst>
              <a:ext uri="{FF2B5EF4-FFF2-40B4-BE49-F238E27FC236}">
                <a16:creationId xmlns:a16="http://schemas.microsoft.com/office/drawing/2014/main" id="{C6938C3B-02EC-42B5-94CF-52956BB15654}"/>
              </a:ext>
            </a:extLst>
          </p:cNvPr>
          <p:cNvSpPr txBox="1">
            <a:spLocks/>
          </p:cNvSpPr>
          <p:nvPr/>
        </p:nvSpPr>
        <p:spPr>
          <a:xfrm>
            <a:off x="575476" y="5941086"/>
            <a:ext cx="11260448" cy="50244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100" dirty="0">
                <a:solidFill>
                  <a:schemeClr val="tx2">
                    <a:lumMod val="50000"/>
                  </a:schemeClr>
                </a:solidFill>
              </a:rPr>
              <a:t>*Strategic Report - Industry Overview 2020. IHG Hotels and Resorts - Annual reports. (2020).</a:t>
            </a:r>
            <a:endParaRPr lang="en-CA" sz="1000" dirty="0">
              <a:solidFill>
                <a:schemeClr val="tx2">
                  <a:lumMod val="50000"/>
                </a:schemeClr>
              </a:solidFill>
            </a:endParaRPr>
          </a:p>
          <a:p>
            <a:pPr marL="0" indent="0">
              <a:buNone/>
            </a:pPr>
            <a:r>
              <a:rPr lang="en-CA" sz="1100" dirty="0">
                <a:solidFill>
                  <a:schemeClr val="tx2">
                    <a:lumMod val="50000"/>
                  </a:schemeClr>
                </a:solidFill>
              </a:rPr>
              <a:t>**Q3 2021 US Hotel Figures. CBREUS Insights and Research. (2021).</a:t>
            </a:r>
            <a:endParaRPr lang="en-CA" sz="1000" dirty="0">
              <a:solidFill>
                <a:schemeClr val="tx2">
                  <a:lumMod val="50000"/>
                </a:schemeClr>
              </a:solidFill>
            </a:endParaRPr>
          </a:p>
        </p:txBody>
      </p:sp>
    </p:spTree>
    <p:extLst>
      <p:ext uri="{BB962C8B-B14F-4D97-AF65-F5344CB8AC3E}">
        <p14:creationId xmlns:p14="http://schemas.microsoft.com/office/powerpoint/2010/main" val="138448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4" cy="4401287"/>
          </a:xfrm>
          <a:prstGeom prst="rect">
            <a:avLst/>
          </a:prstGeom>
        </p:spPr>
      </p:pic>
    </p:spTree>
    <p:extLst>
      <p:ext uri="{BB962C8B-B14F-4D97-AF65-F5344CB8AC3E}">
        <p14:creationId xmlns:p14="http://schemas.microsoft.com/office/powerpoint/2010/main" val="480242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4" cy="4401287"/>
          </a:xfrm>
          <a:prstGeom prst="rect">
            <a:avLst/>
          </a:prstGeom>
        </p:spPr>
      </p:pic>
    </p:spTree>
    <p:extLst>
      <p:ext uri="{BB962C8B-B14F-4D97-AF65-F5344CB8AC3E}">
        <p14:creationId xmlns:p14="http://schemas.microsoft.com/office/powerpoint/2010/main" val="676950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4" cy="4401286"/>
          </a:xfrm>
          <a:prstGeom prst="rect">
            <a:avLst/>
          </a:prstGeom>
        </p:spPr>
      </p:pic>
    </p:spTree>
    <p:extLst>
      <p:ext uri="{BB962C8B-B14F-4D97-AF65-F5344CB8AC3E}">
        <p14:creationId xmlns:p14="http://schemas.microsoft.com/office/powerpoint/2010/main" val="3515217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643561" y="1814120"/>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a:bodyPr>
          <a:lstStyle/>
          <a:p>
            <a:r>
              <a:rPr lang="en-CA" dirty="0"/>
              <a:t>Results &amp; Analysis – Walkability</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563" y="1814120"/>
            <a:ext cx="7531712" cy="4401286"/>
          </a:xfrm>
          <a:prstGeom prst="rect">
            <a:avLst/>
          </a:prstGeom>
        </p:spPr>
      </p:pic>
      <p:sp>
        <p:nvSpPr>
          <p:cNvPr id="3" name="TextBox 2">
            <a:extLst>
              <a:ext uri="{FF2B5EF4-FFF2-40B4-BE49-F238E27FC236}">
                <a16:creationId xmlns:a16="http://schemas.microsoft.com/office/drawing/2014/main" id="{B233C690-4469-45F7-9832-6D5898FBB7F0}"/>
              </a:ext>
            </a:extLst>
          </p:cNvPr>
          <p:cNvSpPr txBox="1"/>
          <p:nvPr/>
        </p:nvSpPr>
        <p:spPr>
          <a:xfrm>
            <a:off x="8573632" y="2131889"/>
            <a:ext cx="2974806" cy="2031325"/>
          </a:xfrm>
          <a:prstGeom prst="rect">
            <a:avLst/>
          </a:prstGeom>
          <a:noFill/>
        </p:spPr>
        <p:txBody>
          <a:bodyPr wrap="square" rtlCol="0">
            <a:spAutoFit/>
          </a:bodyPr>
          <a:lstStyle/>
          <a:p>
            <a:r>
              <a:rPr lang="en-CA" dirty="0"/>
              <a:t>Walkability and Review Score</a:t>
            </a:r>
          </a:p>
          <a:p>
            <a:r>
              <a:rPr lang="en-CA" dirty="0"/>
              <a:t>Pearson’s Correlation: 0.122</a:t>
            </a:r>
          </a:p>
          <a:p>
            <a:endParaRPr lang="en-CA" dirty="0"/>
          </a:p>
          <a:p>
            <a:endParaRPr lang="en-CA" dirty="0"/>
          </a:p>
          <a:p>
            <a:r>
              <a:rPr lang="en-CA" dirty="0"/>
              <a:t>Frequency of High Walkability and Review Score</a:t>
            </a:r>
          </a:p>
          <a:p>
            <a:r>
              <a:rPr lang="en-CA" dirty="0"/>
              <a:t>Pearson’s Correlation: 0.463</a:t>
            </a:r>
          </a:p>
        </p:txBody>
      </p:sp>
    </p:spTree>
    <p:extLst>
      <p:ext uri="{BB962C8B-B14F-4D97-AF65-F5344CB8AC3E}">
        <p14:creationId xmlns:p14="http://schemas.microsoft.com/office/powerpoint/2010/main" val="459984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extLst>
              <p:ext uri="{D42A27DB-BD31-4B8C-83A1-F6EECF244321}">
                <p14:modId xmlns:p14="http://schemas.microsoft.com/office/powerpoint/2010/main" val="1122268837"/>
              </p:ext>
            </p:extLst>
          </p:nvPr>
        </p:nvGraphicFramePr>
        <p:xfrm>
          <a:off x="1039639" y="2326741"/>
          <a:ext cx="10112721" cy="3649723"/>
        </p:xfrm>
        <a:graphic>
          <a:graphicData uri="http://schemas.openxmlformats.org/drawingml/2006/table">
            <a:tbl>
              <a:tblPr firstRow="1" bandRow="1">
                <a:tableStyleId>{6E25E649-3F16-4E02-A733-19D2CDBF48F0}</a:tableStyleId>
              </a:tblPr>
              <a:tblGrid>
                <a:gridCol w="5911913">
                  <a:extLst>
                    <a:ext uri="{9D8B030D-6E8A-4147-A177-3AD203B41FA5}">
                      <a16:colId xmlns:a16="http://schemas.microsoft.com/office/drawing/2014/main" val="2857179037"/>
                    </a:ext>
                  </a:extLst>
                </a:gridCol>
                <a:gridCol w="1050202">
                  <a:extLst>
                    <a:ext uri="{9D8B030D-6E8A-4147-A177-3AD203B41FA5}">
                      <a16:colId xmlns:a16="http://schemas.microsoft.com/office/drawing/2014/main" val="3727384194"/>
                    </a:ext>
                  </a:extLst>
                </a:gridCol>
                <a:gridCol w="1050202">
                  <a:extLst>
                    <a:ext uri="{9D8B030D-6E8A-4147-A177-3AD203B41FA5}">
                      <a16:colId xmlns:a16="http://schemas.microsoft.com/office/drawing/2014/main" val="1804844370"/>
                    </a:ext>
                  </a:extLst>
                </a:gridCol>
                <a:gridCol w="1050202">
                  <a:extLst>
                    <a:ext uri="{9D8B030D-6E8A-4147-A177-3AD203B41FA5}">
                      <a16:colId xmlns:a16="http://schemas.microsoft.com/office/drawing/2014/main" val="3903412414"/>
                    </a:ext>
                  </a:extLst>
                </a:gridCol>
                <a:gridCol w="1050202">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b="1" u="none" strike="noStrike" kern="1200" dirty="0">
                          <a:solidFill>
                            <a:schemeClr val="bg1"/>
                          </a:solidFill>
                          <a:effectLst/>
                          <a:latin typeface="+mn-lt"/>
                          <a:ea typeface="+mn-ea"/>
                          <a:cs typeface="+mn-cs"/>
                        </a:rPr>
                        <a:t>Electra</a:t>
                      </a:r>
                    </a:p>
                  </a:txBody>
                  <a:tcPr marL="9525" marR="9525" marT="9525" marB="0" anchor="b"/>
                </a:tc>
                <a:tc>
                  <a:txBody>
                    <a:bodyPr/>
                    <a:lstStyle/>
                    <a:p>
                      <a:pPr algn="ctr" fontAlgn="b"/>
                      <a:r>
                        <a:rPr lang="en-CA" sz="1800" b="1" u="none" strike="noStrike" kern="1200" dirty="0">
                          <a:solidFill>
                            <a:schemeClr val="bg1"/>
                          </a:solidFill>
                          <a:effectLst/>
                          <a:latin typeface="+mn-lt"/>
                          <a:ea typeface="+mn-ea"/>
                          <a:cs typeface="+mn-cs"/>
                        </a:rPr>
                        <a:t>Ernie</a:t>
                      </a:r>
                    </a:p>
                  </a:txBody>
                  <a:tcPr marL="9525" marR="9525" marT="9525" marB="0" anchor="b"/>
                </a:tc>
                <a:tc>
                  <a:txBody>
                    <a:bodyPr/>
                    <a:lstStyle/>
                    <a:p>
                      <a:pPr algn="ctr" fontAlgn="b"/>
                      <a:r>
                        <a:rPr lang="en-CA" sz="1800" b="1" u="none" strike="noStrike" kern="1200" dirty="0" err="1">
                          <a:solidFill>
                            <a:schemeClr val="bg1"/>
                          </a:solidFill>
                          <a:effectLst/>
                          <a:latin typeface="+mn-lt"/>
                          <a:ea typeface="+mn-ea"/>
                          <a:cs typeface="+mn-cs"/>
                        </a:rPr>
                        <a:t>DeBERTa</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Ensemble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2</a:t>
                      </a:r>
                    </a:p>
                  </a:txBody>
                  <a:tcPr marL="53704" marR="53704" marT="11188" marB="11188" anchor="ctr"/>
                </a:tc>
                <a:tc>
                  <a:txBody>
                    <a:bodyPr/>
                    <a:lstStyle/>
                    <a:p>
                      <a:pPr algn="ctr"/>
                      <a:r>
                        <a:rPr lang="en-CA" sz="1800" b="0" u="none" strike="noStrike" kern="1200">
                          <a:solidFill>
                            <a:srgbClr val="000000"/>
                          </a:solidFill>
                          <a:effectLst/>
                          <a:latin typeface="+mn-lt"/>
                          <a:ea typeface="+mn-ea"/>
                          <a:cs typeface="+mn-cs"/>
                        </a:rPr>
                        <a:t>2</a:t>
                      </a:r>
                    </a:p>
                  </a:txBody>
                  <a:tcPr marL="53704" marR="53704" marT="11188" marB="11188" anchor="ctr"/>
                </a:tc>
                <a:tc>
                  <a:txBody>
                    <a:bodyPr/>
                    <a:lstStyle/>
                    <a:p>
                      <a:pPr algn="ctr"/>
                      <a:r>
                        <a:rPr lang="en-CA" sz="1800" b="0" u="none" strike="noStrike" kern="1200">
                          <a:solidFill>
                            <a:srgbClr val="000000"/>
                          </a:solidFill>
                          <a:effectLst/>
                          <a:latin typeface="+mn-lt"/>
                          <a:ea typeface="+mn-ea"/>
                          <a:cs typeface="+mn-cs"/>
                        </a:rPr>
                        <a:t>1</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2</a:t>
                      </a:r>
                    </a:p>
                  </a:txBody>
                  <a:tcPr marL="53704" marR="53704" marT="11188" marB="11188"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0" u="none" strike="noStrike" kern="1200">
                          <a:solidFill>
                            <a:srgbClr val="000000"/>
                          </a:solidFill>
                          <a:effectLst/>
                          <a:latin typeface="+mn-lt"/>
                          <a:ea typeface="+mn-ea"/>
                          <a:cs typeface="+mn-cs"/>
                        </a:rPr>
                        <a:t>4</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4</a:t>
                      </a:r>
                    </a:p>
                  </a:txBody>
                  <a:tcPr marL="53704" marR="53704" marT="11188" marB="11188" anchor="ctr"/>
                </a:tc>
                <a:extLst>
                  <a:ext uri="{0D108BD9-81ED-4DB2-BD59-A6C34878D82A}">
                    <a16:rowId xmlns:a16="http://schemas.microsoft.com/office/drawing/2014/main" val="1615631518"/>
                  </a:ext>
                </a:extLst>
              </a:tr>
              <a:tr h="652824">
                <a:tc>
                  <a:txBody>
                    <a:bodyPr/>
                    <a:lstStyle/>
                    <a:p>
                      <a:r>
                        <a:rPr lang="en-CA" sz="1800" b="0" u="none" strike="noStrike" kern="1200" dirty="0">
                          <a:solidFill>
                            <a:srgbClr val="000000"/>
                          </a:solidFill>
                          <a:effectLst/>
                          <a:latin typeface="+mn-lt"/>
                          <a:ea typeface="+mn-ea"/>
                          <a:cs typeface="+mn-cs"/>
                        </a:rPr>
                        <a:t>The lobby in this hotel is very clean.</a:t>
                      </a:r>
                    </a:p>
                  </a:txBody>
                  <a:tcPr marL="53704" marR="53704" marT="11188" marB="11188" anchor="ctr"/>
                </a:tc>
                <a:tc>
                  <a:txBody>
                    <a:bodyPr/>
                    <a:lstStyle/>
                    <a:p>
                      <a:pPr algn="ctr"/>
                      <a:r>
                        <a:rPr lang="en-CA" sz="1800" b="0" u="none" strike="noStrike" kern="120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4</a:t>
                      </a:r>
                    </a:p>
                  </a:txBody>
                  <a:tcPr marL="53704" marR="53704" marT="11188" marB="11188"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3</a:t>
                      </a:r>
                    </a:p>
                  </a:txBody>
                  <a:tcPr marL="53704" marR="53704" marT="11188" marB="11188" anchor="ctr"/>
                </a:tc>
                <a:extLst>
                  <a:ext uri="{0D108BD9-81ED-4DB2-BD59-A6C34878D82A}">
                    <a16:rowId xmlns:a16="http://schemas.microsoft.com/office/drawing/2014/main" val="2982400000"/>
                  </a:ext>
                </a:extLst>
              </a:tr>
              <a:tr h="652824">
                <a:tc>
                  <a:txBody>
                    <a:bodyPr/>
                    <a:lstStyle/>
                    <a:p>
                      <a:r>
                        <a:rPr lang="en-CA" sz="1800" b="0" u="none" strike="noStrike" kern="1200" dirty="0">
                          <a:solidFill>
                            <a:srgbClr val="000000"/>
                          </a:solidFill>
                          <a:effectLst/>
                          <a:latin typeface="+mn-lt"/>
                          <a:ea typeface="+mn-ea"/>
                          <a:cs typeface="+mn-cs"/>
                        </a:rPr>
                        <a:t>The lobby in this hotel has free coffee.</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3</a:t>
                      </a:r>
                    </a:p>
                  </a:txBody>
                  <a:tcPr marL="53704" marR="53704" marT="11188" marB="11188" anchor="ctr"/>
                </a:tc>
                <a:extLst>
                  <a:ext uri="{0D108BD9-81ED-4DB2-BD59-A6C34878D82A}">
                    <a16:rowId xmlns:a16="http://schemas.microsoft.com/office/drawing/2014/main" val="2998075838"/>
                  </a:ext>
                </a:extLst>
              </a:tr>
            </a:tbl>
          </a:graphicData>
        </a:graphic>
      </p:graphicFrame>
    </p:spTree>
    <p:extLst>
      <p:ext uri="{BB962C8B-B14F-4D97-AF65-F5344CB8AC3E}">
        <p14:creationId xmlns:p14="http://schemas.microsoft.com/office/powerpoint/2010/main" val="1174899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10F8-4198-4F2D-A6F6-F49826E873B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A7185719-AB5C-4F7E-9F0C-D4B016C17D0C}"/>
              </a:ext>
            </a:extLst>
          </p:cNvPr>
          <p:cNvSpPr>
            <a:spLocks noGrp="1"/>
          </p:cNvSpPr>
          <p:nvPr>
            <p:ph idx="1"/>
          </p:nvPr>
        </p:nvSpPr>
        <p:spPr>
          <a:xfrm>
            <a:off x="1066800" y="1901229"/>
            <a:ext cx="10058400" cy="4508624"/>
          </a:xfrm>
        </p:spPr>
        <p:txBody>
          <a:bodyPr>
            <a:normAutofit fontScale="92500" lnSpcReduction="20000"/>
          </a:bodyPr>
          <a:lstStyle/>
          <a:p>
            <a:pPr marL="0" indent="0">
              <a:buNone/>
            </a:pPr>
            <a:r>
              <a:rPr lang="en-CA" b="1" dirty="0"/>
              <a:t>Predicted </a:t>
            </a:r>
            <a:r>
              <a:rPr lang="en-CA" b="1" dirty="0" err="1"/>
              <a:t>Tfidf</a:t>
            </a:r>
            <a:r>
              <a:rPr lang="en-CA" b="1" dirty="0"/>
              <a:t> Feature Importance</a:t>
            </a:r>
          </a:p>
          <a:p>
            <a:r>
              <a:rPr lang="en-CA" dirty="0"/>
              <a:t>Different features of reviews have variable impacts on the predicted ratings</a:t>
            </a:r>
          </a:p>
          <a:p>
            <a:pPr lvl="1"/>
            <a:r>
              <a:rPr lang="en-CA" dirty="0"/>
              <a:t>This impact can be further differentiated into positive and negative context.</a:t>
            </a:r>
          </a:p>
          <a:p>
            <a:r>
              <a:rPr lang="en-CA" dirty="0"/>
              <a:t>During the pandemic:</a:t>
            </a:r>
          </a:p>
          <a:p>
            <a:pPr marL="0" indent="0">
              <a:buNone/>
            </a:pPr>
            <a:endParaRPr lang="en-CA" dirty="0"/>
          </a:p>
          <a:p>
            <a:pPr marL="0" indent="0">
              <a:buNone/>
            </a:pPr>
            <a:r>
              <a:rPr lang="en-CA" b="1" dirty="0"/>
              <a:t>Regional Predicted </a:t>
            </a:r>
            <a:r>
              <a:rPr lang="en-CA" b="1" dirty="0" err="1"/>
              <a:t>Tfidf</a:t>
            </a:r>
            <a:r>
              <a:rPr lang="en-CA" b="1" dirty="0"/>
              <a:t> Feature Importance</a:t>
            </a:r>
          </a:p>
          <a:p>
            <a:r>
              <a:rPr lang="en-CA" dirty="0"/>
              <a:t>Regionality plays a strong role in determining rating for a given feature</a:t>
            </a:r>
          </a:p>
          <a:p>
            <a:pPr lvl="1"/>
            <a:r>
              <a:rPr lang="en-CA" dirty="0"/>
              <a:t>Staff friendliness is more important in</a:t>
            </a:r>
            <a:r>
              <a:rPr lang="en-CA" b="1" dirty="0">
                <a:highlight>
                  <a:srgbClr val="00FFFF"/>
                </a:highlight>
              </a:rPr>
              <a:t> [INSERT LOCATION] than [INSERT LOCATION] </a:t>
            </a:r>
          </a:p>
          <a:p>
            <a:r>
              <a:rPr lang="en-CA" dirty="0"/>
              <a:t>During the pandemic:</a:t>
            </a:r>
          </a:p>
          <a:p>
            <a:pPr marL="0" indent="0">
              <a:buNone/>
            </a:pPr>
            <a:endParaRPr lang="en-CA" dirty="0"/>
          </a:p>
          <a:p>
            <a:pPr marL="0" indent="0">
              <a:buNone/>
            </a:pPr>
            <a:r>
              <a:rPr lang="en-CA" b="1" dirty="0"/>
              <a:t>Modeling</a:t>
            </a:r>
          </a:p>
          <a:p>
            <a:r>
              <a:rPr lang="en-CA" dirty="0"/>
              <a:t>Integration of non-text features helps inform transformers models, and can lead to more accurate results than the text in isolation.</a:t>
            </a:r>
          </a:p>
          <a:p>
            <a:r>
              <a:rPr lang="en-CA" dirty="0" err="1"/>
              <a:t>Ensembling</a:t>
            </a:r>
            <a:r>
              <a:rPr lang="en-CA" dirty="0"/>
              <a:t>  helps to increase performance of multiple models, and leads to a more moderate prediction than a model in isolation</a:t>
            </a:r>
          </a:p>
        </p:txBody>
      </p:sp>
    </p:spTree>
    <p:extLst>
      <p:ext uri="{BB962C8B-B14F-4D97-AF65-F5344CB8AC3E}">
        <p14:creationId xmlns:p14="http://schemas.microsoft.com/office/powerpoint/2010/main" val="1074303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46DF-7349-429A-9362-66D04BB56D99}"/>
              </a:ext>
            </a:extLst>
          </p:cNvPr>
          <p:cNvSpPr>
            <a:spLocks noGrp="1"/>
          </p:cNvSpPr>
          <p:nvPr>
            <p:ph type="title"/>
          </p:nvPr>
        </p:nvSpPr>
        <p:spPr/>
        <p:txBody>
          <a:bodyPr/>
          <a:lstStyle/>
          <a:p>
            <a:r>
              <a:rPr lang="en-CA" dirty="0"/>
              <a:t>Project Limitations &amp; Future Research</a:t>
            </a:r>
          </a:p>
        </p:txBody>
      </p:sp>
      <p:sp>
        <p:nvSpPr>
          <p:cNvPr id="4" name="Content Placeholder 2">
            <a:extLst>
              <a:ext uri="{FF2B5EF4-FFF2-40B4-BE49-F238E27FC236}">
                <a16:creationId xmlns:a16="http://schemas.microsoft.com/office/drawing/2014/main" id="{2156DB57-1635-4100-9AA9-DF5306BF8FF5}"/>
              </a:ext>
            </a:extLst>
          </p:cNvPr>
          <p:cNvSpPr txBox="1">
            <a:spLocks/>
          </p:cNvSpPr>
          <p:nvPr/>
        </p:nvSpPr>
        <p:spPr>
          <a:xfrm>
            <a:off x="1066800" y="2014194"/>
            <a:ext cx="10058400" cy="218661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Limitations</a:t>
            </a:r>
          </a:p>
          <a:p>
            <a:r>
              <a:rPr lang="en-CA" dirty="0"/>
              <a:t>A character limit on both Electra and Ernie truncated longer reviews</a:t>
            </a:r>
          </a:p>
          <a:p>
            <a:pPr lvl="1"/>
            <a:r>
              <a:rPr lang="en-CA" dirty="0"/>
              <a:t>This also imposes a limit on the number of features that can be added</a:t>
            </a:r>
          </a:p>
          <a:p>
            <a:r>
              <a:rPr lang="en-CA" dirty="0"/>
              <a:t>Computational resources were limited to those within budget (Google </a:t>
            </a:r>
            <a:r>
              <a:rPr lang="en-CA" dirty="0" err="1"/>
              <a:t>Colab</a:t>
            </a:r>
            <a:r>
              <a:rPr lang="en-CA" dirty="0"/>
              <a:t> Pro)</a:t>
            </a:r>
          </a:p>
          <a:p>
            <a:pPr lvl="1"/>
            <a:r>
              <a:rPr lang="en-CA" dirty="0"/>
              <a:t>Interactive instances could not be left running for prolonged periods without confirming monitoring</a:t>
            </a:r>
          </a:p>
          <a:p>
            <a:pPr lvl="2"/>
            <a:r>
              <a:rPr lang="en-CA" dirty="0"/>
              <a:t>Limited the training times to approx. 12 hour bursts</a:t>
            </a:r>
          </a:p>
        </p:txBody>
      </p:sp>
      <p:sp>
        <p:nvSpPr>
          <p:cNvPr id="7" name="Content Placeholder 2">
            <a:extLst>
              <a:ext uri="{FF2B5EF4-FFF2-40B4-BE49-F238E27FC236}">
                <a16:creationId xmlns:a16="http://schemas.microsoft.com/office/drawing/2014/main" id="{E138D713-88D9-463E-B6BF-9C20489011BF}"/>
              </a:ext>
            </a:extLst>
          </p:cNvPr>
          <p:cNvSpPr txBox="1">
            <a:spLocks/>
          </p:cNvSpPr>
          <p:nvPr/>
        </p:nvSpPr>
        <p:spPr>
          <a:xfrm>
            <a:off x="1066800" y="4327555"/>
            <a:ext cx="10058400" cy="1674085"/>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Future Research</a:t>
            </a:r>
          </a:p>
          <a:p>
            <a:r>
              <a:rPr lang="en-CA" dirty="0"/>
              <a:t>Implementing more models in the ensemble</a:t>
            </a:r>
          </a:p>
          <a:p>
            <a:r>
              <a:rPr lang="en-CA" dirty="0"/>
              <a:t>Using larger versions of the models in the ensemble</a:t>
            </a:r>
          </a:p>
          <a:p>
            <a:r>
              <a:rPr lang="en-CA" dirty="0"/>
              <a:t>Implementing more samples into the training sets</a:t>
            </a:r>
          </a:p>
        </p:txBody>
      </p:sp>
    </p:spTree>
    <p:extLst>
      <p:ext uri="{BB962C8B-B14F-4D97-AF65-F5344CB8AC3E}">
        <p14:creationId xmlns:p14="http://schemas.microsoft.com/office/powerpoint/2010/main" val="3672246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4C70-C254-4B5C-AD1F-6096781B5FF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89850D14-CEDB-49D6-A117-076FE2A1071C}"/>
              </a:ext>
            </a:extLst>
          </p:cNvPr>
          <p:cNvSpPr>
            <a:spLocks noGrp="1"/>
          </p:cNvSpPr>
          <p:nvPr>
            <p:ph idx="1"/>
          </p:nvPr>
        </p:nvSpPr>
        <p:spPr>
          <a:xfrm>
            <a:off x="1066800" y="2014194"/>
            <a:ext cx="10058400" cy="4429335"/>
          </a:xfrm>
        </p:spPr>
        <p:txBody>
          <a:bodyPr>
            <a:normAutofit lnSpcReduction="10000"/>
          </a:bodyPr>
          <a:lstStyle/>
          <a:p>
            <a:r>
              <a:rPr lang="en-CA" dirty="0"/>
              <a:t>Bird, S., Klein, E., &amp; </a:t>
            </a:r>
            <a:r>
              <a:rPr lang="en-CA" dirty="0" err="1"/>
              <a:t>Loper</a:t>
            </a:r>
            <a:r>
              <a:rPr lang="en-CA" dirty="0"/>
              <a:t>, E. (2009). Natural Language Processing with Python: Analyzing Text with the Natural Language Toolkit. O'Reilly Media, Inc.</a:t>
            </a:r>
          </a:p>
          <a:p>
            <a:r>
              <a:rPr lang="en-CA" dirty="0"/>
              <a:t>Clark, K., Luong, M. T., Le, Q. V., &amp; Manning, C. D. (2020). Electra: Pre-training text encoders as discriminators rather than generators. </a:t>
            </a:r>
            <a:r>
              <a:rPr lang="en-CA" dirty="0" err="1"/>
              <a:t>arXiv</a:t>
            </a:r>
            <a:r>
              <a:rPr lang="en-CA" dirty="0"/>
              <a:t> preprint arXiv:2003.10555.</a:t>
            </a:r>
          </a:p>
          <a:p>
            <a:r>
              <a:rPr lang="en-CA" dirty="0"/>
              <a:t>Guo, S.; Wang, Q. Application of Knowledge Distillation Based on Transfer Learning of ERNIE Model in Intelligent Dialogue Intention Recognition. Sensors 2022, 22, 1270. </a:t>
            </a:r>
            <a:r>
              <a:rPr lang="en-CA" dirty="0">
                <a:hlinkClick r:id="rId2"/>
              </a:rPr>
              <a:t>https://doi.org/10.3390/s22031270</a:t>
            </a:r>
            <a:endParaRPr lang="en-CA" dirty="0"/>
          </a:p>
          <a:p>
            <a:r>
              <a:rPr lang="en-CA" dirty="0"/>
              <a:t>Vivek, S. (2018, December 17). Automated keyword extraction from articles using NLP. Medium. Retrieved February 10, 2022, from https://medium.com/analytics-vidhya/automated-keyword-extraction-from-articles-using-nlp-bfd864f41b34 </a:t>
            </a:r>
          </a:p>
          <a:p>
            <a:r>
              <a:rPr lang="en-CA" dirty="0"/>
              <a:t>Strategic Report - Industry Overview 2020. IHG Hotels and Resorts - Annual reports. (2020). Retrieved January 20, 2022, from </a:t>
            </a:r>
            <a:r>
              <a:rPr lang="en-CA" dirty="0">
                <a:hlinkClick r:id="rId3"/>
              </a:rPr>
              <a:t>https://www.ihgplc.com/-/media/FBBD6EBDD4D14EAD88A08E62F7911E74.ashx</a:t>
            </a:r>
            <a:endParaRPr lang="en-CA" dirty="0"/>
          </a:p>
          <a:p>
            <a:r>
              <a:rPr lang="en-CA" dirty="0"/>
              <a:t>Q3 2021 US Hotel Figures. CBREUS Insights and Research. (2021). Retrieved January 21, 2022, from Q3 2021 US Hotel Figures</a:t>
            </a:r>
          </a:p>
          <a:p>
            <a:endParaRPr lang="en-CA" dirty="0"/>
          </a:p>
        </p:txBody>
      </p:sp>
    </p:spTree>
    <p:extLst>
      <p:ext uri="{BB962C8B-B14F-4D97-AF65-F5344CB8AC3E}">
        <p14:creationId xmlns:p14="http://schemas.microsoft.com/office/powerpoint/2010/main" val="3919424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9812-B8AE-48E9-A4F3-0477F248C6F5}"/>
              </a:ext>
            </a:extLst>
          </p:cNvPr>
          <p:cNvSpPr>
            <a:spLocks noGrp="1"/>
          </p:cNvSpPr>
          <p:nvPr>
            <p:ph type="title"/>
          </p:nvPr>
        </p:nvSpPr>
        <p:spPr>
          <a:xfrm>
            <a:off x="442111" y="425310"/>
            <a:ext cx="10058400" cy="516250"/>
          </a:xfrm>
        </p:spPr>
        <p:txBody>
          <a:bodyPr>
            <a:normAutofit fontScale="90000"/>
          </a:bodyPr>
          <a:lstStyle/>
          <a:p>
            <a:r>
              <a:rPr lang="en-CA" dirty="0"/>
              <a:t>References</a:t>
            </a:r>
          </a:p>
        </p:txBody>
      </p:sp>
      <p:sp>
        <p:nvSpPr>
          <p:cNvPr id="3" name="Content Placeholder 2">
            <a:extLst>
              <a:ext uri="{FF2B5EF4-FFF2-40B4-BE49-F238E27FC236}">
                <a16:creationId xmlns:a16="http://schemas.microsoft.com/office/drawing/2014/main" id="{26322F52-7942-4EBC-96BE-8B91C7787183}"/>
              </a:ext>
            </a:extLst>
          </p:cNvPr>
          <p:cNvSpPr>
            <a:spLocks noGrp="1"/>
          </p:cNvSpPr>
          <p:nvPr>
            <p:ph idx="1"/>
          </p:nvPr>
        </p:nvSpPr>
        <p:spPr>
          <a:xfrm>
            <a:off x="442111" y="941560"/>
            <a:ext cx="11381715" cy="5839485"/>
          </a:xfrm>
        </p:spPr>
        <p:txBody>
          <a:bodyPr>
            <a:normAutofit/>
          </a:bodyPr>
          <a:lstStyle/>
          <a:p>
            <a:pPr>
              <a:lnSpc>
                <a:spcPts val="660"/>
              </a:lnSpc>
            </a:pPr>
            <a:r>
              <a:rPr lang="en-CA" sz="900" dirty="0">
                <a:effectLst/>
              </a:rPr>
              <a:t>“5. Categorizing and Tagging Words.” n.d. Accessed April 11, 2022. </a:t>
            </a:r>
            <a:r>
              <a:rPr lang="en-CA" sz="900" dirty="0">
                <a:effectLst/>
                <a:hlinkClick r:id="rId2"/>
              </a:rPr>
              <a:t>https://www.nltk.org/book/ch05.html</a:t>
            </a:r>
            <a:r>
              <a:rPr lang="en-CA" sz="900" dirty="0">
                <a:effectLst/>
              </a:rPr>
              <a:t>.</a:t>
            </a:r>
          </a:p>
          <a:p>
            <a:pPr>
              <a:lnSpc>
                <a:spcPts val="660"/>
              </a:lnSpc>
            </a:pPr>
            <a:r>
              <a:rPr lang="en-CA" sz="900" dirty="0" err="1">
                <a:effectLst/>
              </a:rPr>
              <a:t>Alam</a:t>
            </a:r>
            <a:r>
              <a:rPr lang="en-CA" sz="900" dirty="0">
                <a:effectLst/>
              </a:rPr>
              <a:t>, Md </a:t>
            </a:r>
            <a:r>
              <a:rPr lang="en-CA" sz="900" dirty="0" err="1">
                <a:effectLst/>
              </a:rPr>
              <a:t>Hijbul</a:t>
            </a:r>
            <a:r>
              <a:rPr lang="en-CA" sz="900" dirty="0">
                <a:effectLst/>
              </a:rPr>
              <a:t>, Woo Jong Ryu, and Sang-</a:t>
            </a:r>
            <a:r>
              <a:rPr lang="en-CA" sz="900" dirty="0" err="1">
                <a:effectLst/>
              </a:rPr>
              <a:t>Geun</a:t>
            </a:r>
            <a:r>
              <a:rPr lang="en-CA" sz="900" dirty="0">
                <a:effectLst/>
              </a:rPr>
              <a:t> Lee. 2016a. “Joint Multi-Grain Topic Sentiment: Modeling Semantic Aspects for Online Reviews.” </a:t>
            </a:r>
            <a:r>
              <a:rPr lang="en-CA" sz="900" i="1" dirty="0">
                <a:effectLst/>
              </a:rPr>
              <a:t>Information Sciences</a:t>
            </a:r>
            <a:r>
              <a:rPr lang="en-CA" sz="900" dirty="0">
                <a:effectLst/>
              </a:rPr>
              <a:t> 339 (April): 206–23. </a:t>
            </a:r>
            <a:r>
              <a:rPr lang="en-CA" sz="900" dirty="0">
                <a:effectLst/>
                <a:hlinkClick r:id="rId3"/>
              </a:rPr>
              <a:t>https://doi.org/10.1016/j.ins.2016.01.013</a:t>
            </a:r>
            <a:r>
              <a:rPr lang="en-CA" sz="900" dirty="0">
                <a:effectLst/>
              </a:rPr>
              <a:t>.</a:t>
            </a:r>
          </a:p>
          <a:p>
            <a:pPr>
              <a:lnSpc>
                <a:spcPts val="660"/>
              </a:lnSpc>
            </a:pPr>
            <a:r>
              <a:rPr lang="en-CA" sz="900" dirty="0">
                <a:effectLst/>
              </a:rPr>
              <a:t>———. 2016b. “Joint Multi-Grain Topic Sentiment: Modeling Semantic Aspects for Online Reviews.” </a:t>
            </a:r>
            <a:r>
              <a:rPr lang="en-CA" sz="900" i="1" dirty="0">
                <a:effectLst/>
              </a:rPr>
              <a:t>Information Sciences</a:t>
            </a:r>
            <a:r>
              <a:rPr lang="en-CA" sz="900" dirty="0">
                <a:effectLst/>
              </a:rPr>
              <a:t> 339 (April): 206–23. </a:t>
            </a:r>
            <a:r>
              <a:rPr lang="en-CA" sz="900" dirty="0">
                <a:effectLst/>
                <a:hlinkClick r:id="rId3"/>
              </a:rPr>
              <a:t>https://doi.org/10.1016/j.ins.2016.01.013</a:t>
            </a:r>
            <a:r>
              <a:rPr lang="en-CA" sz="900" dirty="0">
                <a:effectLst/>
              </a:rPr>
              <a:t>.</a:t>
            </a:r>
          </a:p>
          <a:p>
            <a:pPr>
              <a:lnSpc>
                <a:spcPts val="660"/>
              </a:lnSpc>
            </a:pPr>
            <a:r>
              <a:rPr lang="en-CA" sz="900" dirty="0" err="1">
                <a:effectLst/>
              </a:rPr>
              <a:t>Baccianella</a:t>
            </a:r>
            <a:r>
              <a:rPr lang="en-CA" sz="900" dirty="0">
                <a:effectLst/>
              </a:rPr>
              <a:t>, Stefano, Andrea </a:t>
            </a:r>
            <a:r>
              <a:rPr lang="en-CA" sz="900" dirty="0" err="1">
                <a:effectLst/>
              </a:rPr>
              <a:t>Esuli</a:t>
            </a:r>
            <a:r>
              <a:rPr lang="en-CA" sz="900" dirty="0">
                <a:effectLst/>
              </a:rPr>
              <a:t>, and Fabrizio </a:t>
            </a:r>
            <a:r>
              <a:rPr lang="en-CA" sz="900" dirty="0" err="1">
                <a:effectLst/>
              </a:rPr>
              <a:t>Sebastiani</a:t>
            </a:r>
            <a:r>
              <a:rPr lang="en-CA" sz="900" dirty="0">
                <a:effectLst/>
              </a:rPr>
              <a:t>. 2009. “Evaluation Measures for Ordinal Regression.” In </a:t>
            </a:r>
            <a:r>
              <a:rPr lang="en-CA" sz="900" i="1" dirty="0">
                <a:effectLst/>
              </a:rPr>
              <a:t>2009 Ninth International Conference on Intelligent Systems Design and Applications</a:t>
            </a:r>
            <a:r>
              <a:rPr lang="en-CA" sz="900" dirty="0">
                <a:effectLst/>
              </a:rPr>
              <a:t>, 283–87. </a:t>
            </a:r>
            <a:r>
              <a:rPr lang="en-CA" sz="900" dirty="0">
                <a:effectLst/>
                <a:hlinkClick r:id="rId4"/>
              </a:rPr>
              <a:t>https://doi.org/10.1109/ISDA.2009.230</a:t>
            </a:r>
            <a:r>
              <a:rPr lang="en-CA" sz="900" dirty="0">
                <a:effectLst/>
              </a:rPr>
              <a:t>.</a:t>
            </a:r>
          </a:p>
          <a:p>
            <a:pPr>
              <a:lnSpc>
                <a:spcPts val="660"/>
              </a:lnSpc>
            </a:pPr>
            <a:r>
              <a:rPr lang="en-CA" sz="900" dirty="0" err="1">
                <a:effectLst/>
              </a:rPr>
              <a:t>Boyagane</a:t>
            </a:r>
            <a:r>
              <a:rPr lang="en-CA" sz="900" dirty="0">
                <a:effectLst/>
              </a:rPr>
              <a:t>, </a:t>
            </a:r>
            <a:r>
              <a:rPr lang="en-CA" sz="900" dirty="0" err="1">
                <a:effectLst/>
              </a:rPr>
              <a:t>Isuru</a:t>
            </a:r>
            <a:r>
              <a:rPr lang="en-CA" sz="900" dirty="0">
                <a:effectLst/>
              </a:rPr>
              <a:t>. 2020. “How Important Are the Words in Your Text Data? </a:t>
            </a:r>
            <a:r>
              <a:rPr lang="en-CA" sz="900" dirty="0" err="1">
                <a:effectLst/>
              </a:rPr>
              <a:t>Tf-Idf</a:t>
            </a:r>
            <a:r>
              <a:rPr lang="en-CA" sz="900" dirty="0">
                <a:effectLst/>
              </a:rPr>
              <a:t> Answers….” Medium. December 24, 2020. </a:t>
            </a:r>
            <a:r>
              <a:rPr lang="en-CA" sz="900" dirty="0">
                <a:effectLst/>
                <a:hlinkClick r:id="rId5"/>
              </a:rPr>
              <a:t>https://towardsdatascience.com/how-important-are-the-words-in-your-text-data-tf-idf-answers-6fdc733bb066</a:t>
            </a:r>
            <a:r>
              <a:rPr lang="en-CA" sz="900" dirty="0">
                <a:effectLst/>
              </a:rPr>
              <a:t>.</a:t>
            </a:r>
          </a:p>
          <a:p>
            <a:pPr>
              <a:lnSpc>
                <a:spcPts val="660"/>
              </a:lnSpc>
            </a:pPr>
            <a:r>
              <a:rPr lang="en-CA" sz="900" dirty="0">
                <a:effectLst/>
              </a:rPr>
              <a:t>Clark, Kevin, Minh-Thang Luong, and Quoc V Le. 2020. “ELECTRA: PRE-TRAINING TEXT ENCODERS AS DISCRIMINATORS RATHER THAN GENERATORS,” 18.</a:t>
            </a:r>
          </a:p>
          <a:p>
            <a:pPr>
              <a:lnSpc>
                <a:spcPts val="660"/>
              </a:lnSpc>
            </a:pPr>
            <a:r>
              <a:rPr lang="en-CA" sz="900" dirty="0">
                <a:effectLst/>
              </a:rPr>
              <a:t>“Combining Categorical and Numerical Features with Text in BERT · Chris McCormick.” n.d. Accessed April 11, 2022a. </a:t>
            </a:r>
            <a:r>
              <a:rPr lang="en-CA" sz="900" dirty="0">
                <a:effectLst/>
                <a:hlinkClick r:id="rId6"/>
              </a:rPr>
              <a:t>https://mccormickml.com/2021/06/29/combining-categorical-numerical-features-with-bert/</a:t>
            </a:r>
            <a:r>
              <a:rPr lang="en-CA" sz="900" dirty="0">
                <a:effectLst/>
              </a:rPr>
              <a:t>.</a:t>
            </a:r>
          </a:p>
          <a:p>
            <a:pPr>
              <a:lnSpc>
                <a:spcPts val="660"/>
              </a:lnSpc>
            </a:pPr>
            <a:r>
              <a:rPr lang="en-CA" sz="900" dirty="0">
                <a:effectLst/>
              </a:rPr>
              <a:t>“———.” n.d. Accessed April 10, 2022b. </a:t>
            </a:r>
            <a:r>
              <a:rPr lang="en-CA" sz="900" dirty="0">
                <a:effectLst/>
                <a:hlinkClick r:id="rId6"/>
              </a:rPr>
              <a:t>https://mccormickml.com/2021/06/29/combining-categorical-numerical-features-with-bert/</a:t>
            </a:r>
            <a:r>
              <a:rPr lang="en-CA" sz="900" dirty="0">
                <a:effectLst/>
              </a:rPr>
              <a:t>.</a:t>
            </a:r>
          </a:p>
          <a:p>
            <a:pPr>
              <a:lnSpc>
                <a:spcPts val="660"/>
              </a:lnSpc>
            </a:pPr>
            <a:r>
              <a:rPr lang="en-CA" sz="900" dirty="0">
                <a:effectLst/>
              </a:rPr>
              <a:t>“Correcting Words Using NLTK in Python.” 2021. </a:t>
            </a:r>
            <a:r>
              <a:rPr lang="en-CA" sz="900" i="1" dirty="0" err="1">
                <a:effectLst/>
              </a:rPr>
              <a:t>GeeksforGeeks</a:t>
            </a:r>
            <a:r>
              <a:rPr lang="en-CA" sz="900" dirty="0">
                <a:effectLst/>
              </a:rPr>
              <a:t> (blog). July 18, 2021. </a:t>
            </a:r>
            <a:r>
              <a:rPr lang="en-CA" sz="900" dirty="0">
                <a:effectLst/>
                <a:hlinkClick r:id="rId7"/>
              </a:rPr>
              <a:t>https://www.geeksforgeeks.org/correcting-words-using-nltk-in-python/</a:t>
            </a:r>
            <a:r>
              <a:rPr lang="en-CA" sz="900" dirty="0">
                <a:effectLst/>
              </a:rPr>
              <a:t>.</a:t>
            </a:r>
          </a:p>
          <a:p>
            <a:pPr>
              <a:lnSpc>
                <a:spcPts val="660"/>
              </a:lnSpc>
            </a:pPr>
            <a:r>
              <a:rPr lang="en-CA" sz="900" dirty="0">
                <a:effectLst/>
              </a:rPr>
              <a:t>“Feature Extraction Techniques - NLP.” 2020. </a:t>
            </a:r>
            <a:r>
              <a:rPr lang="en-CA" sz="900" i="1" dirty="0" err="1">
                <a:effectLst/>
              </a:rPr>
              <a:t>GeeksforGeeks</a:t>
            </a:r>
            <a:r>
              <a:rPr lang="en-CA" sz="900" dirty="0">
                <a:effectLst/>
              </a:rPr>
              <a:t> (blog). March 3, 2020. </a:t>
            </a:r>
            <a:r>
              <a:rPr lang="en-CA" sz="900" dirty="0">
                <a:effectLst/>
                <a:hlinkClick r:id="rId8"/>
              </a:rPr>
              <a:t>https://www.geeksforgeeks.org/feature-extraction-techniques-nlp/</a:t>
            </a:r>
            <a:r>
              <a:rPr lang="en-CA" sz="900" dirty="0">
                <a:effectLst/>
              </a:rPr>
              <a:t>.</a:t>
            </a:r>
          </a:p>
          <a:p>
            <a:pPr>
              <a:lnSpc>
                <a:spcPts val="660"/>
              </a:lnSpc>
            </a:pPr>
            <a:r>
              <a:rPr lang="en-CA" sz="900" dirty="0">
                <a:effectLst/>
              </a:rPr>
              <a:t>Figueroa, Rosa L., Qing Zeng-</a:t>
            </a:r>
            <a:r>
              <a:rPr lang="en-CA" sz="900" dirty="0" err="1">
                <a:effectLst/>
              </a:rPr>
              <a:t>Treitler</a:t>
            </a:r>
            <a:r>
              <a:rPr lang="en-CA" sz="900" dirty="0">
                <a:effectLst/>
              </a:rPr>
              <a:t>, </a:t>
            </a:r>
            <a:r>
              <a:rPr lang="en-CA" sz="900" dirty="0" err="1">
                <a:effectLst/>
              </a:rPr>
              <a:t>Sasikiran</a:t>
            </a:r>
            <a:r>
              <a:rPr lang="en-CA" sz="900" dirty="0">
                <a:effectLst/>
              </a:rPr>
              <a:t> </a:t>
            </a:r>
            <a:r>
              <a:rPr lang="en-CA" sz="900" dirty="0" err="1">
                <a:effectLst/>
              </a:rPr>
              <a:t>Kandula</a:t>
            </a:r>
            <a:r>
              <a:rPr lang="en-CA" sz="900" dirty="0">
                <a:effectLst/>
              </a:rPr>
              <a:t>, and Long H. Ngo. 2012. “Predicting Sample Size Required for Classification Performance.” </a:t>
            </a:r>
            <a:r>
              <a:rPr lang="en-CA" sz="900" i="1" dirty="0">
                <a:effectLst/>
              </a:rPr>
              <a:t>BMC Medical Informatics and Decision Making</a:t>
            </a:r>
            <a:r>
              <a:rPr lang="en-CA" sz="900" dirty="0">
                <a:effectLst/>
              </a:rPr>
              <a:t> 12 (1): 8. </a:t>
            </a:r>
            <a:r>
              <a:rPr lang="en-CA" sz="900" dirty="0">
                <a:effectLst/>
                <a:hlinkClick r:id="rId9"/>
              </a:rPr>
              <a:t>https://doi.org/10.1186/1472-6947-12-8</a:t>
            </a:r>
            <a:r>
              <a:rPr lang="en-CA" sz="900" dirty="0">
                <a:effectLst/>
              </a:rPr>
              <a:t>.</a:t>
            </a:r>
          </a:p>
          <a:p>
            <a:pPr>
              <a:lnSpc>
                <a:spcPts val="660"/>
              </a:lnSpc>
            </a:pPr>
            <a:r>
              <a:rPr lang="en-CA" sz="900" dirty="0">
                <a:effectLst/>
              </a:rPr>
              <a:t>Ganesan, Kavita. 2018. “Python Keyword Extraction Tutorial Using TF-IDF.” </a:t>
            </a:r>
            <a:r>
              <a:rPr lang="en-CA" sz="900" i="1" dirty="0">
                <a:effectLst/>
              </a:rPr>
              <a:t>Kavita Ganesan, PhD</a:t>
            </a:r>
            <a:r>
              <a:rPr lang="en-CA" sz="900" dirty="0">
                <a:effectLst/>
              </a:rPr>
              <a:t> (blog). August 2, 2018. </a:t>
            </a:r>
            <a:r>
              <a:rPr lang="en-CA" sz="900" dirty="0">
                <a:effectLst/>
                <a:hlinkClick r:id="rId10"/>
              </a:rPr>
              <a:t>https://kavita-ganesan.com/python-keyword-extraction/</a:t>
            </a:r>
            <a:r>
              <a:rPr lang="en-CA" sz="900" dirty="0">
                <a:effectLst/>
              </a:rPr>
              <a:t>.</a:t>
            </a:r>
          </a:p>
          <a:p>
            <a:pPr>
              <a:lnSpc>
                <a:spcPts val="660"/>
              </a:lnSpc>
            </a:pPr>
            <a:r>
              <a:rPr lang="en-CA" sz="900" dirty="0" err="1">
                <a:effectLst/>
              </a:rPr>
              <a:t>Gaudette</a:t>
            </a:r>
            <a:r>
              <a:rPr lang="en-CA" sz="900" dirty="0">
                <a:effectLst/>
              </a:rPr>
              <a:t>, Lisa, and Nathalie </a:t>
            </a:r>
            <a:r>
              <a:rPr lang="en-CA" sz="900" dirty="0" err="1">
                <a:effectLst/>
              </a:rPr>
              <a:t>Japkowicz</a:t>
            </a:r>
            <a:r>
              <a:rPr lang="en-CA" sz="900" dirty="0">
                <a:effectLst/>
              </a:rPr>
              <a:t>. 2009a. “Evaluation Methods for Ordinal Classification.” In </a:t>
            </a:r>
            <a:r>
              <a:rPr lang="en-CA" sz="900" i="1" dirty="0">
                <a:effectLst/>
              </a:rPr>
              <a:t>Advances in Artificial Intelligence</a:t>
            </a:r>
            <a:r>
              <a:rPr lang="en-CA" sz="900" dirty="0">
                <a:effectLst/>
              </a:rPr>
              <a:t>, edited by Yong Gao and Nathalie </a:t>
            </a:r>
            <a:r>
              <a:rPr lang="en-CA" sz="900" dirty="0" err="1">
                <a:effectLst/>
              </a:rPr>
              <a:t>Japkowicz</a:t>
            </a:r>
            <a:r>
              <a:rPr lang="en-CA" sz="900" dirty="0">
                <a:effectLst/>
              </a:rPr>
              <a:t>, 207–10. Berlin, Heidelberg: Springer. </a:t>
            </a:r>
            <a:r>
              <a:rPr lang="en-CA" sz="900" dirty="0">
                <a:effectLst/>
                <a:hlinkClick r:id="rId11"/>
              </a:rPr>
              <a:t>https://doi.org/10.1007/978-3-642-01818-3_25</a:t>
            </a:r>
            <a:r>
              <a:rPr lang="en-CA" sz="900" dirty="0">
                <a:effectLst/>
              </a:rPr>
              <a:t>.</a:t>
            </a:r>
          </a:p>
          <a:p>
            <a:pPr>
              <a:lnSpc>
                <a:spcPts val="660"/>
              </a:lnSpc>
            </a:pPr>
            <a:r>
              <a:rPr lang="en-CA" sz="900" dirty="0">
                <a:effectLst/>
              </a:rPr>
              <a:t>———. 2009b. “Evaluation Methods for Ordinal Classification.” In </a:t>
            </a:r>
            <a:r>
              <a:rPr lang="en-CA" sz="900" i="1" dirty="0">
                <a:effectLst/>
              </a:rPr>
              <a:t>Advances in Artificial Intelligence</a:t>
            </a:r>
            <a:r>
              <a:rPr lang="en-CA" sz="900" dirty="0">
                <a:effectLst/>
              </a:rPr>
              <a:t>, edited by Yong Gao and Nathalie </a:t>
            </a:r>
            <a:r>
              <a:rPr lang="en-CA" sz="900" dirty="0" err="1">
                <a:effectLst/>
              </a:rPr>
              <a:t>Japkowicz</a:t>
            </a:r>
            <a:r>
              <a:rPr lang="en-CA" sz="900" dirty="0">
                <a:effectLst/>
              </a:rPr>
              <a:t>, 207–10. Berlin, Heidelberg: Springer. </a:t>
            </a:r>
            <a:r>
              <a:rPr lang="en-CA" sz="900" dirty="0">
                <a:effectLst/>
                <a:hlinkClick r:id="rId11"/>
              </a:rPr>
              <a:t>https://doi.org/10.1007/978-3-642-01818-3_25</a:t>
            </a:r>
            <a:r>
              <a:rPr lang="en-CA" sz="900" dirty="0">
                <a:effectLst/>
              </a:rPr>
              <a:t>.</a:t>
            </a:r>
          </a:p>
          <a:p>
            <a:pPr>
              <a:lnSpc>
                <a:spcPts val="660"/>
              </a:lnSpc>
            </a:pPr>
            <a:r>
              <a:rPr lang="en-CA" sz="900" dirty="0">
                <a:effectLst/>
              </a:rPr>
              <a:t>Hao, </a:t>
            </a:r>
            <a:r>
              <a:rPr lang="en-CA" sz="900" dirty="0" err="1">
                <a:effectLst/>
              </a:rPr>
              <a:t>Yaru</a:t>
            </a:r>
            <a:r>
              <a:rPr lang="en-CA" sz="900" dirty="0">
                <a:effectLst/>
              </a:rPr>
              <a:t>, Li Dong, </a:t>
            </a:r>
            <a:r>
              <a:rPr lang="en-CA" sz="900" dirty="0" err="1">
                <a:effectLst/>
              </a:rPr>
              <a:t>Hangbo</a:t>
            </a:r>
            <a:r>
              <a:rPr lang="en-CA" sz="900" dirty="0">
                <a:effectLst/>
              </a:rPr>
              <a:t> Bao, </a:t>
            </a:r>
            <a:r>
              <a:rPr lang="en-CA" sz="900" dirty="0" err="1">
                <a:effectLst/>
              </a:rPr>
              <a:t>Ke</a:t>
            </a:r>
            <a:r>
              <a:rPr lang="en-CA" sz="900" dirty="0">
                <a:effectLst/>
              </a:rPr>
              <a:t> Xu, and </a:t>
            </a:r>
            <a:r>
              <a:rPr lang="en-CA" sz="900" dirty="0" err="1">
                <a:effectLst/>
              </a:rPr>
              <a:t>Furu</a:t>
            </a:r>
            <a:r>
              <a:rPr lang="en-CA" sz="900" dirty="0">
                <a:effectLst/>
              </a:rPr>
              <a:t> Wei. 2021. “Learning to Sample Replacements for ELECTRA Pre-Training.” In </a:t>
            </a:r>
            <a:r>
              <a:rPr lang="en-CA" sz="900" i="1" dirty="0">
                <a:effectLst/>
              </a:rPr>
              <a:t>Findings of the Association for Computational Linguistics: ACL-IJCNLP 2021</a:t>
            </a:r>
            <a:r>
              <a:rPr lang="en-CA" sz="900" dirty="0">
                <a:effectLst/>
              </a:rPr>
              <a:t>, 4495–4506. Online: Association for Computational Linguistics. </a:t>
            </a:r>
            <a:r>
              <a:rPr lang="en-CA" sz="900" dirty="0">
                <a:effectLst/>
                <a:hlinkClick r:id="rId12"/>
              </a:rPr>
              <a:t>https://doi.org/10.18653/v1/2021.findings-acl.394</a:t>
            </a:r>
            <a:r>
              <a:rPr lang="en-CA" sz="900" dirty="0">
                <a:effectLst/>
              </a:rPr>
              <a:t>.</a:t>
            </a:r>
          </a:p>
          <a:p>
            <a:pPr>
              <a:lnSpc>
                <a:spcPts val="660"/>
              </a:lnSpc>
            </a:pPr>
            <a:r>
              <a:rPr lang="en-CA" sz="900" dirty="0">
                <a:effectLst/>
              </a:rPr>
              <a:t>He, </a:t>
            </a:r>
            <a:r>
              <a:rPr lang="en-CA" sz="900" dirty="0" err="1">
                <a:effectLst/>
              </a:rPr>
              <a:t>Pengcheng</a:t>
            </a:r>
            <a:r>
              <a:rPr lang="en-CA" sz="900" dirty="0">
                <a:effectLst/>
              </a:rPr>
              <a:t>, </a:t>
            </a:r>
            <a:r>
              <a:rPr lang="en-CA" sz="900" dirty="0" err="1">
                <a:effectLst/>
              </a:rPr>
              <a:t>Xiaodong</a:t>
            </a:r>
            <a:r>
              <a:rPr lang="en-CA" sz="900" dirty="0">
                <a:effectLst/>
              </a:rPr>
              <a:t> Liu, </a:t>
            </a:r>
            <a:r>
              <a:rPr lang="en-CA" sz="900" dirty="0" err="1">
                <a:effectLst/>
              </a:rPr>
              <a:t>Jianfeng</a:t>
            </a:r>
            <a:r>
              <a:rPr lang="en-CA" sz="900" dirty="0">
                <a:effectLst/>
              </a:rPr>
              <a:t> Gao, and </a:t>
            </a:r>
            <a:r>
              <a:rPr lang="en-CA" sz="900" dirty="0" err="1">
                <a:effectLst/>
              </a:rPr>
              <a:t>Weizhu</a:t>
            </a:r>
            <a:r>
              <a:rPr lang="en-CA" sz="900" dirty="0">
                <a:effectLst/>
              </a:rPr>
              <a:t> Chen. 2020. “DEBERTA: DECODING-ENHANCED BERT WITH DISENTANGLED ATTENTION.” In . </a:t>
            </a:r>
            <a:r>
              <a:rPr lang="en-CA" sz="900" dirty="0">
                <a:effectLst/>
                <a:hlinkClick r:id="rId13"/>
              </a:rPr>
              <a:t>https://openreview.net/forum?id=XPZIaotutsD</a:t>
            </a:r>
            <a:r>
              <a:rPr lang="en-CA" sz="900" dirty="0">
                <a:effectLst/>
              </a:rPr>
              <a:t>.</a:t>
            </a:r>
          </a:p>
          <a:p>
            <a:pPr>
              <a:lnSpc>
                <a:spcPts val="660"/>
              </a:lnSpc>
            </a:pPr>
            <a:r>
              <a:rPr lang="en-CA" sz="900" dirty="0">
                <a:effectLst/>
              </a:rPr>
              <a:t>———. 2021. “</a:t>
            </a:r>
            <a:r>
              <a:rPr lang="en-CA" sz="900" dirty="0" err="1">
                <a:effectLst/>
              </a:rPr>
              <a:t>DeBERTa</a:t>
            </a:r>
            <a:r>
              <a:rPr lang="en-CA" sz="900" dirty="0">
                <a:effectLst/>
              </a:rPr>
              <a:t>: Decoding-Enhanced BERT with Disentangled Attention.” </a:t>
            </a:r>
            <a:r>
              <a:rPr lang="en-CA" sz="900" i="1" dirty="0">
                <a:effectLst/>
              </a:rPr>
              <a:t>ArXiv:2006.03654 [Cs]</a:t>
            </a:r>
            <a:r>
              <a:rPr lang="en-CA" sz="900" dirty="0">
                <a:effectLst/>
              </a:rPr>
              <a:t>, October. </a:t>
            </a:r>
            <a:r>
              <a:rPr lang="en-CA" sz="900" dirty="0">
                <a:effectLst/>
                <a:hlinkClick r:id="rId14"/>
              </a:rPr>
              <a:t>http://arxiv.org/abs/2006.03654</a:t>
            </a:r>
            <a:r>
              <a:rPr lang="en-CA" sz="900" dirty="0">
                <a:effectLst/>
              </a:rPr>
              <a:t>.</a:t>
            </a:r>
          </a:p>
          <a:p>
            <a:pPr>
              <a:lnSpc>
                <a:spcPts val="660"/>
              </a:lnSpc>
            </a:pPr>
            <a:r>
              <a:rPr lang="en-CA" sz="900" dirty="0">
                <a:effectLst/>
              </a:rPr>
              <a:t>“Hugging Face – The AI Community Building the Future.” n.d. Accessed April 11, 2022. </a:t>
            </a:r>
            <a:r>
              <a:rPr lang="en-CA" sz="900" dirty="0">
                <a:effectLst/>
                <a:hlinkClick r:id="rId15"/>
              </a:rPr>
              <a:t>https://huggingface.co/</a:t>
            </a:r>
            <a:r>
              <a:rPr lang="en-CA" sz="900" dirty="0">
                <a:effectLst/>
              </a:rPr>
              <a:t>.</a:t>
            </a:r>
          </a:p>
          <a:p>
            <a:pPr>
              <a:lnSpc>
                <a:spcPts val="660"/>
              </a:lnSpc>
            </a:pPr>
            <a:r>
              <a:rPr lang="en-CA" sz="900" dirty="0" err="1">
                <a:effectLst/>
              </a:rPr>
              <a:t>Nageshkar</a:t>
            </a:r>
            <a:r>
              <a:rPr lang="en-CA" sz="900" dirty="0">
                <a:effectLst/>
              </a:rPr>
              <a:t>, Prasad. 2021. “Multi-Label Text Classification Using Transformers(BERT).” </a:t>
            </a:r>
            <a:r>
              <a:rPr lang="en-CA" sz="900" i="1" dirty="0">
                <a:effectLst/>
              </a:rPr>
              <a:t>Analytics Vidhya</a:t>
            </a:r>
            <a:r>
              <a:rPr lang="en-CA" sz="900" dirty="0">
                <a:effectLst/>
              </a:rPr>
              <a:t> (blog). March 15, 2021. </a:t>
            </a:r>
            <a:r>
              <a:rPr lang="en-CA" sz="900" dirty="0">
                <a:effectLst/>
                <a:hlinkClick r:id="rId16"/>
              </a:rPr>
              <a:t>https://medium.com/analytics-vidhya/multi-label-text-classification-using-transformers-bert-93460838e62b</a:t>
            </a:r>
            <a:r>
              <a:rPr lang="en-CA" sz="900" dirty="0">
                <a:effectLst/>
              </a:rPr>
              <a:t>.</a:t>
            </a:r>
          </a:p>
          <a:p>
            <a:pPr>
              <a:lnSpc>
                <a:spcPts val="660"/>
              </a:lnSpc>
            </a:pPr>
            <a:r>
              <a:rPr lang="en-CA" sz="900" dirty="0">
                <a:effectLst/>
              </a:rPr>
              <a:t>Rajapakse, </a:t>
            </a:r>
            <a:r>
              <a:rPr lang="en-CA" sz="900" dirty="0" err="1">
                <a:effectLst/>
              </a:rPr>
              <a:t>Thilina</a:t>
            </a:r>
            <a:r>
              <a:rPr lang="en-CA" sz="900" dirty="0">
                <a:effectLst/>
              </a:rPr>
              <a:t>. 2020. “Understanding ELECTRA and Training an ELECTRA Language Model.” Medium. April 12, 2020. </a:t>
            </a:r>
            <a:r>
              <a:rPr lang="en-CA" sz="900" dirty="0">
                <a:effectLst/>
                <a:hlinkClick r:id="rId17"/>
              </a:rPr>
              <a:t>https://towardsdatascience.com/understanding-electra-and-training-an-electra-language-model-3d33e3a9660d</a:t>
            </a:r>
            <a:r>
              <a:rPr lang="en-CA" sz="900" dirty="0">
                <a:effectLst/>
              </a:rPr>
              <a:t>.</a:t>
            </a:r>
          </a:p>
          <a:p>
            <a:pPr>
              <a:lnSpc>
                <a:spcPts val="660"/>
              </a:lnSpc>
            </a:pPr>
            <a:r>
              <a:rPr lang="en-CA" sz="900" dirty="0">
                <a:effectLst/>
              </a:rPr>
              <a:t>Sun, Yu, </a:t>
            </a:r>
            <a:r>
              <a:rPr lang="en-CA" sz="900" dirty="0" err="1">
                <a:effectLst/>
              </a:rPr>
              <a:t>Shuohuan</a:t>
            </a:r>
            <a:r>
              <a:rPr lang="en-CA" sz="900" dirty="0">
                <a:effectLst/>
              </a:rPr>
              <a:t> Wang, </a:t>
            </a:r>
            <a:r>
              <a:rPr lang="en-CA" sz="900" dirty="0" err="1">
                <a:effectLst/>
              </a:rPr>
              <a:t>Yukun</a:t>
            </a:r>
            <a:r>
              <a:rPr lang="en-CA" sz="900" dirty="0">
                <a:effectLst/>
              </a:rPr>
              <a:t> Li, </a:t>
            </a:r>
            <a:r>
              <a:rPr lang="en-CA" sz="900" dirty="0" err="1">
                <a:effectLst/>
              </a:rPr>
              <a:t>Shikun</a:t>
            </a:r>
            <a:r>
              <a:rPr lang="en-CA" sz="900" dirty="0">
                <a:effectLst/>
              </a:rPr>
              <a:t> Feng, Hao Tian, Hua Wu, and Haifeng Wang. 2019. “ERNIE 2.0: A Continual Pre-Training Framework for Language Understanding.” </a:t>
            </a:r>
            <a:r>
              <a:rPr lang="en-CA" sz="900" i="1" dirty="0">
                <a:effectLst/>
              </a:rPr>
              <a:t>ArXiv:1907.12412 [Cs]</a:t>
            </a:r>
            <a:r>
              <a:rPr lang="en-CA" sz="900" dirty="0">
                <a:effectLst/>
              </a:rPr>
              <a:t>, November. </a:t>
            </a:r>
            <a:r>
              <a:rPr lang="en-CA" sz="900" dirty="0">
                <a:effectLst/>
                <a:hlinkClick r:id="rId18"/>
              </a:rPr>
              <a:t>http://arxiv.org/abs/1907.12412</a:t>
            </a:r>
            <a:r>
              <a:rPr lang="en-CA" sz="900" dirty="0">
                <a:effectLst/>
              </a:rPr>
              <a:t>.</a:t>
            </a:r>
          </a:p>
          <a:p>
            <a:pPr>
              <a:lnSpc>
                <a:spcPts val="660"/>
              </a:lnSpc>
            </a:pPr>
            <a:r>
              <a:rPr lang="en-CA" sz="900" dirty="0">
                <a:effectLst/>
              </a:rPr>
              <a:t>Vivek, Sowmya. 2018. “Automated Keyword Extraction from Articles Using NLP.” </a:t>
            </a:r>
            <a:r>
              <a:rPr lang="en-CA" sz="900" i="1" dirty="0">
                <a:effectLst/>
              </a:rPr>
              <a:t>Analytics Vidhya</a:t>
            </a:r>
            <a:r>
              <a:rPr lang="en-CA" sz="900" dirty="0">
                <a:effectLst/>
              </a:rPr>
              <a:t> (blog). December 17, 2018. </a:t>
            </a:r>
            <a:r>
              <a:rPr lang="en-CA" sz="900" dirty="0">
                <a:effectLst/>
                <a:hlinkClick r:id="rId19"/>
              </a:rPr>
              <a:t>https://medium.com/analytics-vidhya/automated-keyword-extraction-from-articles-using-nlp-bfd864f41b34</a:t>
            </a:r>
            <a:r>
              <a:rPr lang="en-CA" sz="900" dirty="0">
                <a:effectLst/>
              </a:rPr>
              <a:t>.</a:t>
            </a:r>
          </a:p>
          <a:p>
            <a:pPr>
              <a:lnSpc>
                <a:spcPts val="660"/>
              </a:lnSpc>
            </a:pPr>
            <a:r>
              <a:rPr lang="en-CA" sz="900" dirty="0">
                <a:effectLst/>
              </a:rPr>
              <a:t>Yao, Y.Y. 1995. “Measuring Retrieval Effectiveness Based on User Preference of Documents.” </a:t>
            </a:r>
            <a:r>
              <a:rPr lang="en-CA" sz="900" i="1" dirty="0">
                <a:effectLst/>
              </a:rPr>
              <a:t>Journal of the American Society for Information Science</a:t>
            </a:r>
            <a:r>
              <a:rPr lang="en-CA" sz="900" dirty="0">
                <a:effectLst/>
              </a:rPr>
              <a:t> 46 (2): 133–45. </a:t>
            </a:r>
            <a:r>
              <a:rPr lang="en-CA" sz="900" dirty="0">
                <a:effectLst/>
                <a:hlinkClick r:id="rId20"/>
              </a:rPr>
              <a:t>https://doi.org/10.1002/(SICI)1097-4571(199503)46:2&lt;133::AID-ASI6&gt;3.0.CO;2-Z</a:t>
            </a:r>
            <a:r>
              <a:rPr lang="en-CA" sz="900" dirty="0">
                <a:effectLst/>
              </a:rPr>
              <a:t>.</a:t>
            </a:r>
            <a:endParaRPr lang="en-CA" sz="600" dirty="0"/>
          </a:p>
        </p:txBody>
      </p:sp>
    </p:spTree>
    <p:extLst>
      <p:ext uri="{BB962C8B-B14F-4D97-AF65-F5344CB8AC3E}">
        <p14:creationId xmlns:p14="http://schemas.microsoft.com/office/powerpoint/2010/main" val="3931050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C1932-3BDC-4BCB-AA55-AB0A41A99B5B}"/>
              </a:ext>
            </a:extLst>
          </p:cNvPr>
          <p:cNvSpPr>
            <a:spLocks noGrp="1"/>
          </p:cNvSpPr>
          <p:nvPr>
            <p:ph type="ctrTitle"/>
          </p:nvPr>
        </p:nvSpPr>
        <p:spPr/>
        <p:txBody>
          <a:bodyPr/>
          <a:lstStyle/>
          <a:p>
            <a:r>
              <a:rPr lang="en-CA" cap="none" dirty="0"/>
              <a:t>Thank you for Listening</a:t>
            </a:r>
            <a:endParaRPr lang="en-CA" dirty="0"/>
          </a:p>
        </p:txBody>
      </p:sp>
      <p:sp>
        <p:nvSpPr>
          <p:cNvPr id="9" name="Subtitle 8">
            <a:extLst>
              <a:ext uri="{FF2B5EF4-FFF2-40B4-BE49-F238E27FC236}">
                <a16:creationId xmlns:a16="http://schemas.microsoft.com/office/drawing/2014/main" id="{98E6B59B-C65C-46B4-A665-2C65F036135E}"/>
              </a:ext>
            </a:extLst>
          </p:cNvPr>
          <p:cNvSpPr>
            <a:spLocks noGrp="1"/>
          </p:cNvSpPr>
          <p:nvPr>
            <p:ph type="subTitle" idx="1"/>
          </p:nvPr>
        </p:nvSpPr>
        <p:spPr>
          <a:xfrm>
            <a:off x="1562100" y="4033616"/>
            <a:ext cx="9070848" cy="1105648"/>
          </a:xfrm>
        </p:spPr>
        <p:txBody>
          <a:bodyPr>
            <a:normAutofit/>
          </a:bodyPr>
          <a:lstStyle/>
          <a:p>
            <a:r>
              <a:rPr lang="en-CA" sz="5400" dirty="0"/>
              <a:t>Any Questions?</a:t>
            </a:r>
          </a:p>
        </p:txBody>
      </p:sp>
    </p:spTree>
    <p:extLst>
      <p:ext uri="{BB962C8B-B14F-4D97-AF65-F5344CB8AC3E}">
        <p14:creationId xmlns:p14="http://schemas.microsoft.com/office/powerpoint/2010/main" val="266952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lstStyle/>
          <a:p>
            <a:r>
              <a:rPr lang="en-CA" dirty="0"/>
              <a:t>Introduction - Problem Statement</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a:xfrm>
            <a:off x="1066800" y="2103119"/>
            <a:ext cx="10058400" cy="4246405"/>
          </a:xfrm>
        </p:spPr>
        <p:txBody>
          <a:bodyPr>
            <a:normAutofit/>
          </a:bodyPr>
          <a:lstStyle/>
          <a:p>
            <a:r>
              <a:rPr lang="en-CA" sz="2000" dirty="0"/>
              <a:t> Given the hotel industry’s intense competition for limited customers, knowing what factors have the highest impact on a visitor’s experience is critical to maintaining high review scores, satisfaction and occupancy.</a:t>
            </a:r>
          </a:p>
          <a:p>
            <a:pPr marL="0" indent="0">
              <a:buNone/>
            </a:pPr>
            <a:endParaRPr lang="en-CA" sz="2000" dirty="0"/>
          </a:p>
          <a:p>
            <a:r>
              <a:rPr lang="en-CA" sz="2000" dirty="0"/>
              <a:t>Discerning critical factors may be particularly important now, as customer expectations and requirements may have shifted during the pandemic. For example, sanitation practices may now weigh customer opinions more heavily.</a:t>
            </a:r>
          </a:p>
          <a:p>
            <a:pPr marL="0" indent="0">
              <a:buNone/>
            </a:pPr>
            <a:endParaRPr lang="en-CA" sz="2000" dirty="0"/>
          </a:p>
          <a:p>
            <a:r>
              <a:rPr lang="en-CA" sz="2000" dirty="0"/>
              <a:t>Factors will be compared from reviews written both before and during the pandemic, to discern if priorities have changed.</a:t>
            </a:r>
          </a:p>
        </p:txBody>
      </p:sp>
    </p:spTree>
    <p:extLst>
      <p:ext uri="{BB962C8B-B14F-4D97-AF65-F5344CB8AC3E}">
        <p14:creationId xmlns:p14="http://schemas.microsoft.com/office/powerpoint/2010/main" val="1530549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98B81F-5730-40A9-A64C-8183EEC2D07E}"/>
              </a:ext>
            </a:extLst>
          </p:cNvPr>
          <p:cNvSpPr>
            <a:spLocks noGrp="1"/>
          </p:cNvSpPr>
          <p:nvPr>
            <p:ph type="title"/>
          </p:nvPr>
        </p:nvSpPr>
        <p:spPr>
          <a:xfrm>
            <a:off x="1563623" y="2094308"/>
            <a:ext cx="9070848" cy="3212629"/>
          </a:xfrm>
        </p:spPr>
        <p:txBody>
          <a:bodyPr/>
          <a:lstStyle/>
          <a:p>
            <a:r>
              <a:rPr lang="en-CA" cap="none" dirty="0"/>
              <a:t>Supplemental Slides</a:t>
            </a:r>
          </a:p>
        </p:txBody>
      </p:sp>
    </p:spTree>
    <p:extLst>
      <p:ext uri="{BB962C8B-B14F-4D97-AF65-F5344CB8AC3E}">
        <p14:creationId xmlns:p14="http://schemas.microsoft.com/office/powerpoint/2010/main" val="4085937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Cities</a:t>
            </a:r>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646062" y="1667238"/>
            <a:ext cx="5100263" cy="4620803"/>
          </a:xfrm>
        </p:spPr>
      </p:pic>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a:xfrm>
            <a:off x="5984341" y="1667238"/>
            <a:ext cx="5812323" cy="4620802"/>
          </a:xfrm>
        </p:spPr>
        <p:txBody>
          <a:bodyPr>
            <a:normAutofit/>
          </a:bodyPr>
          <a:lstStyle/>
          <a:p>
            <a:r>
              <a:rPr lang="en-CA" dirty="0"/>
              <a:t>For each </a:t>
            </a:r>
            <a:r>
              <a:rPr lang="en-CA" b="1" dirty="0"/>
              <a:t>State</a:t>
            </a:r>
            <a:r>
              <a:rPr lang="en-CA" dirty="0"/>
              <a:t>, download reviews for the most populous city</a:t>
            </a:r>
          </a:p>
          <a:p>
            <a:pPr lvl="1"/>
            <a:r>
              <a:rPr lang="en-CA" dirty="0"/>
              <a:t>Exception: Connecticut – New Haven instead of Bridgeport</a:t>
            </a:r>
          </a:p>
          <a:p>
            <a:r>
              <a:rPr lang="en-CA" dirty="0"/>
              <a:t>For each </a:t>
            </a:r>
            <a:r>
              <a:rPr lang="en-CA" b="1" dirty="0"/>
              <a:t>City</a:t>
            </a:r>
            <a:r>
              <a:rPr lang="en-CA" dirty="0"/>
              <a:t>, capture the number of properties, and loop through all pages of listings.</a:t>
            </a:r>
          </a:p>
          <a:p>
            <a:r>
              <a:rPr lang="en-CA" dirty="0"/>
              <a:t>Hotel Listing</a:t>
            </a:r>
          </a:p>
          <a:p>
            <a:pPr lvl="1"/>
            <a:r>
              <a:rPr lang="en-CA" dirty="0"/>
              <a:t>Collect link to hotel page if there are more than 50 reviews for the property</a:t>
            </a:r>
          </a:p>
          <a:p>
            <a:pPr lvl="2"/>
            <a:r>
              <a:rPr lang="en-CA" dirty="0"/>
              <a:t>This saves time, especially as many small properties do not have any reviews.</a:t>
            </a:r>
          </a:p>
          <a:p>
            <a:r>
              <a:rPr lang="en-CA" dirty="0"/>
              <a:t>Page Sorting</a:t>
            </a:r>
          </a:p>
          <a:p>
            <a:pPr lvl="1"/>
            <a:r>
              <a:rPr lang="en-CA" dirty="0"/>
              <a:t>The default sorting system weights for number of reviews, as well as star rating and cost</a:t>
            </a:r>
          </a:p>
          <a:p>
            <a:pPr lvl="2"/>
            <a:r>
              <a:rPr lang="en-CA" dirty="0"/>
              <a:t>Once more than half of the page has less than 50 reviews, stop scraping for hotel links.</a:t>
            </a:r>
          </a:p>
        </p:txBody>
      </p:sp>
      <p:sp>
        <p:nvSpPr>
          <p:cNvPr id="11" name="Rectangle 10">
            <a:extLst>
              <a:ext uri="{FF2B5EF4-FFF2-40B4-BE49-F238E27FC236}">
                <a16:creationId xmlns:a16="http://schemas.microsoft.com/office/drawing/2014/main" id="{13CA8012-45BD-4D9E-8298-24257E11E98D}"/>
              </a:ext>
            </a:extLst>
          </p:cNvPr>
          <p:cNvSpPr/>
          <p:nvPr/>
        </p:nvSpPr>
        <p:spPr>
          <a:xfrm>
            <a:off x="4597212" y="367184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210514" y="3429000"/>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597212" y="5096759"/>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210514" y="490208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D593AD-400A-4F15-B2A0-E46A2FF18488}"/>
              </a:ext>
            </a:extLst>
          </p:cNvPr>
          <p:cNvSpPr/>
          <p:nvPr/>
        </p:nvSpPr>
        <p:spPr>
          <a:xfrm>
            <a:off x="646062" y="1667238"/>
            <a:ext cx="721265"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2882763-962B-4BEA-80BC-1E8194B55018}"/>
              </a:ext>
            </a:extLst>
          </p:cNvPr>
          <p:cNvSpPr/>
          <p:nvPr/>
        </p:nvSpPr>
        <p:spPr>
          <a:xfrm>
            <a:off x="4597212" y="234596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5F91EA1-2603-4E4E-BC69-C9880467AD7D}"/>
              </a:ext>
            </a:extLst>
          </p:cNvPr>
          <p:cNvSpPr/>
          <p:nvPr/>
        </p:nvSpPr>
        <p:spPr>
          <a:xfrm>
            <a:off x="2251060" y="2066234"/>
            <a:ext cx="2062383" cy="457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9"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103119"/>
            <a:ext cx="4754880" cy="4319457"/>
          </a:xfrm>
        </p:spPr>
        <p:txBody>
          <a:bodyPr>
            <a:normAutofit fontScale="92500" lnSpcReduction="10000"/>
          </a:bodyPr>
          <a:lstStyle/>
          <a:p>
            <a:r>
              <a:rPr lang="en-CA" dirty="0"/>
              <a:t>Hotel ID</a:t>
            </a:r>
          </a:p>
          <a:p>
            <a:pPr lvl="1"/>
            <a:r>
              <a:rPr lang="en-CA" dirty="0"/>
              <a:t>Unique ID code combining the city and hotel ID</a:t>
            </a:r>
          </a:p>
          <a:p>
            <a:r>
              <a:rPr lang="en-CA" dirty="0"/>
              <a:t>Hotel Basic Information Section</a:t>
            </a:r>
          </a:p>
          <a:p>
            <a:pPr lvl="1"/>
            <a:r>
              <a:rPr lang="en-CA" dirty="0"/>
              <a:t>Hotel name</a:t>
            </a:r>
          </a:p>
          <a:p>
            <a:pPr lvl="1"/>
            <a:r>
              <a:rPr lang="en-CA" dirty="0"/>
              <a:t>Number of reviews</a:t>
            </a:r>
          </a:p>
          <a:p>
            <a:pPr lvl="1"/>
            <a:r>
              <a:rPr lang="en-CA" dirty="0"/>
              <a:t>Hotel address</a:t>
            </a:r>
          </a:p>
          <a:p>
            <a:r>
              <a:rPr lang="en-CA" dirty="0"/>
              <a:t>About Section</a:t>
            </a:r>
          </a:p>
          <a:p>
            <a:pPr lvl="1"/>
            <a:r>
              <a:rPr lang="en-CA" dirty="0"/>
              <a:t>Hotel blurb</a:t>
            </a:r>
          </a:p>
          <a:p>
            <a:pPr lvl="1"/>
            <a:r>
              <a:rPr lang="en-CA" dirty="0"/>
              <a:t>Property amenities and Room features</a:t>
            </a:r>
          </a:p>
          <a:p>
            <a:pPr lvl="1"/>
            <a:r>
              <a:rPr lang="en-CA" dirty="0"/>
              <a:t>Hotel star rating</a:t>
            </a:r>
          </a:p>
          <a:p>
            <a:r>
              <a:rPr lang="en-CA" dirty="0"/>
              <a:t>Location Section</a:t>
            </a:r>
          </a:p>
          <a:p>
            <a:pPr lvl="1"/>
            <a:r>
              <a:rPr lang="en-CA" dirty="0"/>
              <a:t>Walkability score</a:t>
            </a:r>
          </a:p>
          <a:p>
            <a:pPr lvl="1"/>
            <a:r>
              <a:rPr lang="en-CA" dirty="0"/>
              <a:t>Restaurants within distance</a:t>
            </a:r>
          </a:p>
          <a:p>
            <a:pPr lvl="1"/>
            <a:r>
              <a:rPr lang="en-CA" dirty="0"/>
              <a:t>Attractions within distance</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586052"/>
            <a:ext cx="4341845" cy="72703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504202" y="2375809"/>
            <a:ext cx="3506505" cy="3525796"/>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504202" y="5989759"/>
            <a:ext cx="5290431" cy="451294"/>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613448" y="1673621"/>
            <a:ext cx="3924370" cy="29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31E8A59-0696-4F2F-A5FA-676CA93D0B8D}"/>
              </a:ext>
            </a:extLst>
          </p:cNvPr>
          <p:cNvSpPr/>
          <p:nvPr/>
        </p:nvSpPr>
        <p:spPr>
          <a:xfrm>
            <a:off x="752030" y="2102348"/>
            <a:ext cx="1751888" cy="166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2B258CE-BC63-46BB-B35F-4E315C708928}"/>
              </a:ext>
            </a:extLst>
          </p:cNvPr>
          <p:cNvSpPr/>
          <p:nvPr/>
        </p:nvSpPr>
        <p:spPr>
          <a:xfrm>
            <a:off x="2575633" y="1974165"/>
            <a:ext cx="723044" cy="1367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1346A2-14F9-42E8-B282-D4AE4084AAF3}"/>
              </a:ext>
            </a:extLst>
          </p:cNvPr>
          <p:cNvSpPr/>
          <p:nvPr/>
        </p:nvSpPr>
        <p:spPr>
          <a:xfrm>
            <a:off x="504201" y="3865246"/>
            <a:ext cx="1743283" cy="1057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A332739-7063-4B0A-8254-FBCD168DA1EA}"/>
              </a:ext>
            </a:extLst>
          </p:cNvPr>
          <p:cNvSpPr/>
          <p:nvPr/>
        </p:nvSpPr>
        <p:spPr>
          <a:xfrm>
            <a:off x="2247483" y="2630236"/>
            <a:ext cx="1675036" cy="1172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FE514A3-1824-49AB-B7F0-1208AAC440E0}"/>
              </a:ext>
            </a:extLst>
          </p:cNvPr>
          <p:cNvSpPr/>
          <p:nvPr/>
        </p:nvSpPr>
        <p:spPr>
          <a:xfrm>
            <a:off x="2247484" y="3860852"/>
            <a:ext cx="1675036" cy="1061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21CA2EAE-B02A-4B5A-A706-A84CD79CF2C2}"/>
              </a:ext>
            </a:extLst>
          </p:cNvPr>
          <p:cNvSpPr/>
          <p:nvPr/>
        </p:nvSpPr>
        <p:spPr>
          <a:xfrm>
            <a:off x="2292943" y="5649186"/>
            <a:ext cx="458804" cy="2029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28E421A-4DC3-414A-ABB8-CA58A98C95FD}"/>
              </a:ext>
            </a:extLst>
          </p:cNvPr>
          <p:cNvSpPr/>
          <p:nvPr/>
        </p:nvSpPr>
        <p:spPr>
          <a:xfrm>
            <a:off x="504201" y="5989758"/>
            <a:ext cx="562600" cy="432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D41DB29-A39C-496E-B1BC-D0B81C70C011}"/>
              </a:ext>
            </a:extLst>
          </p:cNvPr>
          <p:cNvSpPr/>
          <p:nvPr/>
        </p:nvSpPr>
        <p:spPr>
          <a:xfrm>
            <a:off x="2374306" y="5989757"/>
            <a:ext cx="1308932"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B0EDB0B4-30F7-47FE-8AB5-E960BAF8B943}"/>
              </a:ext>
            </a:extLst>
          </p:cNvPr>
          <p:cNvSpPr/>
          <p:nvPr/>
        </p:nvSpPr>
        <p:spPr>
          <a:xfrm>
            <a:off x="4272896" y="6005427"/>
            <a:ext cx="1247861"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E4DD49DB-1CA2-4F12-B26F-2F820F703EFC}"/>
              </a:ext>
            </a:extLst>
          </p:cNvPr>
          <p:cNvSpPr/>
          <p:nvPr/>
        </p:nvSpPr>
        <p:spPr>
          <a:xfrm>
            <a:off x="1135667" y="1972517"/>
            <a:ext cx="556400" cy="1298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2BADC600-C968-4855-BD16-A4EB10D56296}"/>
              </a:ext>
            </a:extLst>
          </p:cNvPr>
          <p:cNvPicPr>
            <a:picLocks noChangeAspect="1"/>
          </p:cNvPicPr>
          <p:nvPr/>
        </p:nvPicPr>
        <p:blipFill>
          <a:blip r:embed="rId5"/>
          <a:stretch>
            <a:fillRect/>
          </a:stretch>
        </p:blipFill>
        <p:spPr>
          <a:xfrm>
            <a:off x="504201" y="562289"/>
            <a:ext cx="9859751" cy="247685"/>
          </a:xfrm>
          <a:prstGeom prst="rect">
            <a:avLst/>
          </a:prstGeom>
        </p:spPr>
      </p:pic>
      <p:sp>
        <p:nvSpPr>
          <p:cNvPr id="28" name="Rectangle 27">
            <a:extLst>
              <a:ext uri="{FF2B5EF4-FFF2-40B4-BE49-F238E27FC236}">
                <a16:creationId xmlns:a16="http://schemas.microsoft.com/office/drawing/2014/main" id="{344D6B5E-8100-4A89-B900-EFF8E066C7C8}"/>
              </a:ext>
            </a:extLst>
          </p:cNvPr>
          <p:cNvSpPr/>
          <p:nvPr/>
        </p:nvSpPr>
        <p:spPr>
          <a:xfrm>
            <a:off x="2292943" y="593149"/>
            <a:ext cx="1227924" cy="216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57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animBg="1"/>
      <p:bldP spid="15" grpId="0" animBg="1"/>
      <p:bldP spid="16" grpId="0" animBg="1"/>
      <p:bldP spid="17" grpId="0" animBg="1"/>
      <p:bldP spid="18" grpId="0" animBg="1"/>
      <p:bldP spid="20" grpId="0" animBg="1"/>
      <p:bldP spid="22" grpId="0" animBg="1"/>
      <p:bldP spid="25" grpId="0" animBg="1"/>
      <p:bldP spid="26"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630F61-FCDA-4A95-94FA-8E558AD18994}"/>
              </a:ext>
            </a:extLst>
          </p:cNvPr>
          <p:cNvPicPr>
            <a:picLocks noChangeAspect="1"/>
          </p:cNvPicPr>
          <p:nvPr/>
        </p:nvPicPr>
        <p:blipFill>
          <a:blip r:embed="rId2"/>
          <a:stretch>
            <a:fillRect/>
          </a:stretch>
        </p:blipFill>
        <p:spPr>
          <a:xfrm>
            <a:off x="536534" y="2412425"/>
            <a:ext cx="5559466" cy="3130430"/>
          </a:xfrm>
          <a:prstGeom prst="rect">
            <a:avLst/>
          </a:prstGeom>
        </p:spPr>
      </p:pic>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r>
              <a:rPr lang="en-CA" dirty="0"/>
              <a:t>Methodology - Data Collection</a:t>
            </a:r>
          </a:p>
        </p:txBody>
      </p:sp>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a:xfrm>
            <a:off x="6370320" y="2103120"/>
            <a:ext cx="4754880" cy="4280588"/>
          </a:xfrm>
        </p:spPr>
        <p:txBody>
          <a:bodyPr>
            <a:normAutofit fontScale="92500"/>
          </a:bodyPr>
          <a:lstStyle/>
          <a:p>
            <a:r>
              <a:rPr lang="en-CA" dirty="0"/>
              <a:t>Hotel ID</a:t>
            </a:r>
          </a:p>
          <a:p>
            <a:r>
              <a:rPr lang="en-CA" dirty="0"/>
              <a:t>Review Information</a:t>
            </a:r>
          </a:p>
          <a:p>
            <a:pPr lvl="1"/>
            <a:r>
              <a:rPr lang="en-CA" dirty="0"/>
              <a:t>Star rating</a:t>
            </a:r>
          </a:p>
          <a:p>
            <a:pPr lvl="1"/>
            <a:r>
              <a:rPr lang="en-CA" dirty="0"/>
              <a:t>Title</a:t>
            </a:r>
          </a:p>
          <a:p>
            <a:pPr lvl="1"/>
            <a:r>
              <a:rPr lang="en-CA" dirty="0"/>
              <a:t>Text of the actual review</a:t>
            </a:r>
          </a:p>
          <a:p>
            <a:pPr lvl="1"/>
            <a:r>
              <a:rPr lang="en-CA" dirty="0"/>
              <a:t>Date of the stay</a:t>
            </a:r>
          </a:p>
          <a:p>
            <a:r>
              <a:rPr lang="en-CA" dirty="0"/>
              <a:t>Reviewer Information</a:t>
            </a:r>
          </a:p>
          <a:p>
            <a:pPr lvl="1"/>
            <a:r>
              <a:rPr lang="en-CA" dirty="0"/>
              <a:t>Date review written</a:t>
            </a:r>
          </a:p>
          <a:p>
            <a:pPr lvl="1"/>
            <a:r>
              <a:rPr lang="en-CA" dirty="0"/>
              <a:t>Reviewer home location</a:t>
            </a:r>
          </a:p>
          <a:p>
            <a:r>
              <a:rPr lang="en-CA" dirty="0"/>
              <a:t>Maximum of 4000 reviews per hotel</a:t>
            </a:r>
          </a:p>
          <a:p>
            <a:pPr lvl="1"/>
            <a:r>
              <a:rPr lang="en-CA" dirty="0"/>
              <a:t>Necessary, as many large hotels have 30,000+ reviews, and reviews are displayed in increments of 5.</a:t>
            </a:r>
          </a:p>
          <a:p>
            <a:pPr lvl="1"/>
            <a:r>
              <a:rPr lang="en-CA" dirty="0"/>
              <a:t>For most highly reviewed hotels, this puts us into reviews from 2017.</a:t>
            </a:r>
          </a:p>
          <a:p>
            <a:pPr lvl="1"/>
            <a:endParaRPr lang="en-CA" dirty="0"/>
          </a:p>
        </p:txBody>
      </p:sp>
      <p:sp>
        <p:nvSpPr>
          <p:cNvPr id="5" name="Rectangle 4">
            <a:extLst>
              <a:ext uri="{FF2B5EF4-FFF2-40B4-BE49-F238E27FC236}">
                <a16:creationId xmlns:a16="http://schemas.microsoft.com/office/drawing/2014/main" id="{C004B73F-12D0-4BD0-9503-D0333FD3B672}"/>
              </a:ext>
            </a:extLst>
          </p:cNvPr>
          <p:cNvSpPr/>
          <p:nvPr/>
        </p:nvSpPr>
        <p:spPr>
          <a:xfrm>
            <a:off x="741634" y="3352088"/>
            <a:ext cx="4932773" cy="45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A64FB64-936F-456C-93E5-140D6D1625B6}"/>
              </a:ext>
            </a:extLst>
          </p:cNvPr>
          <p:cNvSpPr/>
          <p:nvPr/>
        </p:nvSpPr>
        <p:spPr>
          <a:xfrm>
            <a:off x="740209" y="3025209"/>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9983A16-4440-4BAF-A68E-1AA8169F6184}"/>
              </a:ext>
            </a:extLst>
          </p:cNvPr>
          <p:cNvSpPr/>
          <p:nvPr/>
        </p:nvSpPr>
        <p:spPr>
          <a:xfrm>
            <a:off x="740209" y="3165130"/>
            <a:ext cx="1242415" cy="186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737A98D-9221-4D1C-B1D8-9C54CA24525E}"/>
              </a:ext>
            </a:extLst>
          </p:cNvPr>
          <p:cNvSpPr/>
          <p:nvPr/>
        </p:nvSpPr>
        <p:spPr>
          <a:xfrm>
            <a:off x="1304231" y="4116677"/>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E0B158A-A7B7-4239-AC5E-7D93A23B0B83}"/>
              </a:ext>
            </a:extLst>
          </p:cNvPr>
          <p:cNvSpPr/>
          <p:nvPr/>
        </p:nvSpPr>
        <p:spPr>
          <a:xfrm>
            <a:off x="1965532" y="2519601"/>
            <a:ext cx="512748" cy="186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348E9716-C6E4-4A9E-BD59-56BA73E91BA0}"/>
              </a:ext>
            </a:extLst>
          </p:cNvPr>
          <p:cNvSpPr/>
          <p:nvPr/>
        </p:nvSpPr>
        <p:spPr>
          <a:xfrm>
            <a:off x="1178463" y="2711936"/>
            <a:ext cx="932347" cy="134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558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2FDE-E86B-4DE9-A45F-57005C863D25}"/>
              </a:ext>
            </a:extLst>
          </p:cNvPr>
          <p:cNvSpPr>
            <a:spLocks noGrp="1"/>
          </p:cNvSpPr>
          <p:nvPr>
            <p:ph type="title"/>
          </p:nvPr>
        </p:nvSpPr>
        <p:spPr/>
        <p:txBody>
          <a:bodyPr>
            <a:normAutofit/>
          </a:bodyPr>
          <a:lstStyle/>
          <a:p>
            <a:r>
              <a:rPr lang="en-CA" dirty="0"/>
              <a:t>Feature Extraction - Categorization</a:t>
            </a:r>
          </a:p>
        </p:txBody>
      </p:sp>
      <p:sp>
        <p:nvSpPr>
          <p:cNvPr id="3" name="Content Placeholder 2">
            <a:extLst>
              <a:ext uri="{FF2B5EF4-FFF2-40B4-BE49-F238E27FC236}">
                <a16:creationId xmlns:a16="http://schemas.microsoft.com/office/drawing/2014/main" id="{795B31B4-D7E3-4805-BE6E-4E3E0D12A42B}"/>
              </a:ext>
            </a:extLst>
          </p:cNvPr>
          <p:cNvSpPr>
            <a:spLocks noGrp="1"/>
          </p:cNvSpPr>
          <p:nvPr>
            <p:ph idx="1"/>
          </p:nvPr>
        </p:nvSpPr>
        <p:spPr>
          <a:xfrm>
            <a:off x="1222048" y="2384276"/>
            <a:ext cx="9903151" cy="3650763"/>
          </a:xfrm>
        </p:spPr>
        <p:txBody>
          <a:bodyPr/>
          <a:lstStyle/>
          <a:p>
            <a:r>
              <a:rPr lang="en-CA" sz="2000" b="1" dirty="0"/>
              <a:t>Full Dataset</a:t>
            </a:r>
            <a:r>
              <a:rPr lang="en-CA" sz="2000" dirty="0"/>
              <a:t> </a:t>
            </a:r>
          </a:p>
          <a:p>
            <a:pPr lvl="1"/>
            <a:r>
              <a:rPr lang="en-CA" sz="1800" dirty="0"/>
              <a:t>Includes all reviews, irrespective of location, star rating, and date</a:t>
            </a:r>
          </a:p>
          <a:p>
            <a:r>
              <a:rPr lang="en-CA" sz="2000" b="1" dirty="0"/>
              <a:t>Quality of Stay</a:t>
            </a:r>
          </a:p>
          <a:p>
            <a:pPr lvl="1"/>
            <a:r>
              <a:rPr lang="en-CA" sz="1800" b="1" dirty="0"/>
              <a:t>Good</a:t>
            </a:r>
            <a:r>
              <a:rPr lang="en-CA" sz="1800" dirty="0"/>
              <a:t> – Review rating of 4 stars or greater</a:t>
            </a:r>
            <a:endParaRPr lang="en-CA" sz="1800" b="1" dirty="0"/>
          </a:p>
          <a:p>
            <a:pPr lvl="1"/>
            <a:r>
              <a:rPr lang="en-CA" sz="1800" b="1" dirty="0"/>
              <a:t>Bad</a:t>
            </a:r>
            <a:r>
              <a:rPr lang="en-CA" sz="1800" dirty="0"/>
              <a:t> – Review rating of 2 stars or less</a:t>
            </a:r>
          </a:p>
          <a:p>
            <a:r>
              <a:rPr lang="en-CA" sz="2000" b="1" dirty="0"/>
              <a:t>Pandemic</a:t>
            </a:r>
          </a:p>
          <a:p>
            <a:pPr lvl="1"/>
            <a:r>
              <a:rPr lang="en-CA" sz="1800" b="1" dirty="0"/>
              <a:t>Pre-Pandemic</a:t>
            </a:r>
            <a:r>
              <a:rPr lang="en-CA" sz="1800" dirty="0"/>
              <a:t> – Before February 1st 2020</a:t>
            </a:r>
          </a:p>
          <a:p>
            <a:pPr lvl="1"/>
            <a:r>
              <a:rPr lang="en-CA" sz="1800" b="1" dirty="0"/>
              <a:t>Pandemic</a:t>
            </a:r>
            <a:r>
              <a:rPr lang="en-CA" sz="1800" dirty="0"/>
              <a:t> – After and including February 1</a:t>
            </a:r>
            <a:r>
              <a:rPr lang="en-CA" sz="1800" baseline="30000" dirty="0"/>
              <a:t>st</a:t>
            </a:r>
            <a:r>
              <a:rPr lang="en-CA" sz="1800" dirty="0"/>
              <a:t> 2020</a:t>
            </a:r>
          </a:p>
          <a:p>
            <a:pPr lvl="3"/>
            <a:endParaRPr lang="en-CA" dirty="0"/>
          </a:p>
        </p:txBody>
      </p:sp>
    </p:spTree>
    <p:extLst>
      <p:ext uri="{BB962C8B-B14F-4D97-AF65-F5344CB8AC3E}">
        <p14:creationId xmlns:p14="http://schemas.microsoft.com/office/powerpoint/2010/main" val="969513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a:bodyPr>
          <a:lstStyle/>
          <a:p>
            <a:r>
              <a:rPr lang="en-CA" dirty="0"/>
              <a:t>Results &amp; Analysis – Change in Reviews</a:t>
            </a:r>
          </a:p>
        </p:txBody>
      </p:sp>
      <p:pic>
        <p:nvPicPr>
          <p:cNvPr id="5" name="Content Placeholder 4">
            <a:extLst>
              <a:ext uri="{FF2B5EF4-FFF2-40B4-BE49-F238E27FC236}">
                <a16:creationId xmlns:a16="http://schemas.microsoft.com/office/drawing/2014/main" id="{6B6D8629-FFDC-4F75-AA3B-76D2A8ECB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035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Hotels by State</a:t>
            </a:r>
          </a:p>
        </p:txBody>
      </p:sp>
      <p:pic>
        <p:nvPicPr>
          <p:cNvPr id="5" name="Content Placeholder 4">
            <a:extLst>
              <a:ext uri="{FF2B5EF4-FFF2-40B4-BE49-F238E27FC236}">
                <a16:creationId xmlns:a16="http://schemas.microsoft.com/office/drawing/2014/main" id="{801E8B8E-8E43-49C2-9616-C22F3762ADD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6535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fontScale="90000"/>
          </a:bodyPr>
          <a:lstStyle/>
          <a:p>
            <a:r>
              <a:rPr lang="en-CA" dirty="0"/>
              <a:t>Results &amp; Analysis – Average Review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618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CA0A-7A7E-4CA7-99B9-E0F3F0D42E2E}"/>
              </a:ext>
            </a:extLst>
          </p:cNvPr>
          <p:cNvSpPr>
            <a:spLocks noGrp="1"/>
          </p:cNvSpPr>
          <p:nvPr>
            <p:ph type="title"/>
          </p:nvPr>
        </p:nvSpPr>
        <p:spPr/>
        <p:txBody>
          <a:bodyPr/>
          <a:lstStyle/>
          <a:p>
            <a:r>
              <a:rPr lang="en-CA" dirty="0"/>
              <a:t>Total Unique Hotels by State</a:t>
            </a:r>
          </a:p>
        </p:txBody>
      </p:sp>
      <p:pic>
        <p:nvPicPr>
          <p:cNvPr id="5" name="Picture 4">
            <a:extLst>
              <a:ext uri="{FF2B5EF4-FFF2-40B4-BE49-F238E27FC236}">
                <a16:creationId xmlns:a16="http://schemas.microsoft.com/office/drawing/2014/main" id="{11152FB4-96C0-44EE-AD34-6CBB04222E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5015" y="2096398"/>
            <a:ext cx="9201969" cy="4259763"/>
          </a:xfrm>
          <a:prstGeom prst="rect">
            <a:avLst/>
          </a:prstGeom>
        </p:spPr>
      </p:pic>
    </p:spTree>
    <p:extLst>
      <p:ext uri="{BB962C8B-B14F-4D97-AF65-F5344CB8AC3E}">
        <p14:creationId xmlns:p14="http://schemas.microsoft.com/office/powerpoint/2010/main" val="77967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F0FD-75B3-43C5-865C-0A77B35A4333}"/>
              </a:ext>
            </a:extLst>
          </p:cNvPr>
          <p:cNvSpPr>
            <a:spLocks noGrp="1"/>
          </p:cNvSpPr>
          <p:nvPr>
            <p:ph type="title"/>
          </p:nvPr>
        </p:nvSpPr>
        <p:spPr/>
        <p:txBody>
          <a:bodyPr/>
          <a:lstStyle/>
          <a:p>
            <a:r>
              <a:rPr lang="en-CA" dirty="0"/>
              <a:t>Total Unique Reviews by State</a:t>
            </a:r>
          </a:p>
        </p:txBody>
      </p:sp>
      <p:pic>
        <p:nvPicPr>
          <p:cNvPr id="5" name="Picture 4">
            <a:extLst>
              <a:ext uri="{FF2B5EF4-FFF2-40B4-BE49-F238E27FC236}">
                <a16:creationId xmlns:a16="http://schemas.microsoft.com/office/drawing/2014/main" id="{32BA9D98-2D41-4B1C-AD08-65D8D9C61D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0848" y="2138968"/>
            <a:ext cx="9530304" cy="4308676"/>
          </a:xfrm>
          <a:prstGeom prst="rect">
            <a:avLst/>
          </a:prstGeom>
        </p:spPr>
      </p:pic>
    </p:spTree>
    <p:extLst>
      <p:ext uri="{BB962C8B-B14F-4D97-AF65-F5344CB8AC3E}">
        <p14:creationId xmlns:p14="http://schemas.microsoft.com/office/powerpoint/2010/main" val="166198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4C70-C254-4B5C-AD1F-6096781B5FF2}"/>
              </a:ext>
            </a:extLst>
          </p:cNvPr>
          <p:cNvSpPr>
            <a:spLocks noGrp="1"/>
          </p:cNvSpPr>
          <p:nvPr>
            <p:ph type="title"/>
          </p:nvPr>
        </p:nvSpPr>
        <p:spPr>
          <a:xfrm>
            <a:off x="532645" y="150458"/>
            <a:ext cx="10058400" cy="1371600"/>
          </a:xfrm>
        </p:spPr>
        <p:txBody>
          <a:bodyPr/>
          <a:lstStyle/>
          <a:p>
            <a:r>
              <a:rPr lang="en-CA" dirty="0"/>
              <a:t>Literature Review</a:t>
            </a:r>
          </a:p>
        </p:txBody>
      </p:sp>
      <p:graphicFrame>
        <p:nvGraphicFramePr>
          <p:cNvPr id="9" name="Table 4">
            <a:extLst>
              <a:ext uri="{FF2B5EF4-FFF2-40B4-BE49-F238E27FC236}">
                <a16:creationId xmlns:a16="http://schemas.microsoft.com/office/drawing/2014/main" id="{576668DB-E590-41E7-8A86-0FDAA5A88B1D}"/>
              </a:ext>
            </a:extLst>
          </p:cNvPr>
          <p:cNvGraphicFramePr>
            <a:graphicFrameLocks noGrp="1"/>
          </p:cNvGraphicFramePr>
          <p:nvPr>
            <p:ph idx="1"/>
            <p:extLst>
              <p:ext uri="{D42A27DB-BD31-4B8C-83A1-F6EECF244321}">
                <p14:modId xmlns:p14="http://schemas.microsoft.com/office/powerpoint/2010/main" val="1439855590"/>
              </p:ext>
            </p:extLst>
          </p:nvPr>
        </p:nvGraphicFramePr>
        <p:xfrm>
          <a:off x="380244" y="1367073"/>
          <a:ext cx="11443580" cy="5107110"/>
        </p:xfrm>
        <a:graphic>
          <a:graphicData uri="http://schemas.openxmlformats.org/drawingml/2006/table">
            <a:tbl>
              <a:tblPr firstRow="1" bandRow="1">
                <a:tableStyleId>{6E25E649-3F16-4E02-A733-19D2CDBF48F0}</a:tableStyleId>
              </a:tblPr>
              <a:tblGrid>
                <a:gridCol w="5837683">
                  <a:extLst>
                    <a:ext uri="{9D8B030D-6E8A-4147-A177-3AD203B41FA5}">
                      <a16:colId xmlns:a16="http://schemas.microsoft.com/office/drawing/2014/main" val="3489803506"/>
                    </a:ext>
                  </a:extLst>
                </a:gridCol>
                <a:gridCol w="5605897">
                  <a:extLst>
                    <a:ext uri="{9D8B030D-6E8A-4147-A177-3AD203B41FA5}">
                      <a16:colId xmlns:a16="http://schemas.microsoft.com/office/drawing/2014/main" val="3888154683"/>
                    </a:ext>
                  </a:extLst>
                </a:gridCol>
              </a:tblGrid>
              <a:tr h="292014">
                <a:tc>
                  <a:txBody>
                    <a:bodyPr/>
                    <a:lstStyle/>
                    <a:p>
                      <a:pPr algn="ctr"/>
                      <a:r>
                        <a:rPr lang="en-CA" dirty="0"/>
                        <a:t>Citation</a:t>
                      </a:r>
                    </a:p>
                  </a:txBody>
                  <a:tcPr/>
                </a:tc>
                <a:tc>
                  <a:txBody>
                    <a:bodyPr/>
                    <a:lstStyle/>
                    <a:p>
                      <a:pPr algn="ctr"/>
                      <a:r>
                        <a:rPr lang="en-CA" dirty="0"/>
                        <a:t>Impact</a:t>
                      </a:r>
                    </a:p>
                  </a:txBody>
                  <a:tcPr/>
                </a:tc>
                <a:extLst>
                  <a:ext uri="{0D108BD9-81ED-4DB2-BD59-A6C34878D82A}">
                    <a16:rowId xmlns:a16="http://schemas.microsoft.com/office/drawing/2014/main" val="1595027703"/>
                  </a:ext>
                </a:extLst>
              </a:tr>
              <a:tr h="657030">
                <a:tc>
                  <a:txBody>
                    <a:bodyPr/>
                    <a:lstStyle/>
                    <a:p>
                      <a:r>
                        <a:rPr lang="en-CA" sz="1200" b="0" i="0" kern="1200" dirty="0" err="1">
                          <a:solidFill>
                            <a:schemeClr val="dk1"/>
                          </a:solidFill>
                          <a:effectLst/>
                          <a:latin typeface="+mn-lt"/>
                          <a:ea typeface="+mn-ea"/>
                          <a:cs typeface="+mn-cs"/>
                        </a:rPr>
                        <a:t>Alam</a:t>
                      </a:r>
                      <a:r>
                        <a:rPr lang="en-CA" sz="1200" b="0" i="0" kern="1200" dirty="0">
                          <a:solidFill>
                            <a:schemeClr val="dk1"/>
                          </a:solidFill>
                          <a:effectLst/>
                          <a:latin typeface="+mn-lt"/>
                          <a:ea typeface="+mn-ea"/>
                          <a:cs typeface="+mn-cs"/>
                        </a:rPr>
                        <a:t>, M. H., Ryu, W. J., &amp; Lee, S-G. (2016). Joint multi-grain topic sentiment: Modeling semantic aspects for online reviews. </a:t>
                      </a:r>
                      <a:r>
                        <a:rPr lang="en-CA" sz="1200" b="0" i="1" kern="1200" dirty="0">
                          <a:solidFill>
                            <a:schemeClr val="dk1"/>
                          </a:solidFill>
                          <a:effectLst/>
                          <a:latin typeface="+mn-lt"/>
                          <a:ea typeface="+mn-ea"/>
                          <a:cs typeface="+mn-cs"/>
                        </a:rPr>
                        <a:t>Information Sciences</a:t>
                      </a:r>
                      <a:r>
                        <a:rPr lang="en-CA" sz="1200" b="0" i="0" kern="1200" dirty="0">
                          <a:solidFill>
                            <a:schemeClr val="dk1"/>
                          </a:solidFill>
                          <a:effectLst/>
                          <a:latin typeface="+mn-lt"/>
                          <a:ea typeface="+mn-ea"/>
                          <a:cs typeface="+mn-cs"/>
                        </a:rPr>
                        <a:t>, </a:t>
                      </a:r>
                      <a:r>
                        <a:rPr lang="en-CA" sz="1200" b="0" i="1" kern="1200" dirty="0">
                          <a:solidFill>
                            <a:schemeClr val="dk1"/>
                          </a:solidFill>
                          <a:effectLst/>
                          <a:latin typeface="+mn-lt"/>
                          <a:ea typeface="+mn-ea"/>
                          <a:cs typeface="+mn-cs"/>
                        </a:rPr>
                        <a:t>339</a:t>
                      </a:r>
                      <a:r>
                        <a:rPr lang="en-CA" sz="1200" b="0" i="0" kern="1200" dirty="0">
                          <a:solidFill>
                            <a:schemeClr val="dk1"/>
                          </a:solidFill>
                          <a:effectLst/>
                          <a:latin typeface="+mn-lt"/>
                          <a:ea typeface="+mn-ea"/>
                          <a:cs typeface="+mn-cs"/>
                        </a:rPr>
                        <a:t>, 206-223. https://doi.org/10.1016/j.ins.2016.01.013</a:t>
                      </a:r>
                      <a:endParaRPr lang="en-CA" sz="1200" dirty="0"/>
                    </a:p>
                  </a:txBody>
                  <a:tcPr/>
                </a:tc>
                <a:tc>
                  <a:txBody>
                    <a:bodyPr/>
                    <a:lstStyle/>
                    <a:p>
                      <a:pPr algn="l"/>
                      <a:r>
                        <a:rPr lang="en-CA" sz="1600" dirty="0"/>
                        <a:t>Similar review-based dataset, using a </a:t>
                      </a:r>
                      <a:r>
                        <a:rPr lang="en-CA" sz="1600" dirty="0" err="1"/>
                        <a:t>tfidf</a:t>
                      </a:r>
                      <a:r>
                        <a:rPr lang="en-CA" sz="1600" dirty="0"/>
                        <a:t>-adjacent technique to predict star ratings of reviews. Used as a baseline of comparison for model accuracy.</a:t>
                      </a:r>
                    </a:p>
                  </a:txBody>
                  <a:tcPr/>
                </a:tc>
                <a:extLst>
                  <a:ext uri="{0D108BD9-81ED-4DB2-BD59-A6C34878D82A}">
                    <a16:rowId xmlns:a16="http://schemas.microsoft.com/office/drawing/2014/main" val="680932114"/>
                  </a:ext>
                </a:extLst>
              </a:tr>
              <a:tr h="657030">
                <a:tc>
                  <a:txBody>
                    <a:bodyPr/>
                    <a:lstStyle/>
                    <a:p>
                      <a:r>
                        <a:rPr lang="en-CA" sz="1200" b="0" i="0" kern="1200" dirty="0" err="1">
                          <a:solidFill>
                            <a:schemeClr val="dk1"/>
                          </a:solidFill>
                          <a:effectLst/>
                          <a:latin typeface="+mn-lt"/>
                          <a:ea typeface="+mn-ea"/>
                          <a:cs typeface="+mn-cs"/>
                        </a:rPr>
                        <a:t>Gaudette</a:t>
                      </a:r>
                      <a:r>
                        <a:rPr lang="en-CA" sz="1200" b="0" i="0" kern="1200" dirty="0">
                          <a:solidFill>
                            <a:schemeClr val="dk1"/>
                          </a:solidFill>
                          <a:effectLst/>
                          <a:latin typeface="+mn-lt"/>
                          <a:ea typeface="+mn-ea"/>
                          <a:cs typeface="+mn-cs"/>
                        </a:rPr>
                        <a:t>, L.,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(2009). Evaluation Methods for Ordinal Classification. In: Gao, Y.,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(eds) Advances in Artificial Intelligence. Canadian AI 2009. Lecture Notes in Computer Science(), vol 5549. Springer, Berlin, Heidelberg. https://doi.org/10.1007/978-3-642-01818-3_25</a:t>
                      </a:r>
                      <a:endParaRPr lang="en-CA" sz="1200" dirty="0"/>
                    </a:p>
                  </a:txBody>
                  <a:tcPr/>
                </a:tc>
                <a:tc>
                  <a:txBody>
                    <a:bodyPr/>
                    <a:lstStyle/>
                    <a:p>
                      <a:pPr algn="l"/>
                      <a:r>
                        <a:rPr lang="en-CA" sz="1600" dirty="0"/>
                        <a:t>Strongly recommends the use of MSE for ordinal multi-class classification evaluation, either in lieu of or in addition to accuracy.</a:t>
                      </a:r>
                    </a:p>
                  </a:txBody>
                  <a:tcPr/>
                </a:tc>
                <a:extLst>
                  <a:ext uri="{0D108BD9-81ED-4DB2-BD59-A6C34878D82A}">
                    <a16:rowId xmlns:a16="http://schemas.microsoft.com/office/drawing/2014/main" val="1427817165"/>
                  </a:ext>
                </a:extLst>
              </a:tr>
              <a:tr h="6570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rPr>
                        <a:t>“Combining Categorical and Numerical Features with Text in BERT · Chris McCormick.” n.d. Accessed March 3rd, 2022. </a:t>
                      </a:r>
                      <a:r>
                        <a:rPr lang="en-CA" sz="1200" dirty="0">
                          <a:effectLst/>
                          <a:hlinkClick r:id="rId2"/>
                        </a:rPr>
                        <a:t>https://mccormickml.com/2021/06/29/combining-categorical-numerical-features-with-bert/</a:t>
                      </a:r>
                      <a:r>
                        <a:rPr lang="en-CA" sz="1200" dirty="0">
                          <a:effectLs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Guidance on integrating and quantifying non-text features for NLP modeling with transformers.</a:t>
                      </a:r>
                    </a:p>
                  </a:txBody>
                  <a:tcPr/>
                </a:tc>
                <a:extLst>
                  <a:ext uri="{0D108BD9-81ED-4DB2-BD59-A6C34878D82A}">
                    <a16:rowId xmlns:a16="http://schemas.microsoft.com/office/drawing/2014/main" val="3086054961"/>
                  </a:ext>
                </a:extLst>
              </a:tr>
              <a:tr h="462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Bird, S., Klein, E., &amp; </a:t>
                      </a:r>
                      <a:r>
                        <a:rPr lang="en-CA" sz="1200" dirty="0" err="1"/>
                        <a:t>Loper</a:t>
                      </a:r>
                      <a:r>
                        <a:rPr lang="en-CA" sz="1200" dirty="0"/>
                        <a:t>, E. (2009). Natural Language Processing with Python: Analyzing Text with the Natural Language Toolkit. O'Reilly Media, Inc.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NLTK book and package, used as primary textual data cleaning package, and reference for NLP materials</a:t>
                      </a:r>
                    </a:p>
                  </a:txBody>
                  <a:tcPr/>
                </a:tc>
                <a:extLst>
                  <a:ext uri="{0D108BD9-81ED-4DB2-BD59-A6C34878D82A}">
                    <a16:rowId xmlns:a16="http://schemas.microsoft.com/office/drawing/2014/main" val="387217218"/>
                  </a:ext>
                </a:extLst>
              </a:tr>
              <a:tr h="462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Clark, K., Luong, M. T., Le, Q. V., &amp; Manning, C. D. (2020). Electra: Pre-training text encoders as discriminators rather than generators. </a:t>
                      </a:r>
                      <a:r>
                        <a:rPr lang="en-CA" sz="1200" dirty="0" err="1"/>
                        <a:t>arXiv</a:t>
                      </a:r>
                      <a:r>
                        <a:rPr lang="en-CA" sz="1200" dirty="0"/>
                        <a:t> preprint arXiv:2003.10555.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Source paper for ELECTRA, one of three transformer packages that will be used for the modeling.</a:t>
                      </a:r>
                    </a:p>
                  </a:txBody>
                  <a:tcPr/>
                </a:tc>
                <a:extLst>
                  <a:ext uri="{0D108BD9-81ED-4DB2-BD59-A6C34878D82A}">
                    <a16:rowId xmlns:a16="http://schemas.microsoft.com/office/drawing/2014/main" val="2228075380"/>
                  </a:ext>
                </a:extLst>
              </a:tr>
              <a:tr h="511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rPr>
                        <a:t>Sun, Yu, </a:t>
                      </a:r>
                      <a:r>
                        <a:rPr lang="en-CA" sz="1200" dirty="0" err="1">
                          <a:effectLst/>
                        </a:rPr>
                        <a:t>Shuohuan</a:t>
                      </a:r>
                      <a:r>
                        <a:rPr lang="en-CA" sz="1200" dirty="0">
                          <a:effectLst/>
                        </a:rPr>
                        <a:t> Wang, </a:t>
                      </a:r>
                      <a:r>
                        <a:rPr lang="en-CA" sz="1200" dirty="0" err="1">
                          <a:effectLst/>
                        </a:rPr>
                        <a:t>Yukun</a:t>
                      </a:r>
                      <a:r>
                        <a:rPr lang="en-CA" sz="1200" dirty="0">
                          <a:effectLst/>
                        </a:rPr>
                        <a:t> Li, </a:t>
                      </a:r>
                      <a:r>
                        <a:rPr lang="en-CA" sz="1200" dirty="0" err="1">
                          <a:effectLst/>
                        </a:rPr>
                        <a:t>Shikun</a:t>
                      </a:r>
                      <a:r>
                        <a:rPr lang="en-CA" sz="1200" dirty="0">
                          <a:effectLst/>
                        </a:rPr>
                        <a:t> Feng, Hao Tian, Hua Wu, and Haifeng Wang. 2019. “ERNIE 2.0: A Continual Pre-Training Framework for Language Understanding.” </a:t>
                      </a:r>
                      <a:r>
                        <a:rPr lang="en-CA" sz="1200" i="1" dirty="0">
                          <a:effectLst/>
                        </a:rPr>
                        <a:t>ArXiv:1907.12412 [Cs]</a:t>
                      </a:r>
                      <a:r>
                        <a:rPr lang="en-CA" sz="1200" dirty="0">
                          <a:effectLst/>
                        </a:rPr>
                        <a:t>, November. </a:t>
                      </a:r>
                      <a:r>
                        <a:rPr lang="en-CA" sz="1200" dirty="0">
                          <a:effectLst/>
                          <a:hlinkClick r:id="rId3"/>
                        </a:rPr>
                        <a:t>http://arxiv.org/abs/1907.12412</a:t>
                      </a:r>
                      <a:r>
                        <a:rPr lang="en-CA" sz="1200" dirty="0">
                          <a:effectLst/>
                        </a:rPr>
                        <a:t>.</a:t>
                      </a:r>
                      <a:endParaRPr lang="en-C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Source paper for ERNIE 2.0, one of three transformer packages that will be used for the modeling.</a:t>
                      </a:r>
                    </a:p>
                  </a:txBody>
                  <a:tcPr/>
                </a:tc>
                <a:extLst>
                  <a:ext uri="{0D108BD9-81ED-4DB2-BD59-A6C34878D82A}">
                    <a16:rowId xmlns:a16="http://schemas.microsoft.com/office/drawing/2014/main" val="1424423072"/>
                  </a:ext>
                </a:extLst>
              </a:tr>
              <a:tr h="511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rPr>
                        <a:t>He, </a:t>
                      </a:r>
                      <a:r>
                        <a:rPr lang="en-CA" sz="1200" dirty="0" err="1">
                          <a:effectLst/>
                        </a:rPr>
                        <a:t>Pengcheng</a:t>
                      </a:r>
                      <a:r>
                        <a:rPr lang="en-CA" sz="1200" dirty="0">
                          <a:effectLst/>
                        </a:rPr>
                        <a:t>, </a:t>
                      </a:r>
                      <a:r>
                        <a:rPr lang="en-CA" sz="1200" dirty="0" err="1">
                          <a:effectLst/>
                        </a:rPr>
                        <a:t>Xiaodong</a:t>
                      </a:r>
                      <a:r>
                        <a:rPr lang="en-CA" sz="1200" dirty="0">
                          <a:effectLst/>
                        </a:rPr>
                        <a:t> Liu, </a:t>
                      </a:r>
                      <a:r>
                        <a:rPr lang="en-CA" sz="1200" dirty="0" err="1">
                          <a:effectLst/>
                        </a:rPr>
                        <a:t>Jianfeng</a:t>
                      </a:r>
                      <a:r>
                        <a:rPr lang="en-CA" sz="1200" dirty="0">
                          <a:effectLst/>
                        </a:rPr>
                        <a:t> Gao, and </a:t>
                      </a:r>
                      <a:r>
                        <a:rPr lang="en-CA" sz="1200" dirty="0" err="1">
                          <a:effectLst/>
                        </a:rPr>
                        <a:t>Weizhu</a:t>
                      </a:r>
                      <a:r>
                        <a:rPr lang="en-CA" sz="1200" dirty="0">
                          <a:effectLst/>
                        </a:rPr>
                        <a:t> Chen. 2020. “DEBERTA: DECODING-ENHANCED BERT WITH DISENTANGLED ATTENTION.” In . </a:t>
                      </a:r>
                      <a:r>
                        <a:rPr lang="en-CA" sz="1200" dirty="0">
                          <a:effectLst/>
                          <a:hlinkClick r:id="rId4"/>
                        </a:rPr>
                        <a:t>https://openreview.net/forum?id=XPZIaotutsD</a:t>
                      </a:r>
                      <a:r>
                        <a:rPr lang="en-CA" sz="1200" dirty="0">
                          <a:effectLst/>
                        </a:rPr>
                        <a:t>.</a:t>
                      </a:r>
                      <a:endParaRPr lang="en-C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Source paper for </a:t>
                      </a:r>
                      <a:r>
                        <a:rPr lang="en-CA" sz="1600" dirty="0" err="1"/>
                        <a:t>DeBERTa</a:t>
                      </a:r>
                      <a:r>
                        <a:rPr lang="en-CA" sz="1600" dirty="0"/>
                        <a:t>, one of three transformer packages that will be used for the modeling.</a:t>
                      </a:r>
                    </a:p>
                  </a:txBody>
                  <a:tcPr/>
                </a:tc>
                <a:extLst>
                  <a:ext uri="{0D108BD9-81ED-4DB2-BD59-A6C34878D82A}">
                    <a16:rowId xmlns:a16="http://schemas.microsoft.com/office/drawing/2014/main" val="1455368930"/>
                  </a:ext>
                </a:extLst>
              </a:tr>
            </a:tbl>
          </a:graphicData>
        </a:graphic>
      </p:graphicFrame>
    </p:spTree>
    <p:extLst>
      <p:ext uri="{BB962C8B-B14F-4D97-AF65-F5344CB8AC3E}">
        <p14:creationId xmlns:p14="http://schemas.microsoft.com/office/powerpoint/2010/main" val="124638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E1A2-65D7-4B08-B2BD-89242F2E66AE}"/>
              </a:ext>
            </a:extLst>
          </p:cNvPr>
          <p:cNvSpPr>
            <a:spLocks noGrp="1"/>
          </p:cNvSpPr>
          <p:nvPr>
            <p:ph type="title"/>
          </p:nvPr>
        </p:nvSpPr>
        <p:spPr/>
        <p:txBody>
          <a:bodyPr/>
          <a:lstStyle/>
          <a:p>
            <a:r>
              <a:rPr lang="en-CA" dirty="0"/>
              <a:t>Mean Review by State with STD</a:t>
            </a:r>
          </a:p>
        </p:txBody>
      </p:sp>
      <p:pic>
        <p:nvPicPr>
          <p:cNvPr id="9" name="Content Placeholder 8">
            <a:extLst>
              <a:ext uri="{FF2B5EF4-FFF2-40B4-BE49-F238E27FC236}">
                <a16:creationId xmlns:a16="http://schemas.microsoft.com/office/drawing/2014/main" id="{631C054C-B8FD-4C41-982A-BC499CCD7A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89431" y="2016900"/>
            <a:ext cx="9413137" cy="4449223"/>
          </a:xfrm>
        </p:spPr>
      </p:pic>
    </p:spTree>
    <p:extLst>
      <p:ext uri="{BB962C8B-B14F-4D97-AF65-F5344CB8AC3E}">
        <p14:creationId xmlns:p14="http://schemas.microsoft.com/office/powerpoint/2010/main" val="2005647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5C23-7A5C-4C69-9402-6FE7974E40DF}"/>
              </a:ext>
            </a:extLst>
          </p:cNvPr>
          <p:cNvSpPr>
            <a:spLocks noGrp="1"/>
          </p:cNvSpPr>
          <p:nvPr>
            <p:ph type="title"/>
          </p:nvPr>
        </p:nvSpPr>
        <p:spPr/>
        <p:txBody>
          <a:bodyPr>
            <a:normAutofit fontScale="90000"/>
          </a:bodyPr>
          <a:lstStyle/>
          <a:p>
            <a:r>
              <a:rPr lang="en-CA" dirty="0"/>
              <a:t>Change in Reviews by State – Pre and during Pandemic</a:t>
            </a:r>
          </a:p>
        </p:txBody>
      </p:sp>
      <p:pic>
        <p:nvPicPr>
          <p:cNvPr id="5" name="Picture 4">
            <a:extLst>
              <a:ext uri="{FF2B5EF4-FFF2-40B4-BE49-F238E27FC236}">
                <a16:creationId xmlns:a16="http://schemas.microsoft.com/office/drawing/2014/main" id="{D97DD45C-07F3-43C1-AB14-CBA4645DCC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5374" y="2285440"/>
            <a:ext cx="11421251" cy="3602611"/>
          </a:xfrm>
          <a:prstGeom prst="rect">
            <a:avLst/>
          </a:prstGeom>
        </p:spPr>
      </p:pic>
    </p:spTree>
    <p:extLst>
      <p:ext uri="{BB962C8B-B14F-4D97-AF65-F5344CB8AC3E}">
        <p14:creationId xmlns:p14="http://schemas.microsoft.com/office/powerpoint/2010/main" val="419789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Results &amp; Analysis –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nvPr>
        </p:nvGraphicFramePr>
        <p:xfrm>
          <a:off x="1066800" y="1624873"/>
          <a:ext cx="10162374"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4143390719"/>
                    </a:ext>
                  </a:extLst>
                </a:gridCol>
                <a:gridCol w="1693729">
                  <a:extLst>
                    <a:ext uri="{9D8B030D-6E8A-4147-A177-3AD203B41FA5}">
                      <a16:colId xmlns:a16="http://schemas.microsoft.com/office/drawing/2014/main" val="54577630"/>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Good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Bad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night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would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one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desk</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bed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friendly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front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16047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Results &amp; Analysis –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nvPr>
        </p:nvGraphicFramePr>
        <p:xfrm>
          <a:off x="1066800" y="1624872"/>
          <a:ext cx="10162374"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4143390719"/>
                    </a:ext>
                  </a:extLst>
                </a:gridCol>
                <a:gridCol w="1693729">
                  <a:extLst>
                    <a:ext uri="{9D8B030D-6E8A-4147-A177-3AD203B41FA5}">
                      <a16:colId xmlns:a16="http://schemas.microsoft.com/office/drawing/2014/main" val="54577630"/>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Good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Bad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night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would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one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desk</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bed</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friendly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front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
        <p:nvSpPr>
          <p:cNvPr id="3" name="TextBox 2">
            <a:extLst>
              <a:ext uri="{FF2B5EF4-FFF2-40B4-BE49-F238E27FC236}">
                <a16:creationId xmlns:a16="http://schemas.microsoft.com/office/drawing/2014/main" id="{04C14B80-D00B-4367-BB11-30960910A340}"/>
              </a:ext>
            </a:extLst>
          </p:cNvPr>
          <p:cNvSpPr txBox="1"/>
          <p:nvPr/>
        </p:nvSpPr>
        <p:spPr>
          <a:xfrm>
            <a:off x="6403203" y="6074952"/>
            <a:ext cx="1572426" cy="400110"/>
          </a:xfrm>
          <a:prstGeom prst="rect">
            <a:avLst/>
          </a:prstGeom>
          <a:noFill/>
        </p:spPr>
        <p:txBody>
          <a:bodyPr wrap="square" rtlCol="0">
            <a:spAutoFit/>
          </a:bodyPr>
          <a:lstStyle/>
          <a:p>
            <a:r>
              <a:rPr lang="en-CA" sz="2000" b="1" dirty="0">
                <a:solidFill>
                  <a:srgbClr val="00B0F0"/>
                </a:solidFill>
              </a:rPr>
              <a:t>Clean</a:t>
            </a:r>
            <a:r>
              <a:rPr lang="en-CA" dirty="0"/>
              <a:t> = 28</a:t>
            </a:r>
          </a:p>
        </p:txBody>
      </p:sp>
    </p:spTree>
    <p:extLst>
      <p:ext uri="{BB962C8B-B14F-4D97-AF65-F5344CB8AC3E}">
        <p14:creationId xmlns:p14="http://schemas.microsoft.com/office/powerpoint/2010/main" val="3607047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Results &amp; Analysis –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nvPr>
        </p:nvGraphicFramePr>
        <p:xfrm>
          <a:off x="1066800" y="1624872"/>
          <a:ext cx="10162374"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4143390719"/>
                    </a:ext>
                  </a:extLst>
                </a:gridCol>
                <a:gridCol w="1693729">
                  <a:extLst>
                    <a:ext uri="{9D8B030D-6E8A-4147-A177-3AD203B41FA5}">
                      <a16:colId xmlns:a16="http://schemas.microsoft.com/office/drawing/2014/main" val="54577630"/>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Good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Bad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night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would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one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desk</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bed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2000" b="1" u="none" strike="noStrike" kern="1200" dirty="0">
                          <a:solidFill>
                            <a:schemeClr val="accent2">
                              <a:lumMod val="75000"/>
                            </a:schemeClr>
                          </a:solidFill>
                          <a:effectLst/>
                          <a:latin typeface="+mn-lt"/>
                          <a:ea typeface="+mn-ea"/>
                          <a:cs typeface="+mn-cs"/>
                        </a:rPr>
                        <a:t>breakfast</a:t>
                      </a:r>
                    </a:p>
                  </a:txBody>
                  <a:tcPr marL="9525" marR="9525" marT="9525" marB="0" anchor="b"/>
                </a:tc>
                <a:tc>
                  <a:txBody>
                    <a:bodyPr/>
                    <a:lstStyle/>
                    <a:p>
                      <a:pPr algn="ctr" fontAlgn="b"/>
                      <a:r>
                        <a:rPr lang="en-CA" sz="2000" b="1" u="none" strike="noStrike" kern="1200" dirty="0">
                          <a:solidFill>
                            <a:schemeClr val="accent2">
                              <a:lumMod val="75000"/>
                            </a:schemeClr>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2000" b="1" u="none" strike="noStrike" kern="1200" dirty="0">
                          <a:solidFill>
                            <a:schemeClr val="accent2">
                              <a:lumMod val="75000"/>
                            </a:schemeClr>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friendly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front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
        <p:nvSpPr>
          <p:cNvPr id="3" name="TextBox 2">
            <a:extLst>
              <a:ext uri="{FF2B5EF4-FFF2-40B4-BE49-F238E27FC236}">
                <a16:creationId xmlns:a16="http://schemas.microsoft.com/office/drawing/2014/main" id="{04C14B80-D00B-4367-BB11-30960910A340}"/>
              </a:ext>
            </a:extLst>
          </p:cNvPr>
          <p:cNvSpPr txBox="1"/>
          <p:nvPr/>
        </p:nvSpPr>
        <p:spPr>
          <a:xfrm>
            <a:off x="6302730" y="6074952"/>
            <a:ext cx="1743341" cy="400110"/>
          </a:xfrm>
          <a:prstGeom prst="rect">
            <a:avLst/>
          </a:prstGeom>
          <a:noFill/>
        </p:spPr>
        <p:txBody>
          <a:bodyPr wrap="square" rtlCol="0">
            <a:spAutoFit/>
          </a:bodyPr>
          <a:lstStyle/>
          <a:p>
            <a:r>
              <a:rPr lang="en-CA" sz="2000" b="1" u="none" strike="noStrike" kern="1200" dirty="0">
                <a:solidFill>
                  <a:schemeClr val="accent2">
                    <a:lumMod val="75000"/>
                  </a:schemeClr>
                </a:solidFill>
                <a:effectLst/>
                <a:latin typeface="+mn-lt"/>
                <a:ea typeface="+mn-ea"/>
                <a:cs typeface="+mn-cs"/>
              </a:rPr>
              <a:t>Breakfast</a:t>
            </a:r>
            <a:r>
              <a:rPr lang="en-CA" dirty="0"/>
              <a:t> = 22</a:t>
            </a:r>
          </a:p>
        </p:txBody>
      </p:sp>
      <p:sp>
        <p:nvSpPr>
          <p:cNvPr id="5" name="TextBox 4">
            <a:extLst>
              <a:ext uri="{FF2B5EF4-FFF2-40B4-BE49-F238E27FC236}">
                <a16:creationId xmlns:a16="http://schemas.microsoft.com/office/drawing/2014/main" id="{A97332E0-A748-4995-A0DD-6ADC801CDD3B}"/>
              </a:ext>
            </a:extLst>
          </p:cNvPr>
          <p:cNvSpPr txBox="1"/>
          <p:nvPr/>
        </p:nvSpPr>
        <p:spPr>
          <a:xfrm>
            <a:off x="9663871" y="6074952"/>
            <a:ext cx="1743341" cy="400110"/>
          </a:xfrm>
          <a:prstGeom prst="rect">
            <a:avLst/>
          </a:prstGeom>
          <a:noFill/>
        </p:spPr>
        <p:txBody>
          <a:bodyPr wrap="square" rtlCol="0">
            <a:spAutoFit/>
          </a:bodyPr>
          <a:lstStyle/>
          <a:p>
            <a:r>
              <a:rPr lang="en-CA" sz="2000" b="1" u="none" strike="noStrike" kern="1200" dirty="0">
                <a:solidFill>
                  <a:schemeClr val="accent2">
                    <a:lumMod val="75000"/>
                  </a:schemeClr>
                </a:solidFill>
                <a:effectLst/>
                <a:latin typeface="+mn-lt"/>
                <a:ea typeface="+mn-ea"/>
                <a:cs typeface="+mn-cs"/>
              </a:rPr>
              <a:t>Breakfast</a:t>
            </a:r>
            <a:r>
              <a:rPr lang="en-CA" dirty="0"/>
              <a:t> = 14</a:t>
            </a:r>
          </a:p>
        </p:txBody>
      </p:sp>
    </p:spTree>
    <p:extLst>
      <p:ext uri="{BB962C8B-B14F-4D97-AF65-F5344CB8AC3E}">
        <p14:creationId xmlns:p14="http://schemas.microsoft.com/office/powerpoint/2010/main" val="20917620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extLst>
              <p:ext uri="{D42A27DB-BD31-4B8C-83A1-F6EECF244321}">
                <p14:modId xmlns:p14="http://schemas.microsoft.com/office/powerpoint/2010/main" val="3153092858"/>
              </p:ext>
            </p:extLst>
          </p:nvPr>
        </p:nvGraphicFramePr>
        <p:xfrm>
          <a:off x="1066800" y="2254313"/>
          <a:ext cx="10123283" cy="3648545"/>
        </p:xfrm>
        <a:graphic>
          <a:graphicData uri="http://schemas.openxmlformats.org/drawingml/2006/table">
            <a:tbl>
              <a:tblPr firstRow="1" bandRow="1">
                <a:tableStyleId>{6E25E649-3F16-4E02-A733-19D2CDBF48F0}</a:tableStyleId>
              </a:tblPr>
              <a:tblGrid>
                <a:gridCol w="5922475">
                  <a:extLst>
                    <a:ext uri="{9D8B030D-6E8A-4147-A177-3AD203B41FA5}">
                      <a16:colId xmlns:a16="http://schemas.microsoft.com/office/drawing/2014/main" val="2857179037"/>
                    </a:ext>
                  </a:extLst>
                </a:gridCol>
                <a:gridCol w="1050202">
                  <a:extLst>
                    <a:ext uri="{9D8B030D-6E8A-4147-A177-3AD203B41FA5}">
                      <a16:colId xmlns:a16="http://schemas.microsoft.com/office/drawing/2014/main" val="3727384194"/>
                    </a:ext>
                  </a:extLst>
                </a:gridCol>
                <a:gridCol w="1050202">
                  <a:extLst>
                    <a:ext uri="{9D8B030D-6E8A-4147-A177-3AD203B41FA5}">
                      <a16:colId xmlns:a16="http://schemas.microsoft.com/office/drawing/2014/main" val="1804844370"/>
                    </a:ext>
                  </a:extLst>
                </a:gridCol>
                <a:gridCol w="1050202">
                  <a:extLst>
                    <a:ext uri="{9D8B030D-6E8A-4147-A177-3AD203B41FA5}">
                      <a16:colId xmlns:a16="http://schemas.microsoft.com/office/drawing/2014/main" val="3903412414"/>
                    </a:ext>
                  </a:extLst>
                </a:gridCol>
                <a:gridCol w="1050202">
                  <a:extLst>
                    <a:ext uri="{9D8B030D-6E8A-4147-A177-3AD203B41FA5}">
                      <a16:colId xmlns:a16="http://schemas.microsoft.com/office/drawing/2014/main" val="4143390719"/>
                    </a:ext>
                  </a:extLst>
                </a:gridCol>
              </a:tblGrid>
              <a:tr h="437708">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b="1" u="none" strike="noStrike" kern="1200" dirty="0">
                          <a:solidFill>
                            <a:schemeClr val="bg1"/>
                          </a:solidFill>
                          <a:effectLst/>
                          <a:latin typeface="+mn-lt"/>
                          <a:ea typeface="+mn-ea"/>
                          <a:cs typeface="+mn-cs"/>
                        </a:rPr>
                        <a:t>Electra</a:t>
                      </a:r>
                    </a:p>
                  </a:txBody>
                  <a:tcPr marL="9525" marR="9525" marT="9525" marB="0" anchor="b"/>
                </a:tc>
                <a:tc>
                  <a:txBody>
                    <a:bodyPr/>
                    <a:lstStyle/>
                    <a:p>
                      <a:pPr algn="ctr" fontAlgn="b"/>
                      <a:r>
                        <a:rPr lang="en-CA" sz="1800" b="1" u="none" strike="noStrike" kern="1200" dirty="0">
                          <a:solidFill>
                            <a:schemeClr val="bg1"/>
                          </a:solidFill>
                          <a:effectLst/>
                          <a:latin typeface="+mn-lt"/>
                          <a:ea typeface="+mn-ea"/>
                          <a:cs typeface="+mn-cs"/>
                        </a:rPr>
                        <a:t>Ernie</a:t>
                      </a:r>
                    </a:p>
                  </a:txBody>
                  <a:tcPr marL="9525" marR="9525" marT="9525" marB="0" anchor="b"/>
                </a:tc>
                <a:tc>
                  <a:txBody>
                    <a:bodyPr/>
                    <a:lstStyle/>
                    <a:p>
                      <a:pPr algn="ctr" fontAlgn="b"/>
                      <a:r>
                        <a:rPr lang="en-CA" sz="1800" b="1" u="none" strike="noStrike" kern="1200" dirty="0" err="1">
                          <a:solidFill>
                            <a:schemeClr val="bg1"/>
                          </a:solidFill>
                          <a:effectLst/>
                          <a:latin typeface="+mn-lt"/>
                          <a:ea typeface="+mn-ea"/>
                          <a:cs typeface="+mn-cs"/>
                        </a:rPr>
                        <a:t>DeBERTa</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Ensemble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393">
                <a:tc>
                  <a:txBody>
                    <a:bodyPr/>
                    <a:lstStyle/>
                    <a:p>
                      <a:r>
                        <a:rPr lang="en-CA" sz="1800" b="0" u="none" strike="noStrike" kern="1200" dirty="0">
                          <a:solidFill>
                            <a:srgbClr val="000000"/>
                          </a:solidFill>
                          <a:effectLst/>
                          <a:latin typeface="+mn-lt"/>
                          <a:ea typeface="+mn-ea"/>
                          <a:cs typeface="+mn-cs"/>
                        </a:rPr>
                        <a:t>I wrote my capstone in this hotel. The desk was a little small.</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extLst>
                  <a:ext uri="{0D108BD9-81ED-4DB2-BD59-A6C34878D82A}">
                    <a16:rowId xmlns:a16="http://schemas.microsoft.com/office/drawing/2014/main" val="392404504"/>
                  </a:ext>
                </a:extLst>
              </a:tr>
              <a:tr h="965808">
                <a:tc>
                  <a:txBody>
                    <a:bodyPr/>
                    <a:lstStyle/>
                    <a:p>
                      <a:r>
                        <a:rPr lang="en-CA" sz="1800" b="0" u="none" strike="noStrike" kern="1200" dirty="0">
                          <a:solidFill>
                            <a:srgbClr val="000000"/>
                          </a:solidFill>
                          <a:effectLst/>
                          <a:latin typeface="+mn-lt"/>
                          <a:ea typeface="+mn-ea"/>
                          <a:cs typeface="+mn-cs"/>
                        </a:rPr>
                        <a:t>I wrote my capstone in this hotel. The desk was a little small, but the room was spotless.</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extLst>
                  <a:ext uri="{0D108BD9-81ED-4DB2-BD59-A6C34878D82A}">
                    <a16:rowId xmlns:a16="http://schemas.microsoft.com/office/drawing/2014/main" val="1615631518"/>
                  </a:ext>
                </a:extLst>
              </a:tr>
              <a:tr h="1592636">
                <a:tc>
                  <a:txBody>
                    <a:bodyPr/>
                    <a:lstStyle/>
                    <a:p>
                      <a:r>
                        <a:rPr lang="en-CA" sz="1800" b="0" u="none" strike="noStrike" kern="1200" dirty="0">
                          <a:solidFill>
                            <a:srgbClr val="000000"/>
                          </a:solidFill>
                          <a:effectLst/>
                          <a:latin typeface="+mn-lt"/>
                          <a:ea typeface="+mn-ea"/>
                          <a:cs typeface="+mn-cs"/>
                        </a:rPr>
                        <a:t>I wrote my capstone in this hotel. The desk was a little small, but the room was spotless. Breakfast was absolutely terrible though! There was no coffee!!</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2</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2</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2</a:t>
                      </a:r>
                    </a:p>
                  </a:txBody>
                  <a:tcPr marL="53704" marR="53704" marT="11188" marB="11188" anchor="ctr"/>
                </a:tc>
                <a:extLst>
                  <a:ext uri="{0D108BD9-81ED-4DB2-BD59-A6C34878D82A}">
                    <a16:rowId xmlns:a16="http://schemas.microsoft.com/office/drawing/2014/main" val="1698729985"/>
                  </a:ext>
                </a:extLst>
              </a:tr>
            </a:tbl>
          </a:graphicData>
        </a:graphic>
      </p:graphicFrame>
    </p:spTree>
    <p:extLst>
      <p:ext uri="{BB962C8B-B14F-4D97-AF65-F5344CB8AC3E}">
        <p14:creationId xmlns:p14="http://schemas.microsoft.com/office/powerpoint/2010/main" val="1451065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Old Model Feature Engineering</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447180914"/>
              </p:ext>
            </p:extLst>
          </p:nvPr>
        </p:nvGraphicFramePr>
        <p:xfrm>
          <a:off x="1899719" y="2086621"/>
          <a:ext cx="8392562" cy="360680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0.4739</a:t>
                      </a:r>
                    </a:p>
                  </a:txBody>
                  <a:tcPr/>
                </a:tc>
                <a:tc>
                  <a:txBody>
                    <a:bodyPr/>
                    <a:lstStyle/>
                    <a:p>
                      <a:pPr algn="ctr"/>
                      <a:r>
                        <a:rPr lang="en-CA" sz="1800" b="0" u="none" strike="noStrike" kern="1200" dirty="0">
                          <a:solidFill>
                            <a:srgbClr val="000000"/>
                          </a:solidFill>
                          <a:effectLst/>
                          <a:latin typeface="+mn-lt"/>
                          <a:ea typeface="+mn-ea"/>
                          <a:cs typeface="+mn-cs"/>
                        </a:rPr>
                        <a:t>2.467</a:t>
                      </a: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u="none" strike="noStrike" kern="1200" dirty="0">
                          <a:solidFill>
                            <a:srgbClr val="000000"/>
                          </a:solidFill>
                          <a:effectLst/>
                          <a:latin typeface="+mn-lt"/>
                          <a:ea typeface="+mn-ea"/>
                          <a:cs typeface="+mn-cs"/>
                        </a:rPr>
                        <a:t>0.6993</a:t>
                      </a:r>
                    </a:p>
                  </a:txBody>
                  <a:tcPr/>
                </a:tc>
                <a:tc>
                  <a:txBody>
                    <a:bodyPr/>
                    <a:lstStyle/>
                    <a:p>
                      <a:pPr algn="ctr"/>
                      <a:r>
                        <a:rPr lang="en-CA" sz="1800" b="0" u="none" strike="noStrike" kern="1200" dirty="0">
                          <a:solidFill>
                            <a:srgbClr val="000000"/>
                          </a:solidFill>
                          <a:effectLst/>
                          <a:latin typeface="+mn-lt"/>
                          <a:ea typeface="+mn-ea"/>
                          <a:cs typeface="+mn-cs"/>
                        </a:rPr>
                        <a:t>0.402</a:t>
                      </a: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u="none" strike="noStrike" kern="1200" dirty="0">
                          <a:solidFill>
                            <a:srgbClr val="000000"/>
                          </a:solidFill>
                          <a:effectLst/>
                          <a:latin typeface="+mn-lt"/>
                          <a:ea typeface="+mn-ea"/>
                          <a:cs typeface="+mn-cs"/>
                        </a:rPr>
                        <a:t>0.6814</a:t>
                      </a:r>
                    </a:p>
                  </a:txBody>
                  <a:tcPr/>
                </a:tc>
                <a:tc>
                  <a:txBody>
                    <a:bodyPr/>
                    <a:lstStyle/>
                    <a:p>
                      <a:pPr algn="ctr"/>
                      <a:r>
                        <a:rPr lang="en-CA" sz="1800" b="0" u="none" strike="noStrike" kern="1200" dirty="0">
                          <a:solidFill>
                            <a:srgbClr val="000000"/>
                          </a:solidFill>
                          <a:effectLst/>
                          <a:latin typeface="+mn-lt"/>
                          <a:ea typeface="+mn-ea"/>
                          <a:cs typeface="+mn-cs"/>
                        </a:rPr>
                        <a:t>0.400</a:t>
                      </a:r>
                    </a:p>
                  </a:txBody>
                  <a:tcPr marL="0" marR="0" marT="0" marB="0"/>
                </a:tc>
                <a:extLst>
                  <a:ext uri="{0D108BD9-81ED-4DB2-BD59-A6C34878D82A}">
                    <a16:rowId xmlns:a16="http://schemas.microsoft.com/office/drawing/2014/main" val="1698729985"/>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1" u="none" strike="noStrike" kern="1200" dirty="0">
                          <a:solidFill>
                            <a:srgbClr val="000000"/>
                          </a:solidFill>
                          <a:effectLst/>
                          <a:latin typeface="+mn-lt"/>
                          <a:ea typeface="+mn-ea"/>
                          <a:cs typeface="+mn-cs"/>
                        </a:rPr>
                        <a:t>0.6895</a:t>
                      </a:r>
                    </a:p>
                  </a:txBody>
                  <a:tcPr/>
                </a:tc>
                <a:tc>
                  <a:txBody>
                    <a:bodyPr/>
                    <a:lstStyle/>
                    <a:p>
                      <a:pPr algn="ctr"/>
                      <a:r>
                        <a:rPr lang="en-CA" sz="1800" b="1" u="none" strike="noStrike" kern="1200" dirty="0">
                          <a:solidFill>
                            <a:srgbClr val="000000"/>
                          </a:solidFill>
                          <a:effectLst/>
                          <a:latin typeface="+mn-lt"/>
                          <a:ea typeface="+mn-ea"/>
                          <a:cs typeface="+mn-cs"/>
                        </a:rPr>
                        <a:t>0.410</a:t>
                      </a:r>
                    </a:p>
                  </a:txBody>
                  <a:tcPr marL="0" marR="0" marT="0" marB="0"/>
                </a:tc>
                <a:extLst>
                  <a:ext uri="{0D108BD9-81ED-4DB2-BD59-A6C34878D82A}">
                    <a16:rowId xmlns:a16="http://schemas.microsoft.com/office/drawing/2014/main" val="689028486"/>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0" u="none" strike="noStrike" kern="1200" dirty="0">
                          <a:solidFill>
                            <a:srgbClr val="000000"/>
                          </a:solidFill>
                          <a:effectLst/>
                          <a:latin typeface="+mn-lt"/>
                          <a:ea typeface="+mn-ea"/>
                          <a:cs typeface="+mn-cs"/>
                        </a:rPr>
                        <a:t>0.64215</a:t>
                      </a:r>
                    </a:p>
                  </a:txBody>
                  <a:tcPr/>
                </a:tc>
                <a:tc>
                  <a:txBody>
                    <a:bodyPr/>
                    <a:lstStyle/>
                    <a:p>
                      <a:pPr algn="ctr"/>
                      <a:r>
                        <a:rPr lang="en-CA" sz="1800" b="0" u="none" strike="noStrike" kern="1200" dirty="0">
                          <a:solidFill>
                            <a:srgbClr val="000000"/>
                          </a:solidFill>
                          <a:effectLst/>
                          <a:latin typeface="+mn-lt"/>
                          <a:ea typeface="+mn-ea"/>
                          <a:cs typeface="+mn-cs"/>
                        </a:rPr>
                        <a:t>0.542</a:t>
                      </a:r>
                    </a:p>
                  </a:txBody>
                  <a:tcPr marL="0" marR="0" marT="0" marB="0"/>
                </a:tc>
                <a:extLst>
                  <a:ext uri="{0D108BD9-81ED-4DB2-BD59-A6C34878D82A}">
                    <a16:rowId xmlns:a16="http://schemas.microsoft.com/office/drawing/2014/main" val="966234708"/>
                  </a:ext>
                </a:extLst>
              </a:tr>
              <a:tr h="370840">
                <a:tc>
                  <a:txBody>
                    <a:bodyPr/>
                    <a:lstStyle/>
                    <a:p>
                      <a:pPr algn="l"/>
                      <a:r>
                        <a:rPr lang="en-CA" sz="1800" b="0" u="none" strike="noStrike" kern="1200" dirty="0">
                          <a:solidFill>
                            <a:srgbClr val="000000"/>
                          </a:solidFill>
                          <a:effectLst/>
                          <a:latin typeface="+mn-lt"/>
                          <a:ea typeface="+mn-ea"/>
                          <a:cs typeface="+mn-cs"/>
                        </a:rPr>
                        <a:t>Review body + Walkability</a:t>
                      </a:r>
                    </a:p>
                  </a:txBody>
                  <a:tcPr/>
                </a:tc>
                <a:tc>
                  <a:txBody>
                    <a:bodyPr/>
                    <a:lstStyle/>
                    <a:p>
                      <a:pPr algn="ctr"/>
                      <a:r>
                        <a:rPr lang="en-CA" sz="1800" b="0" u="none" strike="noStrike" kern="1200" dirty="0">
                          <a:solidFill>
                            <a:srgbClr val="000000"/>
                          </a:solidFill>
                          <a:effectLst/>
                          <a:latin typeface="+mn-lt"/>
                          <a:ea typeface="+mn-ea"/>
                          <a:cs typeface="+mn-cs"/>
                        </a:rPr>
                        <a:t>0.68627</a:t>
                      </a:r>
                    </a:p>
                  </a:txBody>
                  <a:tcPr/>
                </a:tc>
                <a:tc>
                  <a:txBody>
                    <a:bodyPr/>
                    <a:lstStyle/>
                    <a:p>
                      <a:pPr algn="ctr"/>
                      <a:r>
                        <a:rPr lang="en-CA" sz="1800" b="0" u="none" strike="noStrike" kern="1200" dirty="0">
                          <a:solidFill>
                            <a:srgbClr val="000000"/>
                          </a:solidFill>
                          <a:effectLst/>
                          <a:latin typeface="+mn-lt"/>
                          <a:ea typeface="+mn-ea"/>
                          <a:cs typeface="+mn-cs"/>
                        </a:rPr>
                        <a:t>0.423</a:t>
                      </a:r>
                    </a:p>
                  </a:txBody>
                  <a:tcPr marL="0" marR="0" marT="0" marB="0"/>
                </a:tc>
                <a:extLst>
                  <a:ext uri="{0D108BD9-81ED-4DB2-BD59-A6C34878D82A}">
                    <a16:rowId xmlns:a16="http://schemas.microsoft.com/office/drawing/2014/main" val="3131120491"/>
                  </a:ext>
                </a:extLst>
              </a:tr>
              <a:tr h="370840">
                <a:tc>
                  <a:txBody>
                    <a:bodyPr/>
                    <a:lstStyle/>
                    <a:p>
                      <a:pPr algn="l"/>
                      <a:r>
                        <a:rPr lang="en-CA" sz="1800" b="0" u="none" strike="noStrike" kern="1200">
                          <a:solidFill>
                            <a:srgbClr val="000000"/>
                          </a:solidFill>
                          <a:effectLst/>
                          <a:latin typeface="+mn-lt"/>
                          <a:ea typeface="+mn-ea"/>
                          <a:cs typeface="+mn-cs"/>
                        </a:rPr>
                        <a:t>Review body + State</a:t>
                      </a:r>
                    </a:p>
                  </a:txBody>
                  <a:tcPr/>
                </a:tc>
                <a:tc>
                  <a:txBody>
                    <a:bodyPr/>
                    <a:lstStyle/>
                    <a:p>
                      <a:pPr algn="ctr"/>
                      <a:r>
                        <a:rPr lang="en-CA" sz="1800" b="0" u="none" strike="noStrike" kern="1200" dirty="0">
                          <a:solidFill>
                            <a:srgbClr val="000000"/>
                          </a:solidFill>
                          <a:effectLst/>
                          <a:latin typeface="+mn-lt"/>
                          <a:ea typeface="+mn-ea"/>
                          <a:cs typeface="+mn-cs"/>
                        </a:rPr>
                        <a:t>0.6732</a:t>
                      </a:r>
                    </a:p>
                  </a:txBody>
                  <a:tcPr/>
                </a:tc>
                <a:tc>
                  <a:txBody>
                    <a:bodyPr/>
                    <a:lstStyle/>
                    <a:p>
                      <a:pPr algn="ctr"/>
                      <a:r>
                        <a:rPr lang="en-CA" sz="1800" b="0" u="none" strike="noStrike" kern="1200" dirty="0">
                          <a:solidFill>
                            <a:srgbClr val="000000"/>
                          </a:solidFill>
                          <a:effectLst/>
                          <a:latin typeface="+mn-lt"/>
                          <a:ea typeface="+mn-ea"/>
                          <a:cs typeface="+mn-cs"/>
                        </a:rPr>
                        <a:t>0.4722</a:t>
                      </a:r>
                    </a:p>
                  </a:txBody>
                  <a:tcPr marL="0" marR="0" marT="0" marB="0"/>
                </a:tc>
                <a:extLst>
                  <a:ext uri="{0D108BD9-81ED-4DB2-BD59-A6C34878D82A}">
                    <a16:rowId xmlns:a16="http://schemas.microsoft.com/office/drawing/2014/main" val="1585213908"/>
                  </a:ext>
                </a:extLst>
              </a:tr>
              <a:tr h="370840">
                <a:tc>
                  <a:txBody>
                    <a:bodyPr/>
                    <a:lstStyle/>
                    <a:p>
                      <a:pPr algn="l"/>
                      <a:r>
                        <a:rPr lang="en-CA" sz="1800" b="0" u="none" strike="noStrike" kern="1200" dirty="0">
                          <a:solidFill>
                            <a:srgbClr val="000000"/>
                          </a:solidFill>
                          <a:effectLst/>
                          <a:latin typeface="+mn-lt"/>
                          <a:ea typeface="+mn-ea"/>
                          <a:cs typeface="+mn-cs"/>
                        </a:rPr>
                        <a:t>Review body + State + Walkability</a:t>
                      </a:r>
                    </a:p>
                  </a:txBody>
                  <a:tcPr/>
                </a:tc>
                <a:tc>
                  <a:txBody>
                    <a:bodyPr/>
                    <a:lstStyle/>
                    <a:p>
                      <a:pPr algn="ctr"/>
                      <a:r>
                        <a:rPr lang="en-CA" sz="1800" b="0" u="none" strike="noStrike" kern="1200" dirty="0">
                          <a:solidFill>
                            <a:srgbClr val="000000"/>
                          </a:solidFill>
                          <a:effectLst/>
                          <a:latin typeface="+mn-lt"/>
                          <a:ea typeface="+mn-ea"/>
                          <a:cs typeface="+mn-cs"/>
                        </a:rPr>
                        <a:t>0.6797</a:t>
                      </a:r>
                    </a:p>
                  </a:txBody>
                  <a:tcPr/>
                </a:tc>
                <a:tc>
                  <a:txBody>
                    <a:bodyPr/>
                    <a:lstStyle/>
                    <a:p>
                      <a:pPr algn="ctr"/>
                      <a:r>
                        <a:rPr lang="en-CA" sz="1800" b="0" u="none" strike="noStrike" kern="1200" dirty="0">
                          <a:solidFill>
                            <a:srgbClr val="000000"/>
                          </a:solidFill>
                          <a:effectLst/>
                          <a:latin typeface="+mn-lt"/>
                          <a:ea typeface="+mn-ea"/>
                          <a:cs typeface="+mn-cs"/>
                        </a:rPr>
                        <a:t>0.435</a:t>
                      </a:r>
                    </a:p>
                  </a:txBody>
                  <a:tcPr marL="0" marR="0" marT="0" marB="0"/>
                </a:tc>
                <a:extLst>
                  <a:ext uri="{0D108BD9-81ED-4DB2-BD59-A6C34878D82A}">
                    <a16:rowId xmlns:a16="http://schemas.microsoft.com/office/drawing/2014/main" val="3620469889"/>
                  </a:ext>
                </a:extLst>
              </a:tr>
            </a:tbl>
          </a:graphicData>
        </a:graphic>
      </p:graphicFrame>
    </p:spTree>
    <p:extLst>
      <p:ext uri="{BB962C8B-B14F-4D97-AF65-F5344CB8AC3E}">
        <p14:creationId xmlns:p14="http://schemas.microsoft.com/office/powerpoint/2010/main" val="389437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fontScale="90000"/>
          </a:bodyPr>
          <a:lstStyle/>
          <a:p>
            <a:r>
              <a:rPr lang="en-CA" dirty="0"/>
              <a:t>Results &amp; Analysis – Old</a:t>
            </a:r>
            <a:br>
              <a:rPr lang="en-CA" dirty="0"/>
            </a:br>
            <a:r>
              <a:rPr lang="en-CA" dirty="0"/>
              <a:t>Ensemble Results</a:t>
            </a:r>
          </a:p>
        </p:txBody>
      </p:sp>
      <p:graphicFrame>
        <p:nvGraphicFramePr>
          <p:cNvPr id="5" name="Table 4">
            <a:extLst>
              <a:ext uri="{FF2B5EF4-FFF2-40B4-BE49-F238E27FC236}">
                <a16:creationId xmlns:a16="http://schemas.microsoft.com/office/drawing/2014/main" id="{FF3CD053-EF8D-488B-898F-473783234378}"/>
              </a:ext>
            </a:extLst>
          </p:cNvPr>
          <p:cNvGraphicFramePr>
            <a:graphicFrameLocks/>
          </p:cNvGraphicFramePr>
          <p:nvPr>
            <p:extLst>
              <p:ext uri="{D42A27DB-BD31-4B8C-83A1-F6EECF244321}">
                <p14:modId xmlns:p14="http://schemas.microsoft.com/office/powerpoint/2010/main" val="3604958611"/>
              </p:ext>
            </p:extLst>
          </p:nvPr>
        </p:nvGraphicFramePr>
        <p:xfrm>
          <a:off x="1365565" y="2864111"/>
          <a:ext cx="8392562" cy="212344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Baseline</a:t>
                      </a:r>
                    </a:p>
                  </a:txBody>
                  <a:tcPr/>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Electra</a:t>
                      </a:r>
                    </a:p>
                  </a:txBody>
                  <a:tcPr/>
                </a:tc>
                <a:tc>
                  <a:txBody>
                    <a:bodyPr/>
                    <a:lstStyle/>
                    <a:p>
                      <a:pPr algn="ctr"/>
                      <a:r>
                        <a:rPr lang="en-CA" sz="1800" b="0" u="none" strike="noStrike" kern="1200" dirty="0">
                          <a:solidFill>
                            <a:srgbClr val="000000"/>
                          </a:solidFill>
                          <a:effectLst/>
                          <a:latin typeface="+mn-lt"/>
                          <a:ea typeface="+mn-ea"/>
                          <a:cs typeface="+mn-cs"/>
                        </a:rPr>
                        <a:t>0.729</a:t>
                      </a:r>
                    </a:p>
                  </a:txBody>
                  <a:tcPr/>
                </a:tc>
                <a:tc>
                  <a:txBody>
                    <a:bodyPr/>
                    <a:lstStyle/>
                    <a:p>
                      <a:pPr algn="ctr"/>
                      <a:r>
                        <a:rPr lang="en-CA" sz="1800" b="0" u="none" strike="noStrike" kern="1200">
                          <a:solidFill>
                            <a:srgbClr val="000000"/>
                          </a:solidFill>
                          <a:effectLst/>
                          <a:latin typeface="+mn-lt"/>
                          <a:ea typeface="+mn-ea"/>
                          <a:cs typeface="+mn-cs"/>
                        </a:rPr>
                        <a:t>0.317</a:t>
                      </a: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Ernie</a:t>
                      </a:r>
                    </a:p>
                  </a:txBody>
                  <a:tcPr/>
                </a:tc>
                <a:tc>
                  <a:txBody>
                    <a:bodyPr/>
                    <a:lstStyle/>
                    <a:p>
                      <a:pPr algn="ctr"/>
                      <a:r>
                        <a:rPr lang="en-CA" sz="1800" b="0" u="none" strike="noStrike" kern="1200" dirty="0">
                          <a:solidFill>
                            <a:srgbClr val="000000"/>
                          </a:solidFill>
                          <a:effectLst/>
                          <a:latin typeface="+mn-lt"/>
                          <a:ea typeface="+mn-ea"/>
                          <a:cs typeface="+mn-cs"/>
                        </a:rPr>
                        <a:t>0.729</a:t>
                      </a:r>
                    </a:p>
                  </a:txBody>
                  <a:tcPr/>
                </a:tc>
                <a:tc>
                  <a:txBody>
                    <a:bodyPr/>
                    <a:lstStyle/>
                    <a:p>
                      <a:pPr algn="ctr"/>
                      <a:r>
                        <a:rPr lang="en-CA" sz="1800" b="0" u="none" strike="noStrike" kern="1200">
                          <a:solidFill>
                            <a:srgbClr val="000000"/>
                          </a:solidFill>
                          <a:effectLst/>
                          <a:latin typeface="+mn-lt"/>
                          <a:ea typeface="+mn-ea"/>
                          <a:cs typeface="+mn-cs"/>
                        </a:rPr>
                        <a:t>0.331</a:t>
                      </a: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u="none" strike="noStrike" kern="1200" dirty="0">
                          <a:solidFill>
                            <a:srgbClr val="000000"/>
                          </a:solidFill>
                          <a:effectLst/>
                          <a:latin typeface="+mn-lt"/>
                          <a:ea typeface="+mn-ea"/>
                          <a:cs typeface="+mn-cs"/>
                        </a:rPr>
                        <a:t>0.717</a:t>
                      </a:r>
                    </a:p>
                  </a:txBody>
                  <a:tcPr/>
                </a:tc>
                <a:tc>
                  <a:txBody>
                    <a:bodyPr/>
                    <a:lstStyle/>
                    <a:p>
                      <a:pPr algn="ctr"/>
                      <a:r>
                        <a:rPr lang="en-CA" sz="1800" b="0" u="none" strike="noStrike" kern="1200" dirty="0">
                          <a:solidFill>
                            <a:srgbClr val="000000"/>
                          </a:solidFill>
                          <a:effectLst/>
                          <a:latin typeface="+mn-lt"/>
                          <a:ea typeface="+mn-ea"/>
                          <a:cs typeface="+mn-cs"/>
                        </a:rPr>
                        <a:t>0.352</a:t>
                      </a:r>
                    </a:p>
                  </a:txBody>
                  <a:tcPr marL="0" marR="0" marT="0" marB="0"/>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Electra + Ernie + </a:t>
                      </a:r>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p>
                      <a:pPr algn="l"/>
                      <a:r>
                        <a:rPr lang="en-CA" sz="1800" b="0" u="none" strike="noStrike" kern="1200" dirty="0">
                          <a:solidFill>
                            <a:srgbClr val="000000"/>
                          </a:solidFill>
                          <a:effectLst/>
                          <a:latin typeface="+mn-lt"/>
                          <a:ea typeface="+mn-ea"/>
                          <a:cs typeface="+mn-cs"/>
                        </a:rPr>
                        <a:t> </a:t>
                      </a:r>
                      <a:r>
                        <a:rPr lang="en-CA" sz="1800" b="0" u="none" strike="noStrike" kern="1200" dirty="0" err="1">
                          <a:solidFill>
                            <a:srgbClr val="000000"/>
                          </a:solidFill>
                          <a:effectLst/>
                          <a:latin typeface="+mn-lt"/>
                          <a:ea typeface="+mn-ea"/>
                          <a:cs typeface="+mn-cs"/>
                        </a:rPr>
                        <a:t>GradBoost</a:t>
                      </a:r>
                      <a:r>
                        <a:rPr lang="en-CA" sz="1800" b="0" u="none" strike="noStrike" kern="1200" dirty="0">
                          <a:solidFill>
                            <a:srgbClr val="000000"/>
                          </a:solidFill>
                          <a:effectLst/>
                          <a:latin typeface="+mn-lt"/>
                          <a:ea typeface="+mn-ea"/>
                          <a:cs typeface="+mn-cs"/>
                        </a:rPr>
                        <a:t> Ensemble</a:t>
                      </a:r>
                    </a:p>
                  </a:txBody>
                  <a:tcPr/>
                </a:tc>
                <a:tc>
                  <a:txBody>
                    <a:bodyPr/>
                    <a:lstStyle/>
                    <a:p>
                      <a:pPr algn="ctr"/>
                      <a:r>
                        <a:rPr lang="en-CA" sz="1800" b="1" u="none" strike="noStrike" kern="1200" dirty="0">
                          <a:solidFill>
                            <a:srgbClr val="000000"/>
                          </a:solidFill>
                          <a:effectLst/>
                          <a:latin typeface="+mn-lt"/>
                          <a:ea typeface="+mn-ea"/>
                          <a:cs typeface="+mn-cs"/>
                        </a:rPr>
                        <a:t>0.734</a:t>
                      </a:r>
                    </a:p>
                  </a:txBody>
                  <a:tcPr/>
                </a:tc>
                <a:tc>
                  <a:txBody>
                    <a:bodyPr/>
                    <a:lstStyle/>
                    <a:p>
                      <a:pPr algn="ctr"/>
                      <a:r>
                        <a:rPr lang="en-CA" sz="1800" b="1" u="none" strike="noStrike" kern="1200" dirty="0">
                          <a:solidFill>
                            <a:srgbClr val="000000"/>
                          </a:solidFill>
                          <a:effectLst/>
                          <a:latin typeface="+mn-lt"/>
                          <a:ea typeface="+mn-ea"/>
                          <a:cs typeface="+mn-cs"/>
                        </a:rPr>
                        <a:t>0.316</a:t>
                      </a:r>
                    </a:p>
                  </a:txBody>
                  <a:tcPr marL="0" marR="0" marT="0" marB="0"/>
                </a:tc>
                <a:extLst>
                  <a:ext uri="{0D108BD9-81ED-4DB2-BD59-A6C34878D82A}">
                    <a16:rowId xmlns:a16="http://schemas.microsoft.com/office/drawing/2014/main" val="689028486"/>
                  </a:ext>
                </a:extLst>
              </a:tr>
            </a:tbl>
          </a:graphicData>
        </a:graphic>
      </p:graphicFrame>
    </p:spTree>
    <p:extLst>
      <p:ext uri="{BB962C8B-B14F-4D97-AF65-F5344CB8AC3E}">
        <p14:creationId xmlns:p14="http://schemas.microsoft.com/office/powerpoint/2010/main" val="3114719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fontScale="90000"/>
          </a:bodyPr>
          <a:lstStyle/>
          <a:p>
            <a:r>
              <a:rPr lang="en-CA" dirty="0"/>
              <a:t>Results &amp; Analysis –  New Ensemble Results</a:t>
            </a:r>
          </a:p>
        </p:txBody>
      </p:sp>
      <p:graphicFrame>
        <p:nvGraphicFramePr>
          <p:cNvPr id="5" name="Table 4">
            <a:extLst>
              <a:ext uri="{FF2B5EF4-FFF2-40B4-BE49-F238E27FC236}">
                <a16:creationId xmlns:a16="http://schemas.microsoft.com/office/drawing/2014/main" id="{FF3CD053-EF8D-488B-898F-473783234378}"/>
              </a:ext>
            </a:extLst>
          </p:cNvPr>
          <p:cNvGraphicFramePr>
            <a:graphicFrameLocks/>
          </p:cNvGraphicFramePr>
          <p:nvPr>
            <p:extLst>
              <p:ext uri="{D42A27DB-BD31-4B8C-83A1-F6EECF244321}">
                <p14:modId xmlns:p14="http://schemas.microsoft.com/office/powerpoint/2010/main" val="1811151919"/>
              </p:ext>
            </p:extLst>
          </p:nvPr>
        </p:nvGraphicFramePr>
        <p:xfrm>
          <a:off x="1365565" y="2864111"/>
          <a:ext cx="8392562" cy="212344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Baseline</a:t>
                      </a:r>
                    </a:p>
                  </a:txBody>
                  <a:tcPr/>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Electra</a:t>
                      </a:r>
                    </a:p>
                  </a:txBody>
                  <a:tcPr/>
                </a:tc>
                <a:tc>
                  <a:txBody>
                    <a:bodyPr/>
                    <a:lstStyle/>
                    <a:p>
                      <a:pPr algn="ctr"/>
                      <a:r>
                        <a:rPr lang="en-CA" sz="1800" b="0" i="0" kern="1200" dirty="0">
                          <a:solidFill>
                            <a:schemeClr val="dk1"/>
                          </a:solidFill>
                          <a:effectLst/>
                          <a:latin typeface="+mn-lt"/>
                          <a:ea typeface="+mn-ea"/>
                          <a:cs typeface="+mn-cs"/>
                        </a:rPr>
                        <a:t>0.7353594</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0.3116013</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Ernie</a:t>
                      </a:r>
                    </a:p>
                  </a:txBody>
                  <a:tcPr/>
                </a:tc>
                <a:tc>
                  <a:txBody>
                    <a:bodyPr/>
                    <a:lstStyle/>
                    <a:p>
                      <a:pPr algn="ctr"/>
                      <a:r>
                        <a:rPr lang="en-CA" sz="1800" b="0" i="0" kern="1200" dirty="0">
                          <a:solidFill>
                            <a:schemeClr val="dk1"/>
                          </a:solidFill>
                          <a:effectLst/>
                          <a:latin typeface="+mn-lt"/>
                          <a:ea typeface="+mn-ea"/>
                          <a:cs typeface="+mn-cs"/>
                        </a:rPr>
                        <a:t>0.729150</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0.327549</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0.731307</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0.319771</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Electra + Ernie + </a:t>
                      </a:r>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p>
                      <a:pPr algn="l"/>
                      <a:r>
                        <a:rPr lang="en-CA" sz="1800" b="0" u="none" strike="noStrike" kern="1200" dirty="0">
                          <a:solidFill>
                            <a:srgbClr val="000000"/>
                          </a:solidFill>
                          <a:effectLst/>
                          <a:latin typeface="+mn-lt"/>
                          <a:ea typeface="+mn-ea"/>
                          <a:cs typeface="+mn-cs"/>
                        </a:rPr>
                        <a:t> </a:t>
                      </a:r>
                      <a:r>
                        <a:rPr lang="en-CA" sz="1800" b="0" u="none" strike="noStrike" kern="1200" dirty="0" err="1">
                          <a:solidFill>
                            <a:srgbClr val="000000"/>
                          </a:solidFill>
                          <a:effectLst/>
                          <a:latin typeface="+mn-lt"/>
                          <a:ea typeface="+mn-ea"/>
                          <a:cs typeface="+mn-cs"/>
                        </a:rPr>
                        <a:t>GradBoost</a:t>
                      </a:r>
                      <a:r>
                        <a:rPr lang="en-CA" sz="1800" b="0" u="none" strike="noStrike" kern="1200" dirty="0">
                          <a:solidFill>
                            <a:srgbClr val="000000"/>
                          </a:solidFill>
                          <a:effectLst/>
                          <a:latin typeface="+mn-lt"/>
                          <a:ea typeface="+mn-ea"/>
                          <a:cs typeface="+mn-cs"/>
                        </a:rPr>
                        <a:t> Ensemble</a:t>
                      </a:r>
                    </a:p>
                  </a:txBody>
                  <a:tcPr/>
                </a:tc>
                <a:tc>
                  <a:txBody>
                    <a:bodyPr/>
                    <a:lstStyle/>
                    <a:p>
                      <a:pPr algn="ctr"/>
                      <a:r>
                        <a:rPr lang="en-CA" sz="1800" b="1" i="0" kern="1200" dirty="0">
                          <a:solidFill>
                            <a:schemeClr val="dk1"/>
                          </a:solidFill>
                          <a:effectLst/>
                          <a:latin typeface="+mn-lt"/>
                          <a:ea typeface="+mn-ea"/>
                          <a:cs typeface="+mn-cs"/>
                        </a:rPr>
                        <a:t>0.739673</a:t>
                      </a:r>
                      <a:endParaRPr lang="en-CA" sz="1800" b="1" u="none" strike="noStrike" kern="1200" dirty="0">
                        <a:solidFill>
                          <a:srgbClr val="000000"/>
                        </a:solidFill>
                        <a:effectLst/>
                        <a:latin typeface="+mn-lt"/>
                        <a:ea typeface="+mn-ea"/>
                        <a:cs typeface="+mn-cs"/>
                      </a:endParaRPr>
                    </a:p>
                  </a:txBody>
                  <a:tcPr/>
                </a:tc>
                <a:tc>
                  <a:txBody>
                    <a:bodyPr/>
                    <a:lstStyle/>
                    <a:p>
                      <a:pPr algn="ctr"/>
                      <a:r>
                        <a:rPr lang="en-CA" sz="1800" b="1" i="0" kern="1200" dirty="0">
                          <a:solidFill>
                            <a:schemeClr val="dk1"/>
                          </a:solidFill>
                          <a:effectLst/>
                          <a:latin typeface="+mn-lt"/>
                          <a:ea typeface="+mn-ea"/>
                          <a:cs typeface="+mn-cs"/>
                        </a:rPr>
                        <a:t>0.305392</a:t>
                      </a:r>
                      <a:endParaRPr lang="en-CA" sz="1800" b="1"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689028486"/>
                  </a:ext>
                </a:extLst>
              </a:tr>
            </a:tbl>
          </a:graphicData>
        </a:graphic>
      </p:graphicFrame>
    </p:spTree>
    <p:extLst>
      <p:ext uri="{BB962C8B-B14F-4D97-AF65-F5344CB8AC3E}">
        <p14:creationId xmlns:p14="http://schemas.microsoft.com/office/powerpoint/2010/main" val="370893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p:txBody>
          <a:bodyPr/>
          <a:lstStyle/>
          <a:p>
            <a:r>
              <a:rPr lang="en-CA" dirty="0"/>
              <a:t>Methodology – Table of Contents</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2103119"/>
            <a:ext cx="10058400" cy="3854061"/>
          </a:xfrm>
        </p:spPr>
        <p:txBody>
          <a:bodyPr/>
          <a:lstStyle/>
          <a:p>
            <a:pPr marL="342900" indent="-342900">
              <a:buFont typeface="+mj-lt"/>
              <a:buAutoNum type="arabicPeriod"/>
            </a:pPr>
            <a:r>
              <a:rPr lang="en-CA" dirty="0"/>
              <a:t>Data Collection</a:t>
            </a:r>
          </a:p>
          <a:p>
            <a:pPr marL="342900" indent="-342900">
              <a:buFont typeface="+mj-lt"/>
              <a:buAutoNum type="arabicPeriod"/>
            </a:pPr>
            <a:r>
              <a:rPr lang="en-CA" dirty="0"/>
              <a:t>Data Pre-Processing</a:t>
            </a:r>
          </a:p>
          <a:p>
            <a:pPr marL="342900" indent="-342900">
              <a:buFont typeface="+mj-lt"/>
              <a:buAutoNum type="arabicPeriod"/>
            </a:pPr>
            <a:r>
              <a:rPr lang="en-CA" dirty="0" err="1"/>
              <a:t>Tfidf</a:t>
            </a:r>
            <a:r>
              <a:rPr lang="en-CA" dirty="0"/>
              <a:t> Feature Extraction</a:t>
            </a:r>
          </a:p>
          <a:p>
            <a:pPr marL="342900" indent="-342900">
              <a:buFont typeface="+mj-lt"/>
              <a:buAutoNum type="arabicPeriod"/>
            </a:pPr>
            <a:r>
              <a:rPr lang="en-CA" dirty="0"/>
              <a:t>Modeling</a:t>
            </a:r>
          </a:p>
          <a:p>
            <a:pPr marL="617220" lvl="1" indent="-342900">
              <a:buFont typeface="+mj-lt"/>
              <a:buAutoNum type="arabicPeriod"/>
            </a:pPr>
            <a:r>
              <a:rPr lang="en-CA" dirty="0"/>
              <a:t>Transformer Models</a:t>
            </a:r>
          </a:p>
          <a:p>
            <a:pPr marL="617220" lvl="1" indent="-342900">
              <a:buFont typeface="+mj-lt"/>
              <a:buAutoNum type="arabicPeriod"/>
            </a:pPr>
            <a:r>
              <a:rPr lang="en-CA" dirty="0"/>
              <a:t>Ensemble Model</a:t>
            </a:r>
          </a:p>
          <a:p>
            <a:pPr marL="342900" indent="-342900">
              <a:buFont typeface="+mj-lt"/>
              <a:buAutoNum type="arabicPeriod"/>
            </a:pPr>
            <a:r>
              <a:rPr lang="en-CA" dirty="0"/>
              <a:t>Model Feature Engineering</a:t>
            </a:r>
          </a:p>
          <a:p>
            <a:pPr marL="342900" indent="-342900">
              <a:buFont typeface="+mj-lt"/>
              <a:buAutoNum type="arabicPeriod"/>
            </a:pPr>
            <a:r>
              <a:rPr lang="en-CA" dirty="0" err="1"/>
              <a:t>Tfidf</a:t>
            </a:r>
            <a:r>
              <a:rPr lang="en-CA" dirty="0"/>
              <a:t> Feature Prediction</a:t>
            </a:r>
          </a:p>
          <a:p>
            <a:pPr marL="342900" indent="-342900">
              <a:buFont typeface="+mj-lt"/>
              <a:buAutoNum type="arabicPeriod"/>
            </a:pPr>
            <a:r>
              <a:rPr lang="en-CA" dirty="0"/>
              <a:t>Novel Review Prediction</a:t>
            </a:r>
          </a:p>
        </p:txBody>
      </p:sp>
    </p:spTree>
    <p:extLst>
      <p:ext uri="{BB962C8B-B14F-4D97-AF65-F5344CB8AC3E}">
        <p14:creationId xmlns:p14="http://schemas.microsoft.com/office/powerpoint/2010/main" val="56121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368204"/>
            <a:ext cx="4754880" cy="4054372"/>
          </a:xfrm>
        </p:spPr>
        <p:txBody>
          <a:bodyPr>
            <a:normAutofit/>
          </a:bodyPr>
          <a:lstStyle/>
          <a:p>
            <a:r>
              <a:rPr lang="en-CA" sz="2400" dirty="0"/>
              <a:t>Data scraped from TripAdvisor</a:t>
            </a:r>
          </a:p>
          <a:p>
            <a:pPr lvl="2"/>
            <a:r>
              <a:rPr lang="en-CA" sz="1800" dirty="0"/>
              <a:t>All hotels from the most populous city in each state</a:t>
            </a:r>
          </a:p>
          <a:p>
            <a:pPr lvl="1"/>
            <a:r>
              <a:rPr lang="en-CA" sz="2000" dirty="0"/>
              <a:t>Hotel ID</a:t>
            </a:r>
          </a:p>
          <a:p>
            <a:pPr lvl="2"/>
            <a:r>
              <a:rPr lang="en-CA" sz="1800" dirty="0"/>
              <a:t>Used to join hotel and </a:t>
            </a:r>
            <a:r>
              <a:rPr lang="en-CA" sz="1800"/>
              <a:t>review data</a:t>
            </a:r>
            <a:endParaRPr lang="en-CA" sz="1800" dirty="0"/>
          </a:p>
          <a:p>
            <a:pPr lvl="1"/>
            <a:r>
              <a:rPr lang="en-CA" sz="2000" dirty="0"/>
              <a:t>Hotel Basic Information Section</a:t>
            </a:r>
          </a:p>
          <a:p>
            <a:pPr lvl="1"/>
            <a:r>
              <a:rPr lang="en-CA" sz="2000" dirty="0"/>
              <a:t>Location Information</a:t>
            </a:r>
          </a:p>
          <a:p>
            <a:pPr lvl="1"/>
            <a:r>
              <a:rPr lang="en-CA" sz="2000" dirty="0"/>
              <a:t>Review Information</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685635"/>
            <a:ext cx="4341845" cy="727038"/>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3"/>
          <a:srcRect l="4840" t="81563" r="8994" b="3257"/>
          <a:stretch/>
        </p:blipFill>
        <p:spPr>
          <a:xfrm>
            <a:off x="504201" y="2542505"/>
            <a:ext cx="5290431" cy="451294"/>
          </a:xfrm>
          <a:prstGeom prst="rect">
            <a:avLst/>
          </a:prstGeom>
        </p:spPr>
      </p:pic>
      <p:pic>
        <p:nvPicPr>
          <p:cNvPr id="29" name="Picture 28">
            <a:extLst>
              <a:ext uri="{FF2B5EF4-FFF2-40B4-BE49-F238E27FC236}">
                <a16:creationId xmlns:a16="http://schemas.microsoft.com/office/drawing/2014/main" id="{9F311C9A-18BA-46F7-ACFE-0C75B1CE29C1}"/>
              </a:ext>
            </a:extLst>
          </p:cNvPr>
          <p:cNvPicPr>
            <a:picLocks noChangeAspect="1"/>
          </p:cNvPicPr>
          <p:nvPr/>
        </p:nvPicPr>
        <p:blipFill>
          <a:blip r:embed="rId4"/>
          <a:stretch>
            <a:fillRect/>
          </a:stretch>
        </p:blipFill>
        <p:spPr>
          <a:xfrm>
            <a:off x="467055" y="3134421"/>
            <a:ext cx="5559466" cy="3130430"/>
          </a:xfrm>
          <a:prstGeom prst="rect">
            <a:avLst/>
          </a:prstGeom>
        </p:spPr>
      </p:pic>
    </p:spTree>
    <p:extLst>
      <p:ext uri="{BB962C8B-B14F-4D97-AF65-F5344CB8AC3E}">
        <p14:creationId xmlns:p14="http://schemas.microsoft.com/office/powerpoint/2010/main" val="242450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Methodology – Data Preprocessing</a:t>
            </a:r>
          </a:p>
        </p:txBody>
      </p:sp>
      <p:sp>
        <p:nvSpPr>
          <p:cNvPr id="4" name="Text Placeholder 3">
            <a:extLst>
              <a:ext uri="{FF2B5EF4-FFF2-40B4-BE49-F238E27FC236}">
                <a16:creationId xmlns:a16="http://schemas.microsoft.com/office/drawing/2014/main" id="{EC073FB3-87CC-4FB7-A878-CD8F0B46DDE0}"/>
              </a:ext>
            </a:extLst>
          </p:cNvPr>
          <p:cNvSpPr>
            <a:spLocks noGrp="1"/>
          </p:cNvSpPr>
          <p:nvPr>
            <p:ph type="body" idx="1"/>
          </p:nvPr>
        </p:nvSpPr>
        <p:spPr/>
        <p:txBody>
          <a:bodyPr>
            <a:normAutofit/>
          </a:bodyPr>
          <a:lstStyle/>
          <a:p>
            <a:r>
              <a:rPr lang="en-CA" sz="2000" b="1" dirty="0">
                <a:solidFill>
                  <a:schemeClr val="tx1"/>
                </a:solidFill>
              </a:rPr>
              <a:t>Hotel Database</a:t>
            </a:r>
          </a:p>
        </p:txBody>
      </p:sp>
      <p:sp>
        <p:nvSpPr>
          <p:cNvPr id="5" name="Content Placeholder 4">
            <a:extLst>
              <a:ext uri="{FF2B5EF4-FFF2-40B4-BE49-F238E27FC236}">
                <a16:creationId xmlns:a16="http://schemas.microsoft.com/office/drawing/2014/main" id="{7CD37B6E-5372-48AA-9297-8A9F53CA124B}"/>
              </a:ext>
            </a:extLst>
          </p:cNvPr>
          <p:cNvSpPr>
            <a:spLocks noGrp="1"/>
          </p:cNvSpPr>
          <p:nvPr>
            <p:ph sz="half" idx="2"/>
          </p:nvPr>
        </p:nvSpPr>
        <p:spPr>
          <a:xfrm>
            <a:off x="1069848" y="2755898"/>
            <a:ext cx="4754880" cy="3576536"/>
          </a:xfrm>
        </p:spPr>
        <p:txBody>
          <a:bodyPr>
            <a:normAutofit/>
          </a:bodyPr>
          <a:lstStyle/>
          <a:p>
            <a:r>
              <a:rPr lang="en-CA" sz="2000" dirty="0"/>
              <a:t>Parse state from the hotel address</a:t>
            </a:r>
          </a:p>
          <a:p>
            <a:pPr lvl="1"/>
            <a:r>
              <a:rPr lang="en-CA" sz="1800" dirty="0"/>
              <a:t>Some hotels served major cities, but were not technically within the city boundaries </a:t>
            </a:r>
          </a:p>
          <a:p>
            <a:pPr lvl="2"/>
            <a:r>
              <a:rPr lang="en-CA" sz="1600" dirty="0" err="1"/>
              <a:t>eg</a:t>
            </a:r>
            <a:r>
              <a:rPr lang="en-CA" sz="1600" dirty="0"/>
              <a:t>, Paradise, NV and Las Vegas, NV</a:t>
            </a:r>
          </a:p>
        </p:txBody>
      </p:sp>
      <p:sp>
        <p:nvSpPr>
          <p:cNvPr id="6" name="Text Placeholder 5">
            <a:extLst>
              <a:ext uri="{FF2B5EF4-FFF2-40B4-BE49-F238E27FC236}">
                <a16:creationId xmlns:a16="http://schemas.microsoft.com/office/drawing/2014/main" id="{6E856149-5C0E-4403-AC49-18B00839C82F}"/>
              </a:ext>
            </a:extLst>
          </p:cNvPr>
          <p:cNvSpPr>
            <a:spLocks noGrp="1"/>
          </p:cNvSpPr>
          <p:nvPr>
            <p:ph type="body" sz="quarter" idx="3"/>
          </p:nvPr>
        </p:nvSpPr>
        <p:spPr/>
        <p:txBody>
          <a:bodyPr>
            <a:normAutofit/>
          </a:bodyPr>
          <a:lstStyle/>
          <a:p>
            <a:r>
              <a:rPr lang="en-CA" sz="2000" b="1" dirty="0">
                <a:solidFill>
                  <a:schemeClr val="tx1"/>
                </a:solidFill>
              </a:rPr>
              <a:t>Reviews Database</a:t>
            </a:r>
          </a:p>
        </p:txBody>
      </p:sp>
      <p:sp>
        <p:nvSpPr>
          <p:cNvPr id="7" name="Content Placeholder 6">
            <a:extLst>
              <a:ext uri="{FF2B5EF4-FFF2-40B4-BE49-F238E27FC236}">
                <a16:creationId xmlns:a16="http://schemas.microsoft.com/office/drawing/2014/main" id="{2421D5DA-E7D2-4765-A94D-790E75C962E1}"/>
              </a:ext>
            </a:extLst>
          </p:cNvPr>
          <p:cNvSpPr>
            <a:spLocks noGrp="1"/>
          </p:cNvSpPr>
          <p:nvPr>
            <p:ph sz="quarter" idx="4"/>
          </p:nvPr>
        </p:nvSpPr>
        <p:spPr>
          <a:xfrm>
            <a:off x="6373368" y="2756580"/>
            <a:ext cx="4754880" cy="3661311"/>
          </a:xfrm>
        </p:spPr>
        <p:txBody>
          <a:bodyPr>
            <a:normAutofit/>
          </a:bodyPr>
          <a:lstStyle/>
          <a:p>
            <a:r>
              <a:rPr lang="en-CA" sz="2000" dirty="0"/>
              <a:t>Text Processing</a:t>
            </a:r>
          </a:p>
          <a:p>
            <a:pPr lvl="1"/>
            <a:r>
              <a:rPr lang="en-CA" sz="1800" dirty="0"/>
              <a:t>Title and review body combined</a:t>
            </a:r>
          </a:p>
          <a:p>
            <a:pPr lvl="1"/>
            <a:r>
              <a:rPr lang="en-CA" sz="1800" dirty="0"/>
              <a:t>Tokenizing</a:t>
            </a:r>
          </a:p>
          <a:p>
            <a:pPr lvl="1"/>
            <a:r>
              <a:rPr lang="en-CA" sz="1800" dirty="0"/>
              <a:t>Removing stop words</a:t>
            </a:r>
          </a:p>
          <a:p>
            <a:pPr lvl="1"/>
            <a:r>
              <a:rPr lang="en-CA" sz="1800" dirty="0"/>
              <a:t>Lemmatizing</a:t>
            </a:r>
          </a:p>
          <a:p>
            <a:pPr lvl="1"/>
            <a:r>
              <a:rPr lang="en-CA" sz="1800" dirty="0"/>
              <a:t>Removing punctuation, isolated numbers, </a:t>
            </a:r>
            <a:r>
              <a:rPr lang="en-CA" sz="1800" dirty="0" err="1"/>
              <a:t>etc</a:t>
            </a:r>
            <a:endParaRPr lang="en-CA" sz="1800" dirty="0"/>
          </a:p>
          <a:p>
            <a:r>
              <a:rPr lang="en-CA" sz="2000" dirty="0"/>
              <a:t>Date Processing</a:t>
            </a:r>
          </a:p>
          <a:p>
            <a:pPr lvl="1"/>
            <a:r>
              <a:rPr lang="en-CA" sz="1800" dirty="0"/>
              <a:t>Dates parsed into datetime</a:t>
            </a:r>
          </a:p>
          <a:p>
            <a:pPr lvl="1"/>
            <a:r>
              <a:rPr lang="en-CA" sz="1800" dirty="0"/>
              <a:t>Binary </a:t>
            </a:r>
            <a:r>
              <a:rPr lang="en-CA" sz="1600" dirty="0"/>
              <a:t>Review Written Pre/During Pandemic</a:t>
            </a:r>
          </a:p>
        </p:txBody>
      </p:sp>
    </p:spTree>
    <p:extLst>
      <p:ext uri="{BB962C8B-B14F-4D97-AF65-F5344CB8AC3E}">
        <p14:creationId xmlns:p14="http://schemas.microsoft.com/office/powerpoint/2010/main" val="255914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a:xfrm>
            <a:off x="1066800" y="1937442"/>
            <a:ext cx="10058400" cy="4488994"/>
          </a:xfrm>
        </p:spPr>
        <p:txBody>
          <a:bodyPr>
            <a:normAutofit lnSpcReduction="10000"/>
          </a:bodyPr>
          <a:lstStyle/>
          <a:p>
            <a:r>
              <a:rPr lang="en-CA" sz="2400" dirty="0" err="1"/>
              <a:t>TfidfVectorizer</a:t>
            </a:r>
            <a:endParaRPr lang="en-CA" sz="2400" dirty="0"/>
          </a:p>
          <a:p>
            <a:pPr lvl="2"/>
            <a:r>
              <a:rPr lang="en-CA" sz="1800" dirty="0" err="1"/>
              <a:t>Tf-idf</a:t>
            </a:r>
            <a:r>
              <a:rPr lang="en-CA" sz="1800" dirty="0"/>
              <a:t> : Term-frequency * Inverse Document Frequency</a:t>
            </a:r>
          </a:p>
          <a:p>
            <a:pPr lvl="3"/>
            <a:r>
              <a:rPr lang="en-CA" sz="1800" dirty="0"/>
              <a:t> Scales down the impact of frequent tokens</a:t>
            </a:r>
          </a:p>
          <a:p>
            <a:pPr marL="822960" lvl="3" indent="0">
              <a:buNone/>
            </a:pPr>
            <a:endParaRPr lang="en-CA" sz="2400" dirty="0"/>
          </a:p>
          <a:p>
            <a:pPr lvl="1"/>
            <a:r>
              <a:rPr lang="en-CA" sz="2000" dirty="0" err="1"/>
              <a:t>CountVectorizer</a:t>
            </a:r>
            <a:endParaRPr lang="en-CA" sz="2000" dirty="0"/>
          </a:p>
          <a:p>
            <a:pPr lvl="2"/>
            <a:r>
              <a:rPr lang="en-CA" sz="1800" dirty="0"/>
              <a:t>Converts the cleaned tokens into a sparse matrix of token counts</a:t>
            </a:r>
          </a:p>
          <a:p>
            <a:pPr lvl="2"/>
            <a:r>
              <a:rPr lang="en-CA" sz="1800" dirty="0"/>
              <a:t>Extract unigrams and bigrams</a:t>
            </a:r>
          </a:p>
          <a:p>
            <a:pPr lvl="3"/>
            <a:r>
              <a:rPr lang="en-CA" sz="1800" dirty="0"/>
              <a:t>Individual words, and the individual word +1, captures relationships.</a:t>
            </a:r>
          </a:p>
          <a:p>
            <a:pPr lvl="2"/>
            <a:r>
              <a:rPr lang="en-CA" sz="1800" dirty="0"/>
              <a:t>Maximum 10000 features</a:t>
            </a:r>
          </a:p>
          <a:p>
            <a:pPr lvl="3"/>
            <a:r>
              <a:rPr lang="en-CA" sz="1800" dirty="0"/>
              <a:t>Ensures that uncommon words (typos, proper names) are not represented</a:t>
            </a:r>
          </a:p>
          <a:p>
            <a:pPr lvl="3"/>
            <a:endParaRPr lang="en-CA" sz="1800" dirty="0"/>
          </a:p>
          <a:p>
            <a:pPr lvl="1"/>
            <a:r>
              <a:rPr lang="en-CA" sz="2000" dirty="0" err="1"/>
              <a:t>TfidfTransformer</a:t>
            </a:r>
            <a:endParaRPr lang="en-CA" sz="2000" dirty="0"/>
          </a:p>
          <a:p>
            <a:pPr lvl="2"/>
            <a:r>
              <a:rPr lang="en-CA" sz="1800" dirty="0"/>
              <a:t>Converts the sparse matrix from </a:t>
            </a:r>
            <a:r>
              <a:rPr lang="en-CA" sz="1800" dirty="0" err="1"/>
              <a:t>CountVectoriser</a:t>
            </a:r>
            <a:r>
              <a:rPr lang="en-CA" sz="1800" dirty="0"/>
              <a:t> into </a:t>
            </a:r>
            <a:r>
              <a:rPr lang="en-CA" sz="1800" dirty="0" err="1"/>
              <a:t>tf-idf</a:t>
            </a:r>
            <a:endParaRPr lang="en-CA" sz="1800" dirty="0"/>
          </a:p>
        </p:txBody>
      </p:sp>
    </p:spTree>
    <p:extLst>
      <p:ext uri="{BB962C8B-B14F-4D97-AF65-F5344CB8AC3E}">
        <p14:creationId xmlns:p14="http://schemas.microsoft.com/office/powerpoint/2010/main" val="1563168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4624</TotalTime>
  <Words>4388</Words>
  <Application>Microsoft Office PowerPoint</Application>
  <PresentationFormat>Widescreen</PresentationFormat>
  <Paragraphs>846</Paragraphs>
  <Slides>58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Calibri</vt:lpstr>
      <vt:lpstr>Garamond</vt:lpstr>
      <vt:lpstr>Savon</vt:lpstr>
      <vt:lpstr>Hotel Review Parsing:  Pre and Post Pandemic</vt:lpstr>
      <vt:lpstr>Index</vt:lpstr>
      <vt:lpstr>Introduction</vt:lpstr>
      <vt:lpstr>Introduction - Problem Statement</vt:lpstr>
      <vt:lpstr>Literature Review</vt:lpstr>
      <vt:lpstr>Methodology – Table of Contents</vt:lpstr>
      <vt:lpstr>Methodology – Data Collection</vt:lpstr>
      <vt:lpstr>Methodology – Data Preprocessing</vt:lpstr>
      <vt:lpstr>Methodology – Tfidf Feature Extraction </vt:lpstr>
      <vt:lpstr>Methodology – Transformer Models</vt:lpstr>
      <vt:lpstr>Methodology – Transformer Models</vt:lpstr>
      <vt:lpstr>Methodology – Transformer Models</vt:lpstr>
      <vt:lpstr>Methodology – Ensemble Models</vt:lpstr>
      <vt:lpstr>Methodology – Ensemble Models</vt:lpstr>
      <vt:lpstr>Methodology – Model Feature Engineering</vt:lpstr>
      <vt:lpstr>Methodology – Tfidf Feature Sampling</vt:lpstr>
      <vt:lpstr>Results – Table of Contents</vt:lpstr>
      <vt:lpstr>Results &amp; Analysis – Dataset Statistics</vt:lpstr>
      <vt:lpstr>Results &amp; Analysis – Reviews by State</vt:lpstr>
      <vt:lpstr>Results &amp; Analysis – Tfidf Feature Extraction</vt:lpstr>
      <vt:lpstr>Results &amp; Analysis – Tfidf Feature Extraction</vt:lpstr>
      <vt:lpstr>Results &amp; Analysis – Model Feature Engineering </vt:lpstr>
      <vt:lpstr>Results &amp; Analysis – Ensemble Results</vt:lpstr>
      <vt:lpstr>Results &amp; Analysis – Tfidf Feature Sampling</vt:lpstr>
      <vt:lpstr>Results &amp; Analysis – Tfidf Feature Sampling</vt:lpstr>
      <vt:lpstr>Results &amp; Analysis – Tfidf Feature Sampling</vt:lpstr>
      <vt:lpstr>Results &amp; Analysis – Tfidf Feature Sampling</vt:lpstr>
      <vt:lpstr>Results &amp; Analysis – Tfidf Feature Sampling</vt:lpstr>
      <vt:lpstr>Results &amp; Analysis – Tfidf Feature Sampling</vt:lpstr>
      <vt:lpstr>Results &amp; Analysis – Tfidf Feature Sampling</vt:lpstr>
      <vt:lpstr>Results &amp; Analysis – Tfidf Feature Sampling</vt:lpstr>
      <vt:lpstr>Results &amp; Analysis – Tfidf Feature Sampling</vt:lpstr>
      <vt:lpstr>Results &amp; Analysis – Walkability</vt:lpstr>
      <vt:lpstr>Results &amp; Analysis – Novel Sentences</vt:lpstr>
      <vt:lpstr>Conclusions</vt:lpstr>
      <vt:lpstr>Project Limitations &amp; Future Research</vt:lpstr>
      <vt:lpstr>References</vt:lpstr>
      <vt:lpstr>References</vt:lpstr>
      <vt:lpstr>Thank you for Listening</vt:lpstr>
      <vt:lpstr>Supplemental Slides</vt:lpstr>
      <vt:lpstr>Dataset - Cities</vt:lpstr>
      <vt:lpstr>Methodology – Data Collection</vt:lpstr>
      <vt:lpstr>Methodology - Data Collection</vt:lpstr>
      <vt:lpstr>Feature Extraction - Categorization</vt:lpstr>
      <vt:lpstr>Results &amp; Analysis – Change in Reviews</vt:lpstr>
      <vt:lpstr>Results &amp; Analysis– Hotels by State</vt:lpstr>
      <vt:lpstr>Results &amp; Analysis – Average Review by State</vt:lpstr>
      <vt:lpstr>Total Unique Hotels by State</vt:lpstr>
      <vt:lpstr>Total Unique Reviews by State</vt:lpstr>
      <vt:lpstr>Mean Review by State with STD</vt:lpstr>
      <vt:lpstr>Change in Reviews by State – Pre and during Pandemic</vt:lpstr>
      <vt:lpstr>Results &amp; Analysis – Feature Extraction</vt:lpstr>
      <vt:lpstr>Results &amp; Analysis – Feature Extraction</vt:lpstr>
      <vt:lpstr>Results &amp; Analysis – Feature Extraction</vt:lpstr>
      <vt:lpstr>Results &amp; Analysis – Novel Sentences</vt:lpstr>
      <vt:lpstr>Results &amp; Analysis – Old Model Feature Engineering</vt:lpstr>
      <vt:lpstr>Results &amp; Analysis – Old Ensemble Results</vt:lpstr>
      <vt:lpstr>Results &amp; Analysis –  New Ensemble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59</cp:revision>
  <dcterms:created xsi:type="dcterms:W3CDTF">2022-02-17T15:40:09Z</dcterms:created>
  <dcterms:modified xsi:type="dcterms:W3CDTF">2022-04-12T02:53:36Z</dcterms:modified>
</cp:coreProperties>
</file>