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4" r:id="rId7"/>
    <p:sldId id="261" r:id="rId8"/>
    <p:sldId id="265" r:id="rId9"/>
    <p:sldId id="262" r:id="rId10"/>
    <p:sldId id="267" r:id="rId11"/>
    <p:sldId id="263" r:id="rId12"/>
    <p:sldId id="268" r:id="rId13"/>
    <p:sldId id="269" r:id="rId14"/>
    <p:sldId id="266" r:id="rId15"/>
    <p:sldId id="270" r:id="rId16"/>
    <p:sldId id="279" r:id="rId17"/>
    <p:sldId id="280" r:id="rId18"/>
    <p:sldId id="271" r:id="rId19"/>
    <p:sldId id="272" r:id="rId20"/>
    <p:sldId id="274" r:id="rId21"/>
    <p:sldId id="278" r:id="rId22"/>
    <p:sldId id="276" r:id="rId23"/>
    <p:sldId id="277" r:id="rId24"/>
    <p:sldId id="273"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2022-02-22</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2022-02-22</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2022-02-22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2022-02-22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2022-02-22</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2022-02-22</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2022-02-22</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p:txBody>
          <a:bodyPr>
            <a:noAutofit/>
          </a:bodyPr>
          <a:lstStyle/>
          <a:p>
            <a:r>
              <a:rPr lang="en-CA" sz="5400" dirty="0"/>
              <a:t>Hotel Review Parsing: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Statistics - Overall</a:t>
            </a:r>
          </a:p>
        </p:txBody>
      </p:sp>
      <p:graphicFrame>
        <p:nvGraphicFramePr>
          <p:cNvPr id="4" name="Table 4">
            <a:extLst>
              <a:ext uri="{FF2B5EF4-FFF2-40B4-BE49-F238E27FC236}">
                <a16:creationId xmlns:a16="http://schemas.microsoft.com/office/drawing/2014/main" id="{074C45BC-4967-4722-B68C-ADE495E430BB}"/>
              </a:ext>
            </a:extLst>
          </p:cNvPr>
          <p:cNvGraphicFramePr>
            <a:graphicFrameLocks noGrp="1"/>
          </p:cNvGraphicFramePr>
          <p:nvPr>
            <p:ph idx="1"/>
            <p:extLst>
              <p:ext uri="{D42A27DB-BD31-4B8C-83A1-F6EECF244321}">
                <p14:modId xmlns:p14="http://schemas.microsoft.com/office/powerpoint/2010/main" val="3986209561"/>
              </p:ext>
            </p:extLst>
          </p:nvPr>
        </p:nvGraphicFramePr>
        <p:xfrm>
          <a:off x="1066800" y="2618767"/>
          <a:ext cx="10058400" cy="1854200"/>
        </p:xfrm>
        <a:graphic>
          <a:graphicData uri="http://schemas.openxmlformats.org/drawingml/2006/table">
            <a:tbl>
              <a:tblPr firstRow="1" bandRow="1">
                <a:tableStyleId>{6E25E649-3F16-4E02-A733-19D2CDBF48F0}</a:tableStyleId>
              </a:tblPr>
              <a:tblGrid>
                <a:gridCol w="2753170">
                  <a:extLst>
                    <a:ext uri="{9D8B030D-6E8A-4147-A177-3AD203B41FA5}">
                      <a16:colId xmlns:a16="http://schemas.microsoft.com/office/drawing/2014/main" val="3489803506"/>
                    </a:ext>
                  </a:extLst>
                </a:gridCol>
                <a:gridCol w="2435077">
                  <a:extLst>
                    <a:ext uri="{9D8B030D-6E8A-4147-A177-3AD203B41FA5}">
                      <a16:colId xmlns:a16="http://schemas.microsoft.com/office/drawing/2014/main" val="3888154683"/>
                    </a:ext>
                  </a:extLst>
                </a:gridCol>
                <a:gridCol w="2435076">
                  <a:extLst>
                    <a:ext uri="{9D8B030D-6E8A-4147-A177-3AD203B41FA5}">
                      <a16:colId xmlns:a16="http://schemas.microsoft.com/office/drawing/2014/main" val="878758932"/>
                    </a:ext>
                  </a:extLst>
                </a:gridCol>
                <a:gridCol w="2435077">
                  <a:extLst>
                    <a:ext uri="{9D8B030D-6E8A-4147-A177-3AD203B41FA5}">
                      <a16:colId xmlns:a16="http://schemas.microsoft.com/office/drawing/2014/main" val="2147992101"/>
                    </a:ext>
                  </a:extLst>
                </a:gridCol>
              </a:tblGrid>
              <a:tr h="370840">
                <a:tc>
                  <a:txBody>
                    <a:bodyPr/>
                    <a:lstStyle/>
                    <a:p>
                      <a:r>
                        <a:rPr lang="en-CA" dirty="0"/>
                        <a:t>Statistic</a:t>
                      </a:r>
                    </a:p>
                  </a:txBody>
                  <a:tcPr/>
                </a:tc>
                <a:tc>
                  <a:txBody>
                    <a:bodyPr/>
                    <a:lstStyle/>
                    <a:p>
                      <a:r>
                        <a:rPr lang="en-CA" dirty="0"/>
                        <a:t>Overall</a:t>
                      </a:r>
                    </a:p>
                  </a:txBody>
                  <a:tcPr/>
                </a:tc>
                <a:tc>
                  <a:txBody>
                    <a:bodyPr/>
                    <a:lstStyle/>
                    <a:p>
                      <a:r>
                        <a:rPr lang="en-CA" dirty="0"/>
                        <a:t>Pre-Pandemic</a:t>
                      </a:r>
                    </a:p>
                  </a:txBody>
                  <a:tcPr/>
                </a:tc>
                <a:tc>
                  <a:txBody>
                    <a:bodyPr/>
                    <a:lstStyle/>
                    <a:p>
                      <a:r>
                        <a:rPr lang="en-CA" dirty="0"/>
                        <a:t>Pandemic</a:t>
                      </a:r>
                    </a:p>
                  </a:txBody>
                  <a:tcPr/>
                </a:tc>
                <a:extLst>
                  <a:ext uri="{0D108BD9-81ED-4DB2-BD59-A6C34878D82A}">
                    <a16:rowId xmlns:a16="http://schemas.microsoft.com/office/drawing/2014/main" val="1595027703"/>
                  </a:ext>
                </a:extLst>
              </a:tr>
              <a:tr h="370840">
                <a:tc>
                  <a:txBody>
                    <a:bodyPr/>
                    <a:lstStyle/>
                    <a:p>
                      <a:r>
                        <a:rPr lang="en-CA" dirty="0"/>
                        <a:t>Total Number of Hotels</a:t>
                      </a:r>
                    </a:p>
                  </a:txBody>
                  <a:tcPr/>
                </a:tc>
                <a:tc>
                  <a:txBody>
                    <a:bodyPr/>
                    <a:lstStyle/>
                    <a:p>
                      <a:pPr algn="ctr"/>
                      <a:r>
                        <a:rPr lang="en-CA" dirty="0"/>
                        <a:t>3811</a:t>
                      </a:r>
                    </a:p>
                  </a:txBody>
                  <a:tcPr/>
                </a:tc>
                <a:tc>
                  <a:txBody>
                    <a:bodyPr/>
                    <a:lstStyle/>
                    <a:p>
                      <a:pPr algn="ctr"/>
                      <a:r>
                        <a:rPr lang="en-CA" dirty="0"/>
                        <a:t>-</a:t>
                      </a:r>
                    </a:p>
                  </a:txBody>
                  <a:tcPr/>
                </a:tc>
                <a:tc>
                  <a:txBody>
                    <a:bodyPr/>
                    <a:lstStyle/>
                    <a:p>
                      <a:pPr algn="ctr"/>
                      <a:r>
                        <a:rPr lang="en-CA" dirty="0"/>
                        <a:t>-</a:t>
                      </a:r>
                    </a:p>
                  </a:txBody>
                  <a:tcPr/>
                </a:tc>
                <a:extLst>
                  <a:ext uri="{0D108BD9-81ED-4DB2-BD59-A6C34878D82A}">
                    <a16:rowId xmlns:a16="http://schemas.microsoft.com/office/drawing/2014/main" val="6809321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Number of Reviews</a:t>
                      </a:r>
                    </a:p>
                  </a:txBody>
                  <a:tcPr/>
                </a:tc>
                <a:tc>
                  <a:txBody>
                    <a:bodyPr/>
                    <a:lstStyle/>
                    <a:p>
                      <a:pPr algn="ctr"/>
                      <a:r>
                        <a:rPr lang="en-CA" dirty="0"/>
                        <a:t>3712049</a:t>
                      </a:r>
                    </a:p>
                  </a:txBody>
                  <a:tcPr/>
                </a:tc>
                <a:tc>
                  <a:txBody>
                    <a:bodyPr/>
                    <a:lstStyle/>
                    <a:p>
                      <a:pPr algn="ctr"/>
                      <a:r>
                        <a:rPr lang="en-CA" dirty="0"/>
                        <a:t>3384964</a:t>
                      </a:r>
                    </a:p>
                  </a:txBody>
                  <a:tcPr/>
                </a:tc>
                <a:tc>
                  <a:txBody>
                    <a:bodyPr/>
                    <a:lstStyle/>
                    <a:p>
                      <a:pPr algn="ctr"/>
                      <a:r>
                        <a:rPr lang="en-CA" dirty="0"/>
                        <a:t>327085</a:t>
                      </a:r>
                    </a:p>
                  </a:txBody>
                  <a:tcPr/>
                </a:tc>
                <a:extLst>
                  <a:ext uri="{0D108BD9-81ED-4DB2-BD59-A6C34878D82A}">
                    <a16:rowId xmlns:a16="http://schemas.microsoft.com/office/drawing/2014/main" val="1427817165"/>
                  </a:ext>
                </a:extLst>
              </a:tr>
              <a:tr h="370840">
                <a:tc>
                  <a:txBody>
                    <a:bodyPr/>
                    <a:lstStyle/>
                    <a:p>
                      <a:r>
                        <a:rPr lang="en-CA" dirty="0"/>
                        <a:t>Mean Review Rating</a:t>
                      </a:r>
                    </a:p>
                  </a:txBody>
                  <a:tcPr/>
                </a:tc>
                <a:tc>
                  <a:txBody>
                    <a:bodyPr/>
                    <a:lstStyle/>
                    <a:p>
                      <a:pPr algn="ctr"/>
                      <a:r>
                        <a:rPr lang="en-CA" dirty="0"/>
                        <a:t>4.07</a:t>
                      </a:r>
                    </a:p>
                  </a:txBody>
                  <a:tcPr/>
                </a:tc>
                <a:tc>
                  <a:txBody>
                    <a:bodyPr/>
                    <a:lstStyle/>
                    <a:p>
                      <a:pPr algn="ctr"/>
                      <a:r>
                        <a:rPr lang="en-CA" dirty="0"/>
                        <a:t>4.10</a:t>
                      </a:r>
                    </a:p>
                  </a:txBody>
                  <a:tcPr/>
                </a:tc>
                <a:tc>
                  <a:txBody>
                    <a:bodyPr/>
                    <a:lstStyle/>
                    <a:p>
                      <a:pPr algn="ctr"/>
                      <a:r>
                        <a:rPr lang="en-CA" dirty="0"/>
                        <a:t>3.82</a:t>
                      </a:r>
                    </a:p>
                  </a:txBody>
                  <a:tcPr/>
                </a:tc>
                <a:extLst>
                  <a:ext uri="{0D108BD9-81ED-4DB2-BD59-A6C34878D82A}">
                    <a16:rowId xmlns:a16="http://schemas.microsoft.com/office/drawing/2014/main" val="387217218"/>
                  </a:ext>
                </a:extLst>
              </a:tr>
              <a:tr h="370840">
                <a:tc>
                  <a:txBody>
                    <a:bodyPr/>
                    <a:lstStyle/>
                    <a:p>
                      <a:r>
                        <a:rPr lang="en-CA" dirty="0"/>
                        <a:t>STD of Review Ratings</a:t>
                      </a:r>
                    </a:p>
                  </a:txBody>
                  <a:tcPr/>
                </a:tc>
                <a:tc>
                  <a:txBody>
                    <a:bodyPr/>
                    <a:lstStyle/>
                    <a:p>
                      <a:pPr algn="ctr"/>
                      <a:r>
                        <a:rPr lang="en-CA" dirty="0"/>
                        <a:t>1.19</a:t>
                      </a:r>
                    </a:p>
                  </a:txBody>
                  <a:tcPr/>
                </a:tc>
                <a:tc>
                  <a:txBody>
                    <a:bodyPr/>
                    <a:lstStyle/>
                    <a:p>
                      <a:pPr algn="ctr"/>
                      <a:r>
                        <a:rPr lang="en-CA" dirty="0"/>
                        <a:t>1.15</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Tree>
    <p:extLst>
      <p:ext uri="{BB962C8B-B14F-4D97-AF65-F5344CB8AC3E}">
        <p14:creationId xmlns:p14="http://schemas.microsoft.com/office/powerpoint/2010/main" val="36835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Visualizations –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328653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Visualizations – Reviews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64570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Data Visualizations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4" y="2103438"/>
            <a:ext cx="6729051" cy="3932236"/>
          </a:xfrm>
        </p:spPr>
      </p:pic>
    </p:spTree>
    <p:extLst>
      <p:ext uri="{BB962C8B-B14F-4D97-AF65-F5344CB8AC3E}">
        <p14:creationId xmlns:p14="http://schemas.microsoft.com/office/powerpoint/2010/main" val="2610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Feature Extraction</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2103119"/>
            <a:ext cx="10058400" cy="4323317"/>
          </a:xfrm>
        </p:spPr>
        <p:txBody>
          <a:bodyPr>
            <a:normAutofit/>
          </a:bodyPr>
          <a:lstStyle/>
          <a:p>
            <a:r>
              <a:rPr lang="en-CA" sz="2000" dirty="0" err="1"/>
              <a:t>TfidfVectorizer</a:t>
            </a:r>
            <a:endParaRPr lang="en-CA" sz="2000" dirty="0"/>
          </a:p>
          <a:p>
            <a:pPr lvl="1"/>
            <a:r>
              <a:rPr lang="en-CA" sz="1800" dirty="0" err="1"/>
              <a:t>CountVectorizer</a:t>
            </a:r>
            <a:endParaRPr lang="en-CA" sz="1800" dirty="0"/>
          </a:p>
          <a:p>
            <a:pPr lvl="2"/>
            <a:r>
              <a:rPr lang="en-CA" sz="1600" dirty="0"/>
              <a:t>Converts the cleaned tokens into a sparse matrix of token counts</a:t>
            </a:r>
          </a:p>
          <a:p>
            <a:pPr lvl="2"/>
            <a:r>
              <a:rPr lang="en-CA" sz="1600" dirty="0"/>
              <a:t>Extract unigrams and bigrams</a:t>
            </a:r>
          </a:p>
          <a:p>
            <a:pPr lvl="3"/>
            <a:r>
              <a:rPr lang="en-CA" sz="1600" dirty="0"/>
              <a:t>Individual words, and the individual word +1, captures relationships.</a:t>
            </a:r>
          </a:p>
          <a:p>
            <a:pPr lvl="2"/>
            <a:r>
              <a:rPr lang="en-CA" sz="1600" dirty="0"/>
              <a:t>Maximum 10000 features</a:t>
            </a:r>
          </a:p>
          <a:p>
            <a:pPr lvl="3"/>
            <a:r>
              <a:rPr lang="en-CA" sz="1600" dirty="0"/>
              <a:t>Ensures that uncommon words (typos, proper names) are not represented</a:t>
            </a:r>
          </a:p>
          <a:p>
            <a:pPr lvl="3"/>
            <a:endParaRPr lang="en-CA" sz="1600" dirty="0"/>
          </a:p>
          <a:p>
            <a:pPr lvl="1"/>
            <a:r>
              <a:rPr lang="en-CA" sz="1800" dirty="0" err="1"/>
              <a:t>TfidfTransformer</a:t>
            </a:r>
            <a:endParaRPr lang="en-CA" sz="1800" dirty="0"/>
          </a:p>
          <a:p>
            <a:pPr lvl="2"/>
            <a:r>
              <a:rPr lang="en-CA" sz="1600" dirty="0"/>
              <a:t>Converts the sparse matrix from </a:t>
            </a:r>
            <a:r>
              <a:rPr lang="en-CA" sz="1600" dirty="0" err="1"/>
              <a:t>CountVectoriser</a:t>
            </a:r>
            <a:r>
              <a:rPr lang="en-CA" sz="1600" dirty="0"/>
              <a:t> into </a:t>
            </a:r>
            <a:r>
              <a:rPr lang="en-CA" sz="1600" dirty="0" err="1"/>
              <a:t>tf-idf</a:t>
            </a:r>
            <a:endParaRPr lang="en-CA" sz="1600" dirty="0"/>
          </a:p>
          <a:p>
            <a:pPr lvl="3"/>
            <a:r>
              <a:rPr lang="en-CA" sz="1600" dirty="0" err="1"/>
              <a:t>Tf-idf</a:t>
            </a:r>
            <a:r>
              <a:rPr lang="en-CA" sz="1600" dirty="0"/>
              <a:t> : Term-frequency * Inverse Document Frequency</a:t>
            </a:r>
          </a:p>
          <a:p>
            <a:pPr lvl="4"/>
            <a:r>
              <a:rPr lang="en-CA" sz="1600" dirty="0"/>
              <a:t> Scales down the impact of frequent tokens</a:t>
            </a:r>
          </a:p>
        </p:txBody>
      </p:sp>
    </p:spTree>
    <p:extLst>
      <p:ext uri="{BB962C8B-B14F-4D97-AF65-F5344CB8AC3E}">
        <p14:creationId xmlns:p14="http://schemas.microsoft.com/office/powerpoint/2010/main" val="156316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660226190"/>
              </p:ext>
            </p:extLst>
          </p:nvPr>
        </p:nvGraphicFramePr>
        <p:xfrm>
          <a:off x="1066800" y="1624873"/>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All</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Post-Pandemic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hotel</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great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night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would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one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clean</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location</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good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desk</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clean</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good</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service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clean</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service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good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clean</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service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bed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breakfast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breakfast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time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breakfast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front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friendly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service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good</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128275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941378227"/>
              </p:ext>
            </p:extLst>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All</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Post-Pandemic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hotel</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great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night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would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nice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one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rgbClr val="00B0F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location</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nice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good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desk</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rgbClr val="00B0F0"/>
                          </a:solidFill>
                          <a:effectLst/>
                          <a:latin typeface="+mn-lt"/>
                          <a:ea typeface="+mn-ea"/>
                          <a:cs typeface="+mn-cs"/>
                        </a:rPr>
                        <a:t>clean</a:t>
                      </a:r>
                    </a:p>
                  </a:txBody>
                  <a:tcPr marL="9525" marR="9525" marT="9525" marB="0" anchor="b"/>
                </a:tc>
                <a:tc>
                  <a:txBody>
                    <a:bodyPr/>
                    <a:lstStyle/>
                    <a:p>
                      <a:pPr algn="ctr" fontAlgn="b"/>
                      <a:r>
                        <a:rPr lang="en-CA" sz="1800" b="0" u="none" strike="noStrike" dirty="0">
                          <a:solidFill>
                            <a:srgbClr val="000000"/>
                          </a:solidFill>
                          <a:effectLst/>
                        </a:rPr>
                        <a:t>good</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service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u="none" strike="noStrike" dirty="0">
                          <a:solidFill>
                            <a:srgbClr val="00B0F0"/>
                          </a:solidFill>
                          <a:effectLst/>
                        </a:rPr>
                        <a:t>clean</a:t>
                      </a:r>
                      <a:endParaRPr lang="en-CA" sz="2000" b="1" i="0" u="none" strike="noStrike" dirty="0">
                        <a:solidFill>
                          <a:srgbClr val="00B0F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service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good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rgbClr val="00B0F0"/>
                          </a:solidFill>
                          <a:effectLst/>
                          <a:latin typeface="+mn-lt"/>
                          <a:ea typeface="+mn-ea"/>
                          <a:cs typeface="+mn-cs"/>
                        </a:rPr>
                        <a:t>clean</a:t>
                      </a:r>
                    </a:p>
                  </a:txBody>
                  <a:tcPr marL="9525" marR="9525" marT="9525" marB="0" anchor="b"/>
                </a:tc>
                <a:tc>
                  <a:txBody>
                    <a:bodyPr/>
                    <a:lstStyle/>
                    <a:p>
                      <a:pPr algn="ctr" fontAlgn="b"/>
                      <a:r>
                        <a:rPr lang="en-CA" sz="1800" b="0" u="none" strike="noStrike" dirty="0">
                          <a:solidFill>
                            <a:srgbClr val="000000"/>
                          </a:solidFill>
                          <a:effectLst/>
                        </a:rPr>
                        <a:t>location</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service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bed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breakfast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breakfast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time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breakfast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front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friendly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service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good</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4717278" y="6074952"/>
            <a:ext cx="1572426" cy="400110"/>
          </a:xfrm>
          <a:prstGeom prst="rect">
            <a:avLst/>
          </a:prstGeom>
          <a:noFill/>
        </p:spPr>
        <p:txBody>
          <a:bodyPr wrap="square" rtlCol="0">
            <a:spAutoFit/>
          </a:bodyPr>
          <a:lstStyle/>
          <a:p>
            <a:r>
              <a:rPr lang="en-CA" sz="2000" b="1" dirty="0">
                <a:solidFill>
                  <a:srgbClr val="00B0F0"/>
                </a:solidFill>
              </a:rPr>
              <a:t>Clean</a:t>
            </a:r>
            <a:r>
              <a:rPr lang="en-CA" dirty="0"/>
              <a:t> = 28</a:t>
            </a:r>
          </a:p>
        </p:txBody>
      </p:sp>
    </p:spTree>
    <p:extLst>
      <p:ext uri="{BB962C8B-B14F-4D97-AF65-F5344CB8AC3E}">
        <p14:creationId xmlns:p14="http://schemas.microsoft.com/office/powerpoint/2010/main" val="76537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p:txBody>
          <a:bodyPr/>
          <a:lstStyle/>
          <a:p>
            <a:r>
              <a:rPr lang="en-CA" dirty="0"/>
              <a:t>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1519188279"/>
              </p:ext>
            </p:extLst>
          </p:nvPr>
        </p:nvGraphicFramePr>
        <p:xfrm>
          <a:off x="1066800" y="1624872"/>
          <a:ext cx="10162374"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3727384194"/>
                    </a:ext>
                  </a:extLst>
                </a:gridCol>
                <a:gridCol w="1693729">
                  <a:extLst>
                    <a:ext uri="{9D8B030D-6E8A-4147-A177-3AD203B41FA5}">
                      <a16:colId xmlns:a16="http://schemas.microsoft.com/office/drawing/2014/main" val="4143390719"/>
                    </a:ext>
                  </a:extLst>
                </a:gridCol>
                <a:gridCol w="1693729">
                  <a:extLst>
                    <a:ext uri="{9D8B030D-6E8A-4147-A177-3AD203B41FA5}">
                      <a16:colId xmlns:a16="http://schemas.microsoft.com/office/drawing/2014/main" val="54577630"/>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All</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Bad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Good</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Post-Pandemic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hotel</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room</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hotel</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dirty="0">
                          <a:solidFill>
                            <a:srgbClr val="000000"/>
                          </a:solidFill>
                          <a:effectLst/>
                        </a:rPr>
                        <a:t>2</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great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great</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dirty="0">
                          <a:solidFill>
                            <a:srgbClr val="000000"/>
                          </a:solidFill>
                          <a:effectLst/>
                        </a:rPr>
                        <a:t>3</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night</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stay</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dirty="0">
                          <a:solidFill>
                            <a:srgbClr val="000000"/>
                          </a:solidFill>
                          <a:effectLst/>
                        </a:rPr>
                        <a:t>4</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would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staff</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staff</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a:solidFill>
                            <a:srgbClr val="000000"/>
                          </a:solidFill>
                          <a:effectLst/>
                        </a:rPr>
                        <a:t>5</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one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dirty="0">
                          <a:solidFill>
                            <a:srgbClr val="000000"/>
                          </a:solidFill>
                          <a:effectLst/>
                        </a:rPr>
                        <a:t>6</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dirty="0">
                          <a:solidFill>
                            <a:srgbClr val="000000"/>
                          </a:solidFill>
                          <a:effectLst/>
                        </a:rPr>
                        <a:t>7</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desk</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dirty="0">
                          <a:solidFill>
                            <a:srgbClr val="000000"/>
                          </a:solidFill>
                          <a:effectLst/>
                        </a:rPr>
                        <a:t>8</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dirty="0">
                          <a:solidFill>
                            <a:srgbClr val="000000"/>
                          </a:solidFill>
                          <a:effectLst/>
                        </a:rPr>
                        <a:t>9</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service</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bed</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2000" b="1" u="none" strike="noStrike" kern="1200" dirty="0">
                          <a:solidFill>
                            <a:schemeClr val="accent2">
                              <a:lumMod val="75000"/>
                            </a:schemeClr>
                          </a:solidFill>
                          <a:effectLst/>
                          <a:latin typeface="+mn-lt"/>
                          <a:ea typeface="+mn-ea"/>
                          <a:cs typeface="+mn-cs"/>
                        </a:rPr>
                        <a:t>breakfast</a:t>
                      </a:r>
                    </a:p>
                  </a:txBody>
                  <a:tcPr marL="9525" marR="9525" marT="9525" marB="0" anchor="b"/>
                </a:tc>
                <a:tc>
                  <a:txBody>
                    <a:bodyPr/>
                    <a:lstStyle/>
                    <a:p>
                      <a:pPr algn="ctr" fontAlgn="b"/>
                      <a:r>
                        <a:rPr lang="en-CA" sz="1800" b="0" u="none" strike="noStrike" dirty="0">
                          <a:solidFill>
                            <a:srgbClr val="000000"/>
                          </a:solidFill>
                          <a:effectLst/>
                        </a:rPr>
                        <a:t>time</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dirty="0">
                          <a:solidFill>
                            <a:srgbClr val="000000"/>
                          </a:solidFill>
                          <a:effectLst/>
                        </a:rPr>
                        <a:t>10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2000" b="1" u="none" strike="noStrike" dirty="0">
                          <a:solidFill>
                            <a:schemeClr val="accent2">
                              <a:lumMod val="75000"/>
                            </a:schemeClr>
                          </a:solidFill>
                          <a:effectLst/>
                        </a:rPr>
                        <a:t>breakfast</a:t>
                      </a:r>
                      <a:endParaRPr lang="en-CA" sz="18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front</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a:solidFill>
                            <a:srgbClr val="000000"/>
                          </a:solidFill>
                          <a:effectLst/>
                        </a:rPr>
                        <a:t>friendly</a:t>
                      </a:r>
                      <a:endParaRPr lang="en-CA" sz="1800" b="0" i="0" u="none" strike="noStrike">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service</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dirty="0">
                          <a:solidFill>
                            <a:srgbClr val="000000"/>
                          </a:solidFill>
                          <a:effectLst/>
                        </a:rPr>
                        <a:t>good</a:t>
                      </a:r>
                      <a:endParaRPr lang="en-CA"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678407815"/>
                  </a:ext>
                </a:extLst>
              </a:tr>
            </a:tbl>
          </a:graphicData>
        </a:graphic>
      </p:graphicFrame>
      <p:sp>
        <p:nvSpPr>
          <p:cNvPr id="3" name="TextBox 2">
            <a:extLst>
              <a:ext uri="{FF2B5EF4-FFF2-40B4-BE49-F238E27FC236}">
                <a16:creationId xmlns:a16="http://schemas.microsoft.com/office/drawing/2014/main" id="{04C14B80-D00B-4367-BB11-30960910A340}"/>
              </a:ext>
            </a:extLst>
          </p:cNvPr>
          <p:cNvSpPr txBox="1"/>
          <p:nvPr/>
        </p:nvSpPr>
        <p:spPr>
          <a:xfrm>
            <a:off x="4546363"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22</a:t>
            </a:r>
          </a:p>
        </p:txBody>
      </p:sp>
      <p:sp>
        <p:nvSpPr>
          <p:cNvPr id="5" name="TextBox 4">
            <a:extLst>
              <a:ext uri="{FF2B5EF4-FFF2-40B4-BE49-F238E27FC236}">
                <a16:creationId xmlns:a16="http://schemas.microsoft.com/office/drawing/2014/main" id="{A97332E0-A748-4995-A0DD-6ADC801CDD3B}"/>
              </a:ext>
            </a:extLst>
          </p:cNvPr>
          <p:cNvSpPr txBox="1"/>
          <p:nvPr/>
        </p:nvSpPr>
        <p:spPr>
          <a:xfrm>
            <a:off x="9663871" y="6074952"/>
            <a:ext cx="1743341" cy="400110"/>
          </a:xfrm>
          <a:prstGeom prst="rect">
            <a:avLst/>
          </a:prstGeom>
          <a:noFill/>
        </p:spPr>
        <p:txBody>
          <a:bodyPr wrap="square" rtlCol="0">
            <a:spAutoFit/>
          </a:bodyPr>
          <a:lstStyle/>
          <a:p>
            <a:r>
              <a:rPr lang="en-CA" sz="2000" b="1" u="none" strike="noStrike" kern="1200" dirty="0">
                <a:solidFill>
                  <a:schemeClr val="accent2">
                    <a:lumMod val="75000"/>
                  </a:schemeClr>
                </a:solidFill>
                <a:effectLst/>
                <a:latin typeface="+mn-lt"/>
                <a:ea typeface="+mn-ea"/>
                <a:cs typeface="+mn-cs"/>
              </a:rPr>
              <a:t>Breakfast</a:t>
            </a:r>
            <a:r>
              <a:rPr lang="en-CA" dirty="0"/>
              <a:t> = 14</a:t>
            </a:r>
          </a:p>
        </p:txBody>
      </p:sp>
    </p:spTree>
    <p:extLst>
      <p:ext uri="{BB962C8B-B14F-4D97-AF65-F5344CB8AC3E}">
        <p14:creationId xmlns:p14="http://schemas.microsoft.com/office/powerpoint/2010/main" val="227094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2103119"/>
            <a:ext cx="4754880" cy="4007123"/>
          </a:xfrm>
        </p:spPr>
        <p:txBody>
          <a:bodyPr>
            <a:normAutofit lnSpcReduction="10000"/>
          </a:bodyPr>
          <a:lstStyle/>
          <a:p>
            <a:r>
              <a:rPr lang="en-CA" b="1" dirty="0"/>
              <a:t>ELECTRA</a:t>
            </a:r>
          </a:p>
          <a:p>
            <a:pPr lvl="1"/>
            <a:r>
              <a:rPr lang="en-CA" b="1" dirty="0"/>
              <a:t>Very</a:t>
            </a:r>
            <a:r>
              <a:rPr lang="en-CA" dirty="0"/>
              <a:t> lightweight model</a:t>
            </a:r>
          </a:p>
          <a:p>
            <a:pPr lvl="1"/>
            <a:r>
              <a:rPr lang="en-CA" dirty="0"/>
              <a:t>Uses replaced token detection, similar to a GAN network, rather than missing tokens</a:t>
            </a:r>
          </a:p>
          <a:p>
            <a:pPr lvl="1"/>
            <a:r>
              <a:rPr lang="en-CA" dirty="0"/>
              <a:t>Performance exceeds human baselines (rank 21)</a:t>
            </a:r>
          </a:p>
          <a:p>
            <a:r>
              <a:rPr lang="en-CA" dirty="0"/>
              <a:t>Vega</a:t>
            </a:r>
          </a:p>
          <a:p>
            <a:pPr lvl="1"/>
            <a:r>
              <a:rPr lang="en-CA" dirty="0"/>
              <a:t>Current GLUE leader</a:t>
            </a:r>
          </a:p>
          <a:p>
            <a:pPr lvl="1"/>
            <a:r>
              <a:rPr lang="en-CA" dirty="0"/>
              <a:t>Not available in the </a:t>
            </a:r>
            <a:r>
              <a:rPr lang="en-CA" dirty="0" err="1"/>
              <a:t>HuggingFace</a:t>
            </a:r>
            <a:r>
              <a:rPr lang="en-CA" dirty="0"/>
              <a:t> transformers library</a:t>
            </a:r>
          </a:p>
          <a:p>
            <a:r>
              <a:rPr lang="en-CA" dirty="0"/>
              <a:t>ERNIE</a:t>
            </a:r>
          </a:p>
          <a:p>
            <a:pPr lvl="1"/>
            <a:r>
              <a:rPr lang="en-CA" dirty="0"/>
              <a:t>3</a:t>
            </a:r>
            <a:r>
              <a:rPr lang="en-CA" baseline="30000" dirty="0"/>
              <a:t>rd</a:t>
            </a:r>
            <a:r>
              <a:rPr lang="en-CA" dirty="0"/>
              <a:t> ranked on the leaderboard</a:t>
            </a:r>
          </a:p>
          <a:p>
            <a:pPr lvl="1"/>
            <a:r>
              <a:rPr lang="en-CA" dirty="0"/>
              <a:t>Much larger model than Electra</a:t>
            </a:r>
          </a:p>
          <a:p>
            <a:pPr lvl="1"/>
            <a:r>
              <a:rPr lang="en-CA" dirty="0"/>
              <a:t>Available as a transformer model</a:t>
            </a:r>
          </a:p>
          <a:p>
            <a:endParaRPr lang="en-CA" dirty="0"/>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2"/>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3"/>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3"/>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Tree>
    <p:extLst>
      <p:ext uri="{BB962C8B-B14F-4D97-AF65-F5344CB8AC3E}">
        <p14:creationId xmlns:p14="http://schemas.microsoft.com/office/powerpoint/2010/main" val="37424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C131D3-2A73-4074-9394-43DDF6D54FA6}"/>
              </a:ext>
            </a:extLst>
          </p:cNvPr>
          <p:cNvSpPr>
            <a:spLocks noGrp="1"/>
          </p:cNvSpPr>
          <p:nvPr>
            <p:ph type="title"/>
          </p:nvPr>
        </p:nvSpPr>
        <p:spPr/>
        <p:txBody>
          <a:bodyPr/>
          <a:lstStyle/>
          <a:p>
            <a:r>
              <a:rPr lang="en-CA" dirty="0"/>
              <a:t>Continuing Work</a:t>
            </a:r>
          </a:p>
        </p:txBody>
      </p:sp>
      <p:sp>
        <p:nvSpPr>
          <p:cNvPr id="8" name="Content Placeholder 7">
            <a:extLst>
              <a:ext uri="{FF2B5EF4-FFF2-40B4-BE49-F238E27FC236}">
                <a16:creationId xmlns:a16="http://schemas.microsoft.com/office/drawing/2014/main" id="{A5C2B819-85AE-46DE-939B-1BDAE41FFEF5}"/>
              </a:ext>
            </a:extLst>
          </p:cNvPr>
          <p:cNvSpPr>
            <a:spLocks noGrp="1"/>
          </p:cNvSpPr>
          <p:nvPr>
            <p:ph idx="1"/>
          </p:nvPr>
        </p:nvSpPr>
        <p:spPr/>
        <p:txBody>
          <a:bodyPr>
            <a:normAutofit/>
          </a:bodyPr>
          <a:lstStyle/>
          <a:p>
            <a:r>
              <a:rPr lang="en-CA" sz="2000" dirty="0"/>
              <a:t>Training the Transformer Model</a:t>
            </a:r>
          </a:p>
          <a:p>
            <a:r>
              <a:rPr lang="en-CA" sz="2000" dirty="0"/>
              <a:t>Extracting influence measurements for features Pre and During the pandemic</a:t>
            </a:r>
          </a:p>
          <a:p>
            <a:pPr lvl="1"/>
            <a:r>
              <a:rPr lang="en-CA" sz="1800" dirty="0"/>
              <a:t>Overall</a:t>
            </a:r>
          </a:p>
          <a:p>
            <a:pPr lvl="1"/>
            <a:r>
              <a:rPr lang="en-CA" sz="1800" dirty="0"/>
              <a:t>By Sentiment</a:t>
            </a:r>
          </a:p>
          <a:p>
            <a:pPr lvl="1"/>
            <a:r>
              <a:rPr lang="en-CA" sz="1800" dirty="0"/>
              <a:t>By State</a:t>
            </a:r>
          </a:p>
          <a:p>
            <a:pPr lvl="1"/>
            <a:r>
              <a:rPr lang="en-CA" sz="1800" dirty="0"/>
              <a:t>By Region</a:t>
            </a:r>
          </a:p>
          <a:p>
            <a:r>
              <a:rPr lang="en-CA" sz="2000" dirty="0"/>
              <a:t>Create a website to display findings</a:t>
            </a:r>
          </a:p>
        </p:txBody>
      </p:sp>
    </p:spTree>
    <p:extLst>
      <p:ext uri="{BB962C8B-B14F-4D97-AF65-F5344CB8AC3E}">
        <p14:creationId xmlns:p14="http://schemas.microsoft.com/office/powerpoint/2010/main" val="26763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6" name="Content Placeholder 5">
            <a:extLst>
              <a:ext uri="{FF2B5EF4-FFF2-40B4-BE49-F238E27FC236}">
                <a16:creationId xmlns:a16="http://schemas.microsoft.com/office/drawing/2014/main" id="{E650C647-FD4C-4B42-A43E-0CDFFD9DD9D0}"/>
              </a:ext>
            </a:extLst>
          </p:cNvPr>
          <p:cNvSpPr>
            <a:spLocks noGrp="1"/>
          </p:cNvSpPr>
          <p:nvPr>
            <p:ph sz="half" idx="1"/>
          </p:nvPr>
        </p:nvSpPr>
        <p:spPr/>
        <p:txBody>
          <a:bodyPr/>
          <a:lstStyle/>
          <a:p>
            <a:endParaRPr lang="en-CA" dirty="0"/>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CA0A-7A7E-4CA7-99B9-E0F3F0D42E2E}"/>
              </a:ext>
            </a:extLst>
          </p:cNvPr>
          <p:cNvSpPr>
            <a:spLocks noGrp="1"/>
          </p:cNvSpPr>
          <p:nvPr>
            <p:ph type="title"/>
          </p:nvPr>
        </p:nvSpPr>
        <p:spPr/>
        <p:txBody>
          <a:bodyPr/>
          <a:lstStyle/>
          <a:p>
            <a:r>
              <a:rPr lang="en-CA" dirty="0"/>
              <a:t>Total Unique Hotels by State</a:t>
            </a:r>
          </a:p>
        </p:txBody>
      </p:sp>
      <p:pic>
        <p:nvPicPr>
          <p:cNvPr id="5" name="Picture 4">
            <a:extLst>
              <a:ext uri="{FF2B5EF4-FFF2-40B4-BE49-F238E27FC236}">
                <a16:creationId xmlns:a16="http://schemas.microsoft.com/office/drawing/2014/main" id="{11152FB4-96C0-44EE-AD34-6CBB04222E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5014" y="2096398"/>
            <a:ext cx="9201971" cy="4259763"/>
          </a:xfrm>
          <a:prstGeom prst="rect">
            <a:avLst/>
          </a:prstGeom>
        </p:spPr>
      </p:pic>
    </p:spTree>
    <p:extLst>
      <p:ext uri="{BB962C8B-B14F-4D97-AF65-F5344CB8AC3E}">
        <p14:creationId xmlns:p14="http://schemas.microsoft.com/office/powerpoint/2010/main" val="7796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F0FD-75B3-43C5-865C-0A77B35A4333}"/>
              </a:ext>
            </a:extLst>
          </p:cNvPr>
          <p:cNvSpPr>
            <a:spLocks noGrp="1"/>
          </p:cNvSpPr>
          <p:nvPr>
            <p:ph type="title"/>
          </p:nvPr>
        </p:nvSpPr>
        <p:spPr/>
        <p:txBody>
          <a:bodyPr/>
          <a:lstStyle/>
          <a:p>
            <a:r>
              <a:rPr lang="en-CA" dirty="0"/>
              <a:t>Total Unique Reviews by State</a:t>
            </a:r>
          </a:p>
        </p:txBody>
      </p:sp>
      <p:pic>
        <p:nvPicPr>
          <p:cNvPr id="5" name="Picture 4">
            <a:extLst>
              <a:ext uri="{FF2B5EF4-FFF2-40B4-BE49-F238E27FC236}">
                <a16:creationId xmlns:a16="http://schemas.microsoft.com/office/drawing/2014/main" id="{32BA9D98-2D41-4B1C-AD08-65D8D9C61D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0848" y="2136448"/>
            <a:ext cx="9530304" cy="4313716"/>
          </a:xfrm>
          <a:prstGeom prst="rect">
            <a:avLst/>
          </a:prstGeom>
        </p:spPr>
      </p:pic>
    </p:spTree>
    <p:extLst>
      <p:ext uri="{BB962C8B-B14F-4D97-AF65-F5344CB8AC3E}">
        <p14:creationId xmlns:p14="http://schemas.microsoft.com/office/powerpoint/2010/main" val="166198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E1A2-65D7-4B08-B2BD-89242F2E66AE}"/>
              </a:ext>
            </a:extLst>
          </p:cNvPr>
          <p:cNvSpPr>
            <a:spLocks noGrp="1"/>
          </p:cNvSpPr>
          <p:nvPr>
            <p:ph type="title"/>
          </p:nvPr>
        </p:nvSpPr>
        <p:spPr/>
        <p:txBody>
          <a:bodyPr/>
          <a:lstStyle/>
          <a:p>
            <a:r>
              <a:rPr lang="en-CA" dirty="0"/>
              <a:t>Mean Review by State with STD</a:t>
            </a:r>
          </a:p>
        </p:txBody>
      </p:sp>
      <p:pic>
        <p:nvPicPr>
          <p:cNvPr id="9" name="Content Placeholder 8">
            <a:extLst>
              <a:ext uri="{FF2B5EF4-FFF2-40B4-BE49-F238E27FC236}">
                <a16:creationId xmlns:a16="http://schemas.microsoft.com/office/drawing/2014/main" id="{631C054C-B8FD-4C41-982A-BC499CCD7A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9431" y="2016900"/>
            <a:ext cx="9413138" cy="4449223"/>
          </a:xfrm>
        </p:spPr>
      </p:pic>
    </p:spTree>
    <p:extLst>
      <p:ext uri="{BB962C8B-B14F-4D97-AF65-F5344CB8AC3E}">
        <p14:creationId xmlns:p14="http://schemas.microsoft.com/office/powerpoint/2010/main" val="200564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5C23-7A5C-4C69-9402-6FE7974E40DF}"/>
              </a:ext>
            </a:extLst>
          </p:cNvPr>
          <p:cNvSpPr>
            <a:spLocks noGrp="1"/>
          </p:cNvSpPr>
          <p:nvPr>
            <p:ph type="title"/>
          </p:nvPr>
        </p:nvSpPr>
        <p:spPr/>
        <p:txBody>
          <a:bodyPr>
            <a:normAutofit fontScale="90000"/>
          </a:bodyPr>
          <a:lstStyle/>
          <a:p>
            <a:r>
              <a:rPr lang="en-CA" dirty="0"/>
              <a:t>Change in Reviews by State – Pre and during Pandemic</a:t>
            </a:r>
          </a:p>
        </p:txBody>
      </p:sp>
      <p:pic>
        <p:nvPicPr>
          <p:cNvPr id="5" name="Picture 4">
            <a:extLst>
              <a:ext uri="{FF2B5EF4-FFF2-40B4-BE49-F238E27FC236}">
                <a16:creationId xmlns:a16="http://schemas.microsoft.com/office/drawing/2014/main" id="{D97DD45C-07F3-43C1-AB14-CBA4645DCC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0504" y="2285440"/>
            <a:ext cx="11430991" cy="3602611"/>
          </a:xfrm>
          <a:prstGeom prst="rect">
            <a:avLst/>
          </a:prstGeom>
        </p:spPr>
      </p:pic>
    </p:spTree>
    <p:extLst>
      <p:ext uri="{BB962C8B-B14F-4D97-AF65-F5344CB8AC3E}">
        <p14:creationId xmlns:p14="http://schemas.microsoft.com/office/powerpoint/2010/main" val="41978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Due to both health concerns and travel restrictions, occupancy declined more than 11%, and 4.4% of hotels permanently closed in 2020**.</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1066800" y="2103119"/>
            <a:ext cx="10058400" cy="4246405"/>
          </a:xfrm>
        </p:spPr>
        <p:txBody>
          <a:bodyPr>
            <a:normAutofit/>
          </a:bodyPr>
          <a:lstStyle/>
          <a:p>
            <a:r>
              <a:rPr lang="en-CA" sz="2000" dirty="0"/>
              <a:t> Given the hotel industry’s intense competition for limited customers, knowing what factors have the highest impact on a visitor’s experience is critical to maintaining high review scores, satisfaction and occupancy.</a:t>
            </a:r>
          </a:p>
          <a:p>
            <a:pPr marL="0" indent="0">
              <a:buNone/>
            </a:pPr>
            <a:endParaRPr lang="en-CA" sz="2000" dirty="0"/>
          </a:p>
          <a:p>
            <a:r>
              <a:rPr lang="en-CA" sz="2000" dirty="0"/>
              <a:t>Discerning critical factors may be particularly important now, as customer expectations and requirements may have shifted during the pandemic. For example, sanitation practices are now on the forefront of customers’ minds, where previously they may have had less of an impact on reviews.</a:t>
            </a:r>
          </a:p>
          <a:p>
            <a:pPr marL="0" indent="0">
              <a:buNone/>
            </a:pPr>
            <a:endParaRPr lang="en-CA" sz="2000" dirty="0"/>
          </a:p>
          <a:p>
            <a:r>
              <a:rPr lang="en-CA" sz="2000" dirty="0"/>
              <a:t>Factors will be compared from reviews written both before and during the pandemic, to discern if priorities have changed.</a:t>
            </a:r>
          </a:p>
        </p:txBody>
      </p:sp>
    </p:spTree>
    <p:extLst>
      <p:ext uri="{BB962C8B-B14F-4D97-AF65-F5344CB8AC3E}">
        <p14:creationId xmlns:p14="http://schemas.microsoft.com/office/powerpoint/2010/main" val="153054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p:txBody>
          <a:bodyPr/>
          <a:lstStyle/>
          <a:p>
            <a:r>
              <a:rPr lang="en-CA" dirty="0"/>
              <a:t>Literature Review</a:t>
            </a:r>
          </a:p>
        </p:txBody>
      </p:sp>
      <p:sp>
        <p:nvSpPr>
          <p:cNvPr id="3" name="Content Placeholder 2">
            <a:extLst>
              <a:ext uri="{FF2B5EF4-FFF2-40B4-BE49-F238E27FC236}">
                <a16:creationId xmlns:a16="http://schemas.microsoft.com/office/drawing/2014/main" id="{89850D14-CEDB-49D6-A117-076FE2A1071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83524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p:txBody>
          <a:bodyPr/>
          <a:lstStyle/>
          <a:p>
            <a:r>
              <a:rPr lang="en-CA" dirty="0"/>
              <a:t>For each city,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10513" y="1978494"/>
            <a:ext cx="2062383"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Hotel</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245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Dataset - Review</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383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Data Preprocessing</a:t>
            </a:r>
          </a:p>
        </p:txBody>
      </p:sp>
      <p:sp>
        <p:nvSpPr>
          <p:cNvPr id="4" name="Text Placeholder 3">
            <a:extLst>
              <a:ext uri="{FF2B5EF4-FFF2-40B4-BE49-F238E27FC236}">
                <a16:creationId xmlns:a16="http://schemas.microsoft.com/office/drawing/2014/main" id="{EC073FB3-87CC-4FB7-A878-CD8F0B46DDE0}"/>
              </a:ext>
            </a:extLst>
          </p:cNvPr>
          <p:cNvSpPr>
            <a:spLocks noGrp="1"/>
          </p:cNvSpPr>
          <p:nvPr>
            <p:ph type="body" idx="1"/>
          </p:nvPr>
        </p:nvSpPr>
        <p:spPr/>
        <p:txBody>
          <a:bodyPr/>
          <a:lstStyle/>
          <a:p>
            <a:r>
              <a:rPr lang="en-CA" b="1" dirty="0">
                <a:solidFill>
                  <a:schemeClr val="tx1"/>
                </a:solidFill>
              </a:rPr>
              <a:t>Hotel Database</a:t>
            </a:r>
          </a:p>
        </p:txBody>
      </p:sp>
      <p:sp>
        <p:nvSpPr>
          <p:cNvPr id="5" name="Content Placeholder 4">
            <a:extLst>
              <a:ext uri="{FF2B5EF4-FFF2-40B4-BE49-F238E27FC236}">
                <a16:creationId xmlns:a16="http://schemas.microsoft.com/office/drawing/2014/main" id="{7CD37B6E-5372-48AA-9297-8A9F53CA124B}"/>
              </a:ext>
            </a:extLst>
          </p:cNvPr>
          <p:cNvSpPr>
            <a:spLocks noGrp="1"/>
          </p:cNvSpPr>
          <p:nvPr>
            <p:ph sz="half" idx="2"/>
          </p:nvPr>
        </p:nvSpPr>
        <p:spPr/>
        <p:txBody>
          <a:bodyPr>
            <a:normAutofit lnSpcReduction="10000"/>
          </a:bodyPr>
          <a:lstStyle/>
          <a:p>
            <a:r>
              <a:rPr lang="en-CA" dirty="0"/>
              <a:t>Parse state from the hotel address</a:t>
            </a:r>
          </a:p>
          <a:p>
            <a:pPr lvl="1"/>
            <a:r>
              <a:rPr lang="en-CA" dirty="0"/>
              <a:t>Some hotels served major cities, but were not technically within the city boundaries (</a:t>
            </a:r>
            <a:r>
              <a:rPr lang="en-CA" dirty="0" err="1"/>
              <a:t>eg</a:t>
            </a:r>
            <a:r>
              <a:rPr lang="en-CA" dirty="0"/>
              <a:t>, </a:t>
            </a:r>
            <a:r>
              <a:rPr lang="en-CA" dirty="0" err="1"/>
              <a:t>Paradise,NV</a:t>
            </a:r>
            <a:r>
              <a:rPr lang="en-CA" dirty="0"/>
              <a:t> and Las Vegas, NV)</a:t>
            </a:r>
          </a:p>
          <a:p>
            <a:r>
              <a:rPr lang="en-CA" dirty="0"/>
              <a:t>Calculate attraction density</a:t>
            </a:r>
          </a:p>
          <a:p>
            <a:pPr lvl="1"/>
            <a:r>
              <a:rPr lang="en-CA" dirty="0"/>
              <a:t>The radius distance on </a:t>
            </a:r>
            <a:r>
              <a:rPr lang="en-CA" dirty="0" err="1"/>
              <a:t>Tripadvisor</a:t>
            </a:r>
            <a:r>
              <a:rPr lang="en-CA" dirty="0"/>
              <a:t> varies based on the number of attractions</a:t>
            </a:r>
          </a:p>
        </p:txBody>
      </p:sp>
      <p:sp>
        <p:nvSpPr>
          <p:cNvPr id="6" name="Text Placeholder 5">
            <a:extLst>
              <a:ext uri="{FF2B5EF4-FFF2-40B4-BE49-F238E27FC236}">
                <a16:creationId xmlns:a16="http://schemas.microsoft.com/office/drawing/2014/main" id="{6E856149-5C0E-4403-AC49-18B00839C82F}"/>
              </a:ext>
            </a:extLst>
          </p:cNvPr>
          <p:cNvSpPr>
            <a:spLocks noGrp="1"/>
          </p:cNvSpPr>
          <p:nvPr>
            <p:ph type="body" sz="quarter" idx="3"/>
          </p:nvPr>
        </p:nvSpPr>
        <p:spPr/>
        <p:txBody>
          <a:bodyPr/>
          <a:lstStyle/>
          <a:p>
            <a:r>
              <a:rPr lang="en-CA" b="1" dirty="0">
                <a:solidFill>
                  <a:schemeClr val="tx1"/>
                </a:solidFill>
              </a:rPr>
              <a:t>Reviews Database</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p:txBody>
          <a:bodyPr>
            <a:normAutofit lnSpcReduction="10000"/>
          </a:bodyPr>
          <a:lstStyle/>
          <a:p>
            <a:r>
              <a:rPr lang="en-CA" dirty="0"/>
              <a:t>Text Processing</a:t>
            </a:r>
          </a:p>
          <a:p>
            <a:pPr lvl="1"/>
            <a:r>
              <a:rPr lang="en-CA" dirty="0"/>
              <a:t>Title and review body combined</a:t>
            </a:r>
          </a:p>
          <a:p>
            <a:pPr lvl="1"/>
            <a:r>
              <a:rPr lang="en-CA" dirty="0"/>
              <a:t>Tokenizing</a:t>
            </a:r>
          </a:p>
          <a:p>
            <a:pPr lvl="1"/>
            <a:r>
              <a:rPr lang="en-CA" dirty="0"/>
              <a:t>Removing stop words</a:t>
            </a:r>
          </a:p>
          <a:p>
            <a:pPr lvl="1"/>
            <a:r>
              <a:rPr lang="en-CA" dirty="0"/>
              <a:t>Lemmatizing</a:t>
            </a:r>
          </a:p>
          <a:p>
            <a:pPr lvl="1"/>
            <a:r>
              <a:rPr lang="en-CA" dirty="0"/>
              <a:t>Removing punctuation, isolated numbers, </a:t>
            </a:r>
            <a:r>
              <a:rPr lang="en-CA" dirty="0" err="1"/>
              <a:t>etc</a:t>
            </a:r>
            <a:endParaRPr lang="en-CA" dirty="0"/>
          </a:p>
          <a:p>
            <a:r>
              <a:rPr lang="en-CA" dirty="0"/>
              <a:t>Date Processing</a:t>
            </a:r>
          </a:p>
          <a:p>
            <a:pPr lvl="1"/>
            <a:r>
              <a:rPr lang="en-CA" dirty="0"/>
              <a:t>Dates parsed into datetime</a:t>
            </a:r>
          </a:p>
          <a:p>
            <a:pPr lvl="1"/>
            <a:r>
              <a:rPr lang="en-CA" dirty="0"/>
              <a:t>Binary columns: </a:t>
            </a:r>
          </a:p>
          <a:p>
            <a:pPr lvl="2"/>
            <a:r>
              <a:rPr lang="en-CA" dirty="0"/>
              <a:t>Review Written Pre/During Pandemic</a:t>
            </a:r>
          </a:p>
          <a:p>
            <a:pPr lvl="2"/>
            <a:r>
              <a:rPr lang="en-CA" dirty="0"/>
              <a:t>Visit Pre-During Pandemic</a:t>
            </a:r>
          </a:p>
        </p:txBody>
      </p:sp>
    </p:spTree>
    <p:extLst>
      <p:ext uri="{BB962C8B-B14F-4D97-AF65-F5344CB8AC3E}">
        <p14:creationId xmlns:p14="http://schemas.microsoft.com/office/powerpoint/2010/main" val="255914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703</TotalTime>
  <Words>979</Words>
  <Application>Microsoft Office PowerPoint</Application>
  <PresentationFormat>Widescreen</PresentationFormat>
  <Paragraphs>359</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Garamond</vt:lpstr>
      <vt:lpstr>Savon</vt:lpstr>
      <vt:lpstr>Hotel Review Parsing:  Pre and Post Pandemic</vt:lpstr>
      <vt:lpstr>Index</vt:lpstr>
      <vt:lpstr>Introduction</vt:lpstr>
      <vt:lpstr>Problem Statement</vt:lpstr>
      <vt:lpstr>Literature Review</vt:lpstr>
      <vt:lpstr>Dataset - Cities</vt:lpstr>
      <vt:lpstr>Dataset - Hotel</vt:lpstr>
      <vt:lpstr>Dataset - Review</vt:lpstr>
      <vt:lpstr>Data Preprocessing</vt:lpstr>
      <vt:lpstr>Data Statistics - Overall</vt:lpstr>
      <vt:lpstr>Data Visualizations – Hotels by State</vt:lpstr>
      <vt:lpstr>Data Visualizations – Reviews by State</vt:lpstr>
      <vt:lpstr>Data Visualizations – Change in Reviews</vt:lpstr>
      <vt:lpstr>Feature Extraction</vt:lpstr>
      <vt:lpstr>Feature Extraction</vt:lpstr>
      <vt:lpstr>Feature Extraction</vt:lpstr>
      <vt:lpstr>Feature Extraction</vt:lpstr>
      <vt:lpstr>Transformer Models</vt:lpstr>
      <vt:lpstr>Continuing Work</vt:lpstr>
      <vt:lpstr>Thank you for listening.</vt:lpstr>
      <vt:lpstr>Supplemental Slides</vt:lpstr>
      <vt:lpstr>Total Unique Hotels by State</vt:lpstr>
      <vt:lpstr>Total Unique Reviews by State</vt:lpstr>
      <vt:lpstr>Mean Review by State with STD</vt:lpstr>
      <vt:lpstr>Change in Reviews by State – Pre and during Pandemic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9</cp:revision>
  <dcterms:created xsi:type="dcterms:W3CDTF">2022-02-17T15:40:09Z</dcterms:created>
  <dcterms:modified xsi:type="dcterms:W3CDTF">2022-02-23T01:47:19Z</dcterms:modified>
</cp:coreProperties>
</file>