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3"/>
  </p:notesMasterIdLst>
  <p:sldIdLst>
    <p:sldId id="256" r:id="rId2"/>
    <p:sldId id="257" r:id="rId3"/>
    <p:sldId id="258" r:id="rId4"/>
    <p:sldId id="259" r:id="rId5"/>
    <p:sldId id="332" r:id="rId6"/>
    <p:sldId id="313" r:id="rId7"/>
    <p:sldId id="331" r:id="rId8"/>
    <p:sldId id="293" r:id="rId9"/>
    <p:sldId id="261" r:id="rId10"/>
    <p:sldId id="336" r:id="rId11"/>
    <p:sldId id="338" r:id="rId12"/>
    <p:sldId id="286" r:id="rId13"/>
    <p:sldId id="314" r:id="rId14"/>
    <p:sldId id="294" r:id="rId15"/>
    <p:sldId id="344" r:id="rId16"/>
    <p:sldId id="262" r:id="rId17"/>
    <p:sldId id="266" r:id="rId18"/>
    <p:sldId id="301" r:id="rId19"/>
    <p:sldId id="339" r:id="rId20"/>
    <p:sldId id="334" r:id="rId21"/>
    <p:sldId id="335" r:id="rId22"/>
    <p:sldId id="320" r:id="rId23"/>
    <p:sldId id="300" r:id="rId24"/>
    <p:sldId id="324" r:id="rId25"/>
    <p:sldId id="326" r:id="rId26"/>
    <p:sldId id="327" r:id="rId27"/>
    <p:sldId id="312" r:id="rId28"/>
    <p:sldId id="333" r:id="rId29"/>
    <p:sldId id="318" r:id="rId30"/>
    <p:sldId id="317" r:id="rId31"/>
    <p:sldId id="321" r:id="rId32"/>
    <p:sldId id="274" r:id="rId33"/>
    <p:sldId id="278" r:id="rId34"/>
    <p:sldId id="330" r:id="rId35"/>
    <p:sldId id="325" r:id="rId36"/>
    <p:sldId id="322" r:id="rId37"/>
    <p:sldId id="323" r:id="rId38"/>
    <p:sldId id="341" r:id="rId39"/>
    <p:sldId id="346" r:id="rId40"/>
    <p:sldId id="342" r:id="rId41"/>
    <p:sldId id="345" r:id="rId42"/>
    <p:sldId id="298" r:id="rId43"/>
    <p:sldId id="264" r:id="rId44"/>
    <p:sldId id="284" r:id="rId45"/>
    <p:sldId id="285" r:id="rId46"/>
    <p:sldId id="337" r:id="rId47"/>
    <p:sldId id="263" r:id="rId48"/>
    <p:sldId id="283" r:id="rId49"/>
    <p:sldId id="269" r:id="rId50"/>
    <p:sldId id="315" r:id="rId51"/>
    <p:sldId id="30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Accuracy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0.77055449330783898</c:v>
                </c:pt>
              </c:numCache>
            </c:numRef>
          </c:val>
          <c:extLst>
            <c:ext xmlns:c16="http://schemas.microsoft.com/office/drawing/2014/chart" uri="{C3380CC4-5D6E-409C-BE32-E72D297353CC}">
              <c16:uniqueId val="{00000000-4A77-418C-8EBD-03887606530F}"/>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0.76580852226167695</c:v>
                </c:pt>
              </c:numCache>
            </c:numRef>
          </c:val>
          <c:extLst>
            <c:ext xmlns:c16="http://schemas.microsoft.com/office/drawing/2014/chart" uri="{C3380CC4-5D6E-409C-BE32-E72D297353CC}">
              <c16:uniqueId val="{00000001-4A77-418C-8EBD-03887606530F}"/>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0.76724255667850305</c:v>
                </c:pt>
              </c:numCache>
            </c:numRef>
          </c:val>
          <c:extLst>
            <c:ext xmlns:c16="http://schemas.microsoft.com/office/drawing/2014/chart" uri="{C3380CC4-5D6E-409C-BE32-E72D297353CC}">
              <c16:uniqueId val="{00000002-4A77-418C-8EBD-03887606530F}"/>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7FD26AAD-850B-4468-98BA-CDA824AE21C4}"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77-418C-8EBD-03887606530F}"/>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Sheet1!$E$2</c:f>
              <c:numCache>
                <c:formatCode>General</c:formatCode>
                <c:ptCount val="1"/>
                <c:pt idx="0">
                  <c:v>0.77550532641354797</c:v>
                </c:pt>
              </c:numCache>
            </c:numRef>
          </c:val>
          <c:extLst>
            <c:ext xmlns:c16="http://schemas.microsoft.com/office/drawing/2014/chart" uri="{C3380CC4-5D6E-409C-BE32-E72D297353CC}">
              <c16:uniqueId val="{00000004-4A77-418C-8EBD-03887606530F}"/>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MSE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Sheet1!$B$2</c:f>
              <c:numCache>
                <c:formatCode>General</c:formatCode>
                <c:ptCount val="1"/>
                <c:pt idx="0">
                  <c:v>0.28209505599562901</c:v>
                </c:pt>
              </c:numCache>
            </c:numRef>
          </c:val>
          <c:extLst>
            <c:ext xmlns:c16="http://schemas.microsoft.com/office/drawing/2014/chart" uri="{C3380CC4-5D6E-409C-BE32-E72D297353CC}">
              <c16:uniqueId val="{00000000-2666-417D-9A62-224B4B63AFDB}"/>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Sheet1!$C$2</c:f>
              <c:numCache>
                <c:formatCode>General</c:formatCode>
                <c:ptCount val="1"/>
                <c:pt idx="0">
                  <c:v>0.290494400437039</c:v>
                </c:pt>
              </c:numCache>
            </c:numRef>
          </c:val>
          <c:extLst>
            <c:ext xmlns:c16="http://schemas.microsoft.com/office/drawing/2014/chart" uri="{C3380CC4-5D6E-409C-BE32-E72D297353CC}">
              <c16:uniqueId val="{00000001-2666-417D-9A62-224B4B63AFDB}"/>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Sheet1!$D$2</c:f>
              <c:numCache>
                <c:formatCode>General</c:formatCode>
                <c:ptCount val="1"/>
                <c:pt idx="0">
                  <c:v>0.29343075662387302</c:v>
                </c:pt>
              </c:numCache>
            </c:numRef>
          </c:val>
          <c:extLst>
            <c:ext xmlns:c16="http://schemas.microsoft.com/office/drawing/2014/chart" uri="{C3380CC4-5D6E-409C-BE32-E72D297353CC}">
              <c16:uniqueId val="{00000002-2666-417D-9A62-224B4B63AFDB}"/>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CBC306FB-F94A-48AD-8D86-6B031C4BED7E}"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666-417D-9A62-224B4B63AFDB}"/>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Sheet1!$E$2</c:f>
              <c:numCache>
                <c:formatCode>General</c:formatCode>
                <c:ptCount val="1"/>
                <c:pt idx="0">
                  <c:v>0.27424201037967699</c:v>
                </c:pt>
              </c:numCache>
            </c:numRef>
          </c:val>
          <c:extLst>
            <c:ext xmlns:c16="http://schemas.microsoft.com/office/drawing/2014/chart" uri="{C3380CC4-5D6E-409C-BE32-E72D297353CC}">
              <c16:uniqueId val="{00000003-2666-417D-9A62-224B4B63AFDB}"/>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10</a:t>
            </a:fld>
            <a:endParaRPr lang="en-CA"/>
          </a:p>
        </p:txBody>
      </p:sp>
    </p:spTree>
    <p:extLst>
      <p:ext uri="{BB962C8B-B14F-4D97-AF65-F5344CB8AC3E}">
        <p14:creationId xmlns:p14="http://schemas.microsoft.com/office/powerpoint/2010/main" val="54751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260199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13</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21</a:t>
            </a:fld>
            <a:endParaRPr lang="en-CA"/>
          </a:p>
        </p:txBody>
      </p:sp>
    </p:spTree>
    <p:extLst>
      <p:ext uri="{BB962C8B-B14F-4D97-AF65-F5344CB8AC3E}">
        <p14:creationId xmlns:p14="http://schemas.microsoft.com/office/powerpoint/2010/main" val="403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22</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38</a:t>
            </a:fld>
            <a:endParaRPr lang="en-CA"/>
          </a:p>
        </p:txBody>
      </p:sp>
    </p:spTree>
    <p:extLst>
      <p:ext uri="{BB962C8B-B14F-4D97-AF65-F5344CB8AC3E}">
        <p14:creationId xmlns:p14="http://schemas.microsoft.com/office/powerpoint/2010/main" val="26352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39</a:t>
            </a:fld>
            <a:endParaRPr lang="en-CA"/>
          </a:p>
        </p:txBody>
      </p:sp>
    </p:spTree>
    <p:extLst>
      <p:ext uri="{BB962C8B-B14F-4D97-AF65-F5344CB8AC3E}">
        <p14:creationId xmlns:p14="http://schemas.microsoft.com/office/powerpoint/2010/main" val="409042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40</a:t>
            </a:fld>
            <a:endParaRPr lang="en-CA"/>
          </a:p>
        </p:txBody>
      </p:sp>
    </p:spTree>
    <p:extLst>
      <p:ext uri="{BB962C8B-B14F-4D97-AF65-F5344CB8AC3E}">
        <p14:creationId xmlns:p14="http://schemas.microsoft.com/office/powerpoint/2010/main" val="28045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47</a:t>
            </a:fld>
            <a:endParaRPr lang="en-CA"/>
          </a:p>
        </p:txBody>
      </p:sp>
    </p:spTree>
    <p:extLst>
      <p:ext uri="{BB962C8B-B14F-4D97-AF65-F5344CB8AC3E}">
        <p14:creationId xmlns:p14="http://schemas.microsoft.com/office/powerpoint/2010/main" val="3065207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2022-04-13</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2022-04-13</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2022-04-13</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2022-04-13</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2022-04-13</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oi.org/10.1186/1472-6947-12-8" TargetMode="External"/><Relationship Id="rId13" Type="http://schemas.openxmlformats.org/officeDocument/2006/relationships/hyperlink" Target="https://openreview.net/forum?id=XPZIaotutsD" TargetMode="External"/><Relationship Id="rId18" Type="http://schemas.openxmlformats.org/officeDocument/2006/relationships/hyperlink" Target="https://www.ihgplc.com/-/media/FBBD6EBDD4D14EAD88A08E62F7911E74.ashx" TargetMode="External"/><Relationship Id="rId3" Type="http://schemas.openxmlformats.org/officeDocument/2006/relationships/hyperlink" Target="https://doi.org/10.1109/ISDA.2009.230" TargetMode="External"/><Relationship Id="rId7" Type="http://schemas.openxmlformats.org/officeDocument/2006/relationships/hyperlink" Target="https://www.geeksforgeeks.org/feature-extraction-techniques-nlp/"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arxiv.org/abs/1907.12412" TargetMode="External"/><Relationship Id="rId2" Type="http://schemas.openxmlformats.org/officeDocument/2006/relationships/hyperlink" Target="https://doi.org/10.1016/j.ins.2016.01.013" TargetMode="External"/><Relationship Id="rId16" Type="http://schemas.openxmlformats.org/officeDocument/2006/relationships/hyperlink" Target="https://towardsdatascience.com/understanding-electra-and-training-an-electra-language-model-3d33e3a9660d"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www.geeksforgeeks.org/correcting-words-using-nltk-in-python/" TargetMode="External"/><Relationship Id="rId11" Type="http://schemas.openxmlformats.org/officeDocument/2006/relationships/hyperlink" Target="https://doi.org/10.3390/s22031270" TargetMode="External"/><Relationship Id="rId5" Type="http://schemas.openxmlformats.org/officeDocument/2006/relationships/hyperlink" Target="https://mccormickml.com/2021/06/29/combining-categorical-numerical-features-with-bert/" TargetMode="External"/><Relationship Id="rId15" Type="http://schemas.openxmlformats.org/officeDocument/2006/relationships/hyperlink" Target="https://medium.com/analytics-vidhya/multi-label-text-classification-using-transformers-bert-93460838e62b" TargetMode="External"/><Relationship Id="rId10" Type="http://schemas.openxmlformats.org/officeDocument/2006/relationships/hyperlink" Target="https://doi.org/10.1007/978-3-642-01818-3_25"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towardsdatascience.com/how-important-are-the-words-in-your-text-data-tf-idf-answers-6fdc733bb066" TargetMode="External"/><Relationship Id="rId9" Type="http://schemas.openxmlformats.org/officeDocument/2006/relationships/hyperlink" Target="https://kavita-ganesan.com/python-keyword-extraction/" TargetMode="External"/><Relationship Id="rId14" Type="http://schemas.openxmlformats.org/officeDocument/2006/relationships/hyperlink" Target="https://huggingface.c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7" name="Content Placeholder 2">
            <a:extLst>
              <a:ext uri="{FF2B5EF4-FFF2-40B4-BE49-F238E27FC236}">
                <a16:creationId xmlns:a16="http://schemas.microsoft.com/office/drawing/2014/main" id="{F4863065-DB92-496D-A54B-3FBA6DF2212F}"/>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27915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5" name="TextBox 4">
            <a:extLst>
              <a:ext uri="{FF2B5EF4-FFF2-40B4-BE49-F238E27FC236}">
                <a16:creationId xmlns:a16="http://schemas.microsoft.com/office/drawing/2014/main" id="{459B834C-32C4-4F19-BAC9-694C1EFE814F}"/>
              </a:ext>
            </a:extLst>
          </p:cNvPr>
          <p:cNvSpPr txBox="1"/>
          <p:nvPr/>
        </p:nvSpPr>
        <p:spPr>
          <a:xfrm>
            <a:off x="5946618" y="2812482"/>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
        <p:nvSpPr>
          <p:cNvPr id="8" name="Content Placeholder 2">
            <a:extLst>
              <a:ext uri="{FF2B5EF4-FFF2-40B4-BE49-F238E27FC236}">
                <a16:creationId xmlns:a16="http://schemas.microsoft.com/office/drawing/2014/main" id="{DDD55246-9E7C-4276-B9D8-CC54563BCA03}"/>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374284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E.g. Wikipedia</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096000" y="2082296"/>
            <a:ext cx="5211777" cy="4155549"/>
          </a:xfrm>
        </p:spPr>
        <p:txBody>
          <a:bodyPr>
            <a:normAutofit/>
          </a:bodyPr>
          <a:lstStyle/>
          <a:p>
            <a:r>
              <a:rPr lang="en-CA" b="1" dirty="0">
                <a:solidFill>
                  <a:srgbClr val="0070C0"/>
                </a:solidFill>
              </a:rPr>
              <a:t>ELECTRA</a:t>
            </a:r>
          </a:p>
          <a:p>
            <a:pPr lvl="1"/>
            <a:r>
              <a:rPr lang="en-CA" dirty="0">
                <a:solidFill>
                  <a:srgbClr val="0070C0"/>
                </a:solidFill>
              </a:rPr>
              <a:t>Very lightweight model</a:t>
            </a:r>
          </a:p>
          <a:p>
            <a:pPr lvl="1"/>
            <a:r>
              <a:rPr lang="en-CA" dirty="0">
                <a:solidFill>
                  <a:srgbClr val="0070C0"/>
                </a:solidFill>
              </a:rPr>
              <a:t>Uses replaced token detection, similar to a GAN network, rather than missing tokens</a:t>
            </a:r>
          </a:p>
          <a:p>
            <a:r>
              <a:rPr lang="en-CA" b="1" dirty="0">
                <a:solidFill>
                  <a:srgbClr val="0070C0"/>
                </a:solidFill>
              </a:rPr>
              <a:t>ERNIE 2.0 </a:t>
            </a:r>
          </a:p>
          <a:p>
            <a:pPr lvl="1"/>
            <a:r>
              <a:rPr lang="en-CA" dirty="0">
                <a:solidFill>
                  <a:srgbClr val="0070C0"/>
                </a:solidFill>
              </a:rPr>
              <a:t>Larger model than Electra</a:t>
            </a:r>
          </a:p>
          <a:p>
            <a:pPr lvl="1"/>
            <a:r>
              <a:rPr lang="en-CA" dirty="0">
                <a:solidFill>
                  <a:srgbClr val="0070C0"/>
                </a:solidFill>
              </a:rPr>
              <a:t>Better performance than Electra</a:t>
            </a:r>
          </a:p>
          <a:p>
            <a:pPr lvl="1"/>
            <a:r>
              <a:rPr lang="en-CA" dirty="0">
                <a:solidFill>
                  <a:srgbClr val="0070C0"/>
                </a:solidFill>
              </a:rPr>
              <a:t>Uses continual multi-task pre-training to extract more information from training texts</a:t>
            </a:r>
          </a:p>
          <a:p>
            <a:r>
              <a:rPr lang="en-CA" b="1" dirty="0" err="1">
                <a:solidFill>
                  <a:srgbClr val="0070C0"/>
                </a:solidFill>
              </a:rPr>
              <a:t>DeBERTa</a:t>
            </a:r>
            <a:r>
              <a:rPr lang="en-CA" b="1" dirty="0">
                <a:solidFill>
                  <a:srgbClr val="0070C0"/>
                </a:solidFill>
              </a:rPr>
              <a:t>-Small</a:t>
            </a:r>
          </a:p>
          <a:p>
            <a:pPr lvl="1"/>
            <a:r>
              <a:rPr lang="en-CA" sz="1500" dirty="0">
                <a:solidFill>
                  <a:srgbClr val="0070C0"/>
                </a:solidFill>
              </a:rPr>
              <a:t>Largest of the three</a:t>
            </a:r>
            <a:endParaRPr lang="en-CA" dirty="0">
              <a:solidFill>
                <a:srgbClr val="0070C0"/>
              </a:solidFill>
            </a:endParaRPr>
          </a:p>
          <a:p>
            <a:pPr lvl="1"/>
            <a:r>
              <a:rPr lang="en-CA" dirty="0">
                <a:solidFill>
                  <a:srgbClr val="0070C0"/>
                </a:solidFill>
              </a:rPr>
              <a:t>Uses disentangled attention to parse word position as well as identity</a:t>
            </a:r>
          </a:p>
        </p:txBody>
      </p:sp>
      <p:pic>
        <p:nvPicPr>
          <p:cNvPr id="14" name="Content Placeholder 6">
            <a:extLst>
              <a:ext uri="{FF2B5EF4-FFF2-40B4-BE49-F238E27FC236}">
                <a16:creationId xmlns:a16="http://schemas.microsoft.com/office/drawing/2014/main" id="{FB354B39-C1AA-4EC7-A2C8-22834310DF65}"/>
              </a:ext>
            </a:extLst>
          </p:cNvPr>
          <p:cNvPicPr>
            <a:picLocks noGrp="1" noChangeAspect="1"/>
          </p:cNvPicPr>
          <p:nvPr>
            <p:ph sz="half" idx="1"/>
          </p:nvPr>
        </p:nvPicPr>
        <p:blipFill>
          <a:blip r:embed="rId3"/>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460277"/>
            <a:ext cx="4754880" cy="3264259"/>
          </a:xfrm>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A weak learner frequently used in ensemble learning</a:t>
            </a:r>
          </a:p>
          <a:p>
            <a:pPr lvl="1"/>
            <a:r>
              <a:rPr lang="en-CA" dirty="0"/>
              <a:t>Tends to be more resilient to overfitting compared to a Random Forest</a:t>
            </a:r>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solidFill>
                  <a:srgbClr val="0070C0"/>
                </a:solidFill>
              </a:rPr>
              <a:t>Right Branch</a:t>
            </a:r>
          </a:p>
          <a:p>
            <a:pPr lvl="1"/>
            <a:r>
              <a:rPr lang="en-CA" dirty="0" err="1">
                <a:solidFill>
                  <a:srgbClr val="0070C0"/>
                </a:solidFill>
              </a:rPr>
              <a:t>Tf-idf</a:t>
            </a:r>
            <a:r>
              <a:rPr lang="en-CA" dirty="0">
                <a:solidFill>
                  <a:srgbClr val="0070C0"/>
                </a:solidFill>
              </a:rPr>
              <a:t> Text Pre-Processing</a:t>
            </a:r>
          </a:p>
          <a:p>
            <a:pPr lvl="1"/>
            <a:r>
              <a:rPr lang="en-CA" dirty="0" err="1">
                <a:solidFill>
                  <a:srgbClr val="0070C0"/>
                </a:solidFill>
              </a:rPr>
              <a:t>Tf-idf</a:t>
            </a:r>
            <a:r>
              <a:rPr lang="en-CA" dirty="0">
                <a:solidFill>
                  <a:srgbClr val="0070C0"/>
                </a:solidFill>
              </a:rPr>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cxnSp>
        <p:nvCxnSpPr>
          <p:cNvPr id="5" name="Straight Arrow Connector 4">
            <a:extLst>
              <a:ext uri="{FF2B5EF4-FFF2-40B4-BE49-F238E27FC236}">
                <a16:creationId xmlns:a16="http://schemas.microsoft.com/office/drawing/2014/main" id="{57C5FF0B-8E77-4CE0-A4B1-067F1DBFE408}"/>
              </a:ext>
            </a:extLst>
          </p:cNvPr>
          <p:cNvCxnSpPr>
            <a:cxnSpLocks/>
          </p:cNvCxnSpPr>
          <p:nvPr/>
        </p:nvCxnSpPr>
        <p:spPr>
          <a:xfrm flipH="1">
            <a:off x="9483057" y="1493822"/>
            <a:ext cx="575343" cy="39948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a:t>
            </a:r>
            <a:r>
              <a:rPr lang="en-CA" dirty="0" err="1"/>
              <a:t>Tf-idf</a:t>
            </a:r>
            <a:r>
              <a:rPr lang="en-CA" dirty="0"/>
              <a:t> Preprocessing</a:t>
            </a:r>
          </a:p>
        </p:txBody>
      </p:sp>
      <p:sp>
        <p:nvSpPr>
          <p:cNvPr id="6" name="Text Placeholder 5">
            <a:extLst>
              <a:ext uri="{FF2B5EF4-FFF2-40B4-BE49-F238E27FC236}">
                <a16:creationId xmlns:a16="http://schemas.microsoft.com/office/drawing/2014/main" id="{6E856149-5C0E-4403-AC49-18B00839C82F}"/>
              </a:ext>
            </a:extLst>
          </p:cNvPr>
          <p:cNvSpPr>
            <a:spLocks noGrp="1"/>
          </p:cNvSpPr>
          <p:nvPr>
            <p:ph type="body" sz="quarter" idx="3"/>
          </p:nvPr>
        </p:nvSpPr>
        <p:spPr>
          <a:xfrm>
            <a:off x="452402" y="2400259"/>
            <a:ext cx="4754880" cy="640080"/>
          </a:xfrm>
        </p:spPr>
        <p:txBody>
          <a:bodyPr>
            <a:normAutofit/>
          </a:bodyPr>
          <a:lstStyle/>
          <a:p>
            <a:r>
              <a:rPr lang="en-CA" sz="2000" b="1" dirty="0">
                <a:solidFill>
                  <a:schemeClr val="tx1"/>
                </a:solidFill>
              </a:rPr>
              <a:t>Text Data</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570368" y="3082505"/>
            <a:ext cx="4636914" cy="2204719"/>
          </a:xfrm>
        </p:spPr>
        <p:txBody>
          <a:bodyPr>
            <a:normAutofit/>
          </a:bodyPr>
          <a:lstStyle/>
          <a:p>
            <a:r>
              <a:rPr lang="en-CA" sz="2000" dirty="0" err="1"/>
              <a:t>Tf-idf</a:t>
            </a:r>
            <a:r>
              <a:rPr lang="en-CA" sz="2000" dirty="0"/>
              <a:t> Text Processing</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etc.</a:t>
            </a:r>
          </a:p>
        </p:txBody>
      </p:sp>
      <p:sp>
        <p:nvSpPr>
          <p:cNvPr id="14" name="TextBox 13">
            <a:extLst>
              <a:ext uri="{FF2B5EF4-FFF2-40B4-BE49-F238E27FC236}">
                <a16:creationId xmlns:a16="http://schemas.microsoft.com/office/drawing/2014/main" id="{342486BE-75BC-4E03-970A-C2A4D57C08B3}"/>
              </a:ext>
            </a:extLst>
          </p:cNvPr>
          <p:cNvSpPr txBox="1"/>
          <p:nvPr/>
        </p:nvSpPr>
        <p:spPr>
          <a:xfrm>
            <a:off x="5314384" y="3082505"/>
            <a:ext cx="7374802" cy="1667123"/>
          </a:xfrm>
          <a:prstGeom prst="rect">
            <a:avLst/>
          </a:prstGeom>
          <a:noFill/>
        </p:spPr>
        <p:txBody>
          <a:bodyPr wrap="square">
            <a:spAutoFit/>
          </a:bodyPr>
          <a:lstStyle/>
          <a:p>
            <a:pPr marL="445770" indent="-182880" defTabSz="914400">
              <a:buClr>
                <a:schemeClr val="tx1">
                  <a:lumMod val="85000"/>
                  <a:lumOff val="15000"/>
                </a:schemeClr>
              </a:buClr>
              <a:buFont typeface="Garamond" pitchFamily="18" charset="0"/>
              <a:buChar char="◦"/>
            </a:pPr>
            <a:r>
              <a:rPr lang="en-CA" sz="2000" dirty="0"/>
              <a:t>“I was sleeping like a log - The </a:t>
            </a:r>
            <a:r>
              <a:rPr lang="en-CA" sz="2000" dirty="0" err="1"/>
              <a:t>pillowss</a:t>
            </a:r>
            <a:r>
              <a:rPr lang="en-CA" sz="2000" dirty="0"/>
              <a:t> were so soft!1”</a:t>
            </a:r>
          </a:p>
          <a:p>
            <a:pPr marL="845820" lvl="1" indent="-182880" defTabSz="914400">
              <a:lnSpc>
                <a:spcPts val="2460"/>
              </a:lnSpc>
              <a:buClr>
                <a:schemeClr val="tx1">
                  <a:lumMod val="85000"/>
                  <a:lumOff val="15000"/>
                </a:schemeClr>
              </a:buClr>
              <a:buFont typeface="Garamond" pitchFamily="18" charset="0"/>
              <a:buChar char="◦"/>
            </a:pPr>
            <a:r>
              <a:rPr lang="en-CA" dirty="0"/>
              <a:t> </a:t>
            </a:r>
            <a:r>
              <a:rPr lang="en-CA" dirty="0" err="1"/>
              <a:t>i</a:t>
            </a:r>
            <a:r>
              <a:rPr lang="en-CA" dirty="0"/>
              <a:t>, </a:t>
            </a:r>
            <a:r>
              <a:rPr lang="en-CA" sz="1800" dirty="0"/>
              <a:t>was, sleeping</a:t>
            </a:r>
            <a:r>
              <a:rPr lang="en-CA" dirty="0"/>
              <a:t>, like, a, log, -, the, </a:t>
            </a:r>
            <a:r>
              <a:rPr lang="en-CA" dirty="0" err="1"/>
              <a:t>pillowss</a:t>
            </a:r>
            <a:r>
              <a:rPr lang="en-CA" dirty="0"/>
              <a:t>, were, so, soft, !, 1, !</a:t>
            </a:r>
          </a:p>
          <a:p>
            <a:pPr marL="845820" lvl="1" indent="-182880" defTabSz="914400">
              <a:lnSpc>
                <a:spcPts val="2460"/>
              </a:lnSpc>
              <a:buClr>
                <a:schemeClr val="tx1">
                  <a:lumMod val="85000"/>
                  <a:lumOff val="15000"/>
                </a:schemeClr>
              </a:buClr>
              <a:buFont typeface="Garamond" pitchFamily="18" charset="0"/>
              <a:buChar char="◦"/>
            </a:pPr>
            <a:r>
              <a:rPr lang="en-CA" dirty="0"/>
              <a:t> sleeping, log, -, </a:t>
            </a:r>
            <a:r>
              <a:rPr lang="en-CA" dirty="0" err="1"/>
              <a:t>pillowss</a:t>
            </a:r>
            <a:r>
              <a:rPr lang="en-CA" dirty="0"/>
              <a:t>, soft, !, 1, ! </a:t>
            </a:r>
          </a:p>
          <a:p>
            <a:pPr marL="845820" lvl="1" indent="-182880" defTabSz="914400">
              <a:lnSpc>
                <a:spcPts val="2460"/>
              </a:lnSpc>
              <a:buClr>
                <a:schemeClr val="tx1">
                  <a:lumMod val="85000"/>
                  <a:lumOff val="15000"/>
                </a:schemeClr>
              </a:buClr>
              <a:buFont typeface="Garamond" pitchFamily="18" charset="0"/>
              <a:buChar char="◦"/>
            </a:pPr>
            <a:r>
              <a:rPr lang="en-CA" dirty="0"/>
              <a:t> sleep, log, -, pillow, soft, !, 1, !</a:t>
            </a:r>
          </a:p>
          <a:p>
            <a:pPr marL="845820" lvl="1" indent="-182880" defTabSz="914400">
              <a:lnSpc>
                <a:spcPts val="2460"/>
              </a:lnSpc>
              <a:buClr>
                <a:schemeClr val="tx1">
                  <a:lumMod val="85000"/>
                  <a:lumOff val="15000"/>
                </a:schemeClr>
              </a:buClr>
              <a:buFont typeface="Garamond" pitchFamily="18" charset="0"/>
              <a:buChar char="◦"/>
            </a:pPr>
            <a:r>
              <a:rPr lang="en-CA" dirty="0"/>
              <a:t>sleep, log, pillow, soft</a:t>
            </a:r>
          </a:p>
        </p:txBody>
      </p:sp>
      <p:sp>
        <p:nvSpPr>
          <p:cNvPr id="15" name="Text Placeholder 5">
            <a:extLst>
              <a:ext uri="{FF2B5EF4-FFF2-40B4-BE49-F238E27FC236}">
                <a16:creationId xmlns:a16="http://schemas.microsoft.com/office/drawing/2014/main" id="{C1940DC7-DB5A-49BA-999B-11A78DB7737C}"/>
              </a:ext>
            </a:extLst>
          </p:cNvPr>
          <p:cNvSpPr txBox="1">
            <a:spLocks/>
          </p:cNvSpPr>
          <p:nvPr/>
        </p:nvSpPr>
        <p:spPr>
          <a:xfrm>
            <a:off x="5738117" y="2399841"/>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CA" sz="2000" b="1" dirty="0">
                <a:solidFill>
                  <a:schemeClr val="tx1"/>
                </a:solidFill>
              </a:rPr>
              <a:t>Example</a:t>
            </a:r>
          </a:p>
        </p:txBody>
      </p:sp>
    </p:spTree>
    <p:extLst>
      <p:ext uri="{BB962C8B-B14F-4D97-AF65-F5344CB8AC3E}">
        <p14:creationId xmlns:p14="http://schemas.microsoft.com/office/powerpoint/2010/main" val="25591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2100404"/>
            <a:ext cx="10123283" cy="4326032"/>
          </a:xfrm>
        </p:spPr>
        <p:txBody>
          <a:bodyPr>
            <a:normAutofit/>
          </a:bodyPr>
          <a:lstStyle/>
          <a:p>
            <a:r>
              <a:rPr lang="en-CA" sz="2400" dirty="0"/>
              <a:t>What is </a:t>
            </a:r>
            <a:r>
              <a:rPr lang="en-CA" sz="2400" dirty="0" err="1"/>
              <a:t>Tf-idf</a:t>
            </a:r>
            <a:r>
              <a:rPr lang="en-CA" sz="2400" dirty="0"/>
              <a:t>?</a:t>
            </a:r>
          </a:p>
          <a:p>
            <a:pPr lvl="1"/>
            <a:r>
              <a:rPr lang="en-CA" sz="2200" dirty="0" err="1"/>
              <a:t>Tf-idf</a:t>
            </a:r>
            <a:r>
              <a:rPr lang="en-CA" sz="2200" dirty="0"/>
              <a:t> is a statistic relating to the importance of a term within a set of documents</a:t>
            </a:r>
          </a:p>
          <a:p>
            <a:pPr lvl="2"/>
            <a:r>
              <a:rPr lang="en-CA" sz="2000" dirty="0"/>
              <a:t>Can extract individual words (unigrams) or word-pairs (bigrams)</a:t>
            </a:r>
          </a:p>
          <a:p>
            <a:endParaRPr lang="en-CA" sz="2200" dirty="0"/>
          </a:p>
          <a:p>
            <a:endParaRPr lang="en-CA" sz="2200" dirty="0"/>
          </a:p>
          <a:p>
            <a:r>
              <a:rPr lang="en-CA" sz="2200" dirty="0"/>
              <a:t>Feature extraction performed using </a:t>
            </a:r>
            <a:r>
              <a:rPr lang="en-CA" sz="2200" dirty="0" err="1"/>
              <a:t>sklearn’s</a:t>
            </a:r>
            <a:r>
              <a:rPr lang="en-CA" sz="2200" dirty="0"/>
              <a:t> </a:t>
            </a:r>
            <a:r>
              <a:rPr lang="en-CA" sz="2000" dirty="0" err="1"/>
              <a:t>TfidfVectorizer</a:t>
            </a:r>
            <a:r>
              <a:rPr lang="en-CA" sz="2200" dirty="0"/>
              <a:t> on the prepared text for all reviews</a:t>
            </a:r>
          </a:p>
          <a:p>
            <a:r>
              <a:rPr lang="en-CA" sz="2200" dirty="0"/>
              <a:t>Top 100 features Pre and Post Pandemic were used</a:t>
            </a:r>
          </a:p>
        </p:txBody>
      </p:sp>
    </p:spTree>
    <p:extLst>
      <p:ext uri="{BB962C8B-B14F-4D97-AF65-F5344CB8AC3E}">
        <p14:creationId xmlns:p14="http://schemas.microsoft.com/office/powerpoint/2010/main" val="156316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6" name="Content Placeholder 2">
            <a:extLst>
              <a:ext uri="{FF2B5EF4-FFF2-40B4-BE49-F238E27FC236}">
                <a16:creationId xmlns:a16="http://schemas.microsoft.com/office/drawing/2014/main" id="{B58E3DB5-E9BC-4810-9181-C6FAE4BDCF56}"/>
              </a:ext>
            </a:extLst>
          </p:cNvPr>
          <p:cNvSpPr txBox="1">
            <a:spLocks/>
          </p:cNvSpPr>
          <p:nvPr/>
        </p:nvSpPr>
        <p:spPr>
          <a:xfrm>
            <a:off x="843104" y="1819747"/>
            <a:ext cx="5012601" cy="453578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a:t>To sample the model’s response to the tf-idf features, standardized sentences were generated.</a:t>
            </a:r>
          </a:p>
          <a:p>
            <a:endParaRPr lang="en-CA"/>
          </a:p>
          <a:p>
            <a:r>
              <a:rPr lang="en-CA"/>
              <a:t>Features integrated:</a:t>
            </a:r>
          </a:p>
          <a:p>
            <a:pPr lvl="1"/>
            <a:r>
              <a:rPr lang="en-CA" b="1"/>
              <a:t>State:</a:t>
            </a:r>
            <a:r>
              <a:rPr lang="en-CA"/>
              <a:t> the US state abbreviation.</a:t>
            </a:r>
          </a:p>
          <a:p>
            <a:pPr lvl="1"/>
            <a:r>
              <a:rPr lang="en-CA" b="1"/>
              <a:t>Pandemic timing:</a:t>
            </a:r>
            <a:r>
              <a:rPr lang="en-CA"/>
              <a:t> Before or after the pandemic</a:t>
            </a:r>
          </a:p>
          <a:p>
            <a:pPr lvl="1"/>
            <a:r>
              <a:rPr lang="en-CA" b="1"/>
              <a:t>Walkability score: </a:t>
            </a:r>
            <a:r>
              <a:rPr lang="en-CA"/>
              <a:t>Derived from the TripAdvisor walkability score. Binned in 25 point increments.</a:t>
            </a:r>
          </a:p>
          <a:p>
            <a:pPr lvl="1"/>
            <a:r>
              <a:rPr lang="en-CA" b="1"/>
              <a:t>tf-idf feature: </a:t>
            </a:r>
            <a:r>
              <a:rPr lang="en-CA"/>
              <a:t>Combined set from the top 100 features from pre-covid and post-covid review sets. (Total 118)</a:t>
            </a:r>
          </a:p>
          <a:p>
            <a:pPr lvl="1"/>
            <a:r>
              <a:rPr lang="en-CA" b="1"/>
              <a:t>Sentiment: </a:t>
            </a:r>
            <a:r>
              <a:rPr lang="en-CA"/>
              <a:t>20 synonyms for “good” or “bad” were used to sample positive and negative sentiment.</a:t>
            </a:r>
          </a:p>
          <a:p>
            <a:pPr marL="274320" lvl="1" indent="0">
              <a:buFont typeface="Garamond" pitchFamily="18" charset="0"/>
              <a:buNone/>
            </a:pPr>
            <a:endParaRPr lang="en-CA"/>
          </a:p>
          <a:p>
            <a:r>
              <a:rPr lang="en-CA"/>
              <a:t>All combinations of these factors were generated</a:t>
            </a:r>
            <a:endParaRPr lang="en-CA" dirty="0"/>
          </a:p>
        </p:txBody>
      </p:sp>
    </p:spTree>
    <p:extLst>
      <p:ext uri="{BB962C8B-B14F-4D97-AF65-F5344CB8AC3E}">
        <p14:creationId xmlns:p14="http://schemas.microsoft.com/office/powerpoint/2010/main" val="421917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843104" y="1819747"/>
            <a:ext cx="5012601" cy="4535786"/>
          </a:xfrm>
        </p:spPr>
        <p:txBody>
          <a:bodyPr>
            <a:normAutofit/>
          </a:bodyPr>
          <a:lstStyle/>
          <a:p>
            <a:r>
              <a:rPr lang="en-CA" dirty="0"/>
              <a:t>To sample the model’s response to the </a:t>
            </a:r>
            <a:r>
              <a:rPr lang="en-CA" dirty="0" err="1"/>
              <a:t>tf-idf</a:t>
            </a:r>
            <a:r>
              <a:rPr lang="en-CA" dirty="0"/>
              <a:t> features, standardized sentences were generated.</a:t>
            </a:r>
          </a:p>
          <a:p>
            <a:endParaRPr lang="en-CA" dirty="0"/>
          </a:p>
          <a:p>
            <a:r>
              <a:rPr lang="en-CA" dirty="0"/>
              <a:t>Features integrated:</a:t>
            </a:r>
          </a:p>
          <a:p>
            <a:pPr lvl="1"/>
            <a:r>
              <a:rPr lang="en-CA" b="1" dirty="0"/>
              <a:t>State:</a:t>
            </a:r>
            <a:r>
              <a:rPr lang="en-CA" dirty="0"/>
              <a:t> the US state abbreviation.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lvl="1"/>
            <a:r>
              <a:rPr lang="en-CA" b="1" dirty="0" err="1"/>
              <a:t>tf-idf</a:t>
            </a:r>
            <a:r>
              <a:rPr lang="en-CA" b="1" dirty="0"/>
              <a:t> feature: </a:t>
            </a:r>
            <a:r>
              <a:rPr lang="en-CA" dirty="0"/>
              <a:t>Combined set from the top 100 features from pre-covid and post-covid review sets. (Total 118)</a:t>
            </a:r>
          </a:p>
          <a:p>
            <a:pPr lvl="1"/>
            <a:r>
              <a:rPr lang="en-CA" b="1" dirty="0"/>
              <a:t>Sentiment: </a:t>
            </a:r>
            <a:r>
              <a:rPr lang="en-CA" dirty="0"/>
              <a:t>20 synonyms for “good” or “bad” were used to sample positive and negative sentiment.</a:t>
            </a:r>
          </a:p>
          <a:p>
            <a:pPr marL="274320" lvl="1" indent="0">
              <a:buNone/>
            </a:pPr>
            <a:endParaRPr lang="en-CA" dirty="0"/>
          </a:p>
          <a:p>
            <a:r>
              <a:rPr lang="en-CA" dirty="0"/>
              <a:t>All combinations of these factors were generated</a:t>
            </a:r>
          </a:p>
        </p:txBody>
      </p:sp>
      <p:sp>
        <p:nvSpPr>
          <p:cNvPr id="5" name="TextBox 4">
            <a:extLst>
              <a:ext uri="{FF2B5EF4-FFF2-40B4-BE49-F238E27FC236}">
                <a16:creationId xmlns:a16="http://schemas.microsoft.com/office/drawing/2014/main" id="{459B834C-32C4-4F19-BAC9-694C1EFE814F}"/>
              </a:ext>
            </a:extLst>
          </p:cNvPr>
          <p:cNvSpPr txBox="1"/>
          <p:nvPr/>
        </p:nvSpPr>
        <p:spPr>
          <a:xfrm>
            <a:off x="6027721" y="3071977"/>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125632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b="1"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220377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a:bodyPr>
          <a:lstStyle/>
          <a:p>
            <a:r>
              <a:rPr lang="en-CA" dirty="0"/>
              <a:t>Results &amp; Analysis – Data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516862"/>
            <a:ext cx="4564455" cy="3078180"/>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written post-pandemic.</a:t>
            </a:r>
          </a:p>
          <a:p>
            <a:pPr lvl="2"/>
            <a:r>
              <a:rPr lang="en-CA" sz="1600" dirty="0"/>
              <a:t>In this case all post-pandemic reviews were used</a:t>
            </a:r>
          </a:p>
          <a:p>
            <a:pPr lvl="1"/>
            <a:r>
              <a:rPr lang="en-CA" sz="1800" dirty="0"/>
              <a:t>Total of 146,438 reviews</a:t>
            </a:r>
          </a:p>
          <a:p>
            <a:pPr marL="274320" lvl="1" indent="0">
              <a:buNone/>
            </a:pPr>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523672678"/>
              </p:ext>
            </p:extLst>
          </p:nvPr>
        </p:nvGraphicFramePr>
        <p:xfrm>
          <a:off x="6000938" y="3062256"/>
          <a:ext cx="4932296" cy="2123192"/>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530798">
                <a:tc>
                  <a:txBody>
                    <a:bodyPr/>
                    <a:lstStyle/>
                    <a:p>
                      <a:r>
                        <a:rPr lang="en-CA" sz="1600" dirty="0"/>
                        <a:t>Statistic</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Reviews</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Rating</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Ratings</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
        <p:nvSpPr>
          <p:cNvPr id="8" name="TextBox 7">
            <a:extLst>
              <a:ext uri="{FF2B5EF4-FFF2-40B4-BE49-F238E27FC236}">
                <a16:creationId xmlns:a16="http://schemas.microsoft.com/office/drawing/2014/main" id="{86C2C5D9-5BEC-4EC4-B043-0B201328F4FC}"/>
              </a:ext>
            </a:extLst>
          </p:cNvPr>
          <p:cNvSpPr txBox="1"/>
          <p:nvPr/>
        </p:nvSpPr>
        <p:spPr>
          <a:xfrm>
            <a:off x="1066799" y="5451379"/>
            <a:ext cx="6097508" cy="646331"/>
          </a:xfrm>
          <a:prstGeom prst="rect">
            <a:avLst/>
          </a:prstGeom>
          <a:noFill/>
        </p:spPr>
        <p:txBody>
          <a:bodyPr wrap="square">
            <a:spAutoFit/>
          </a:bodyPr>
          <a:lstStyle/>
          <a:p>
            <a:pPr marL="285750" indent="-285750">
              <a:buFont typeface="Courier New" panose="02070309020205020404" pitchFamily="49" charset="0"/>
              <a:buChar char="o"/>
            </a:pPr>
            <a:r>
              <a:rPr lang="en-CA" dirty="0"/>
              <a:t>Train/Test/Validation Split were stratified by review rating</a:t>
            </a:r>
          </a:p>
          <a:p>
            <a:pPr marL="742950" lvl="1" indent="-285750">
              <a:buFont typeface="Courier New" panose="02070309020205020404" pitchFamily="49" charset="0"/>
              <a:buChar char="o"/>
            </a:pPr>
            <a:r>
              <a:rPr lang="en-CA" dirty="0"/>
              <a:t>60/20/20</a:t>
            </a:r>
          </a:p>
        </p:txBody>
      </p:sp>
    </p:spTree>
    <p:extLst>
      <p:ext uri="{BB962C8B-B14F-4D97-AF65-F5344CB8AC3E}">
        <p14:creationId xmlns:p14="http://schemas.microsoft.com/office/powerpoint/2010/main" val="331510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6" name="Chart 5">
            <a:extLst>
              <a:ext uri="{FF2B5EF4-FFF2-40B4-BE49-F238E27FC236}">
                <a16:creationId xmlns:a16="http://schemas.microsoft.com/office/drawing/2014/main" id="{2DF04522-9F93-4FCB-90A1-BB4C0CA700C8}"/>
              </a:ext>
            </a:extLst>
          </p:cNvPr>
          <p:cNvGraphicFramePr/>
          <p:nvPr>
            <p:extLst>
              <p:ext uri="{D42A27DB-BD31-4B8C-83A1-F6EECF244321}">
                <p14:modId xmlns:p14="http://schemas.microsoft.com/office/powerpoint/2010/main" val="830675398"/>
              </p:ext>
            </p:extLst>
          </p:nvPr>
        </p:nvGraphicFramePr>
        <p:xfrm>
          <a:off x="576453" y="2405471"/>
          <a:ext cx="5375066" cy="2438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F3155A7-3688-43E5-ABB5-82C00F61EBE7}"/>
              </a:ext>
            </a:extLst>
          </p:cNvPr>
          <p:cNvGraphicFramePr/>
          <p:nvPr>
            <p:extLst>
              <p:ext uri="{D42A27DB-BD31-4B8C-83A1-F6EECF244321}">
                <p14:modId xmlns:p14="http://schemas.microsoft.com/office/powerpoint/2010/main" val="3446543870"/>
              </p:ext>
            </p:extLst>
          </p:nvPr>
        </p:nvGraphicFramePr>
        <p:xfrm>
          <a:off x="5802542" y="2405471"/>
          <a:ext cx="5789095" cy="24383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273EBC2-5329-40A5-87F0-DCA69AF3B4E6}"/>
              </a:ext>
            </a:extLst>
          </p:cNvPr>
          <p:cNvSpPr txBox="1"/>
          <p:nvPr/>
        </p:nvSpPr>
        <p:spPr>
          <a:xfrm>
            <a:off x="295564" y="5329382"/>
            <a:ext cx="11600872" cy="461665"/>
          </a:xfrm>
          <a:prstGeom prst="rect">
            <a:avLst/>
          </a:prstGeom>
          <a:noFill/>
        </p:spPr>
        <p:txBody>
          <a:bodyPr wrap="square" rtlCol="0">
            <a:spAutoFit/>
          </a:bodyPr>
          <a:lstStyle/>
          <a:p>
            <a:pPr algn="ctr"/>
            <a:r>
              <a:rPr lang="en-CA" sz="2400" b="1" dirty="0"/>
              <a:t>Ensemble Result: </a:t>
            </a:r>
            <a:r>
              <a:rPr lang="en-CA" sz="2400" dirty="0"/>
              <a:t>Better performance in both metrics than any individual model</a:t>
            </a:r>
          </a:p>
        </p:txBody>
      </p:sp>
    </p:spTree>
    <p:extLst>
      <p:ext uri="{BB962C8B-B14F-4D97-AF65-F5344CB8AC3E}">
        <p14:creationId xmlns:p14="http://schemas.microsoft.com/office/powerpoint/2010/main" val="171483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7619" y="2417276"/>
            <a:ext cx="10176762" cy="3444847"/>
          </a:xfrm>
          <a:prstGeom prst="rect">
            <a:avLst/>
          </a:prstGeom>
        </p:spPr>
      </p:pic>
      <p:sp>
        <p:nvSpPr>
          <p:cNvPr id="3" name="Rectangle 2">
            <a:extLst>
              <a:ext uri="{FF2B5EF4-FFF2-40B4-BE49-F238E27FC236}">
                <a16:creationId xmlns:a16="http://schemas.microsoft.com/office/drawing/2014/main" id="{9976E50F-2AF5-4DB0-A766-2DFBE187D5CE}"/>
              </a:ext>
            </a:extLst>
          </p:cNvPr>
          <p:cNvSpPr/>
          <p:nvPr/>
        </p:nvSpPr>
        <p:spPr>
          <a:xfrm>
            <a:off x="6690511" y="2824682"/>
            <a:ext cx="669956" cy="303744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DD7C5DA-CF35-4F67-B84A-DACFB1AF62F5}"/>
              </a:ext>
            </a:extLst>
          </p:cNvPr>
          <p:cNvSpPr/>
          <p:nvPr/>
        </p:nvSpPr>
        <p:spPr>
          <a:xfrm>
            <a:off x="3103830" y="2824681"/>
            <a:ext cx="669956" cy="3037441"/>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33775"/>
            <a:ext cx="8487414" cy="4162873"/>
          </a:xfrm>
          <a:prstGeom prst="rect">
            <a:avLst/>
          </a:prstGeom>
        </p:spPr>
      </p:pic>
      <p:sp>
        <p:nvSpPr>
          <p:cNvPr id="4" name="Rectangle 3">
            <a:extLst>
              <a:ext uri="{FF2B5EF4-FFF2-40B4-BE49-F238E27FC236}">
                <a16:creationId xmlns:a16="http://schemas.microsoft.com/office/drawing/2014/main" id="{C37CBA29-F3CA-4874-8AAF-7F20D27ED181}"/>
              </a:ext>
            </a:extLst>
          </p:cNvPr>
          <p:cNvSpPr/>
          <p:nvPr/>
        </p:nvSpPr>
        <p:spPr>
          <a:xfrm>
            <a:off x="2231106" y="3929206"/>
            <a:ext cx="629789"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8FA452B-13FC-481B-A94B-44B145BF0248}"/>
              </a:ext>
            </a:extLst>
          </p:cNvPr>
          <p:cNvSpPr/>
          <p:nvPr/>
        </p:nvSpPr>
        <p:spPr>
          <a:xfrm>
            <a:off x="6717098" y="3792871"/>
            <a:ext cx="534154" cy="5251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2C8088A-EABB-4DC7-868C-62C960EC923C}"/>
              </a:ext>
            </a:extLst>
          </p:cNvPr>
          <p:cNvSpPr/>
          <p:nvPr/>
        </p:nvSpPr>
        <p:spPr>
          <a:xfrm>
            <a:off x="8246198" y="3429001"/>
            <a:ext cx="534154"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32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4095727041"/>
              </p:ext>
            </p:extLst>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b="1"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31875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lnSpcReduction="1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seems strongest in negative context</a:t>
            </a:r>
          </a:p>
          <a:p>
            <a:r>
              <a:rPr lang="en-CA" dirty="0"/>
              <a:t>During the pandemic</a:t>
            </a:r>
          </a:p>
          <a:p>
            <a:pPr lvl="1"/>
            <a:r>
              <a:rPr lang="en-CA" dirty="0"/>
              <a:t>Many positive features increased in positivity</a:t>
            </a:r>
          </a:p>
          <a:p>
            <a:pPr lvl="1"/>
            <a:r>
              <a:rPr lang="en-CA" dirty="0"/>
              <a:t>Negative features both increased and decreased depending on the feature</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role in determining rating for a given feature</a:t>
            </a:r>
          </a:p>
          <a:p>
            <a:pPr marL="0" indent="0">
              <a:buNone/>
            </a:pPr>
            <a:endParaRPr lang="en-CA" dirty="0"/>
          </a:p>
          <a:p>
            <a:pPr marL="0" indent="0">
              <a:buNone/>
            </a:pPr>
            <a:r>
              <a:rPr lang="en-CA" b="1" dirty="0"/>
              <a:t>Novel Sentence Prediction</a:t>
            </a:r>
          </a:p>
          <a:p>
            <a:r>
              <a:rPr lang="en-CA" dirty="0"/>
              <a:t>The ensemble model can be used to predict the impact of changes to the hotel on review scores, and could be used as a guide for how to best optimize financial expenditure.</a:t>
            </a:r>
          </a:p>
        </p:txBody>
      </p:sp>
    </p:spTree>
    <p:extLst>
      <p:ext uri="{BB962C8B-B14F-4D97-AF65-F5344CB8AC3E}">
        <p14:creationId xmlns:p14="http://schemas.microsoft.com/office/powerpoint/2010/main" val="107430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In 2020, occupancy declined more than 11%, and 4.4% of hotels permanently closed**.</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Imposes a limit on the number of features that can be added</a:t>
            </a:r>
          </a:p>
          <a:p>
            <a:r>
              <a:rPr lang="en-CA" dirty="0"/>
              <a:t>Computational resources were limited to those within budget (Google </a:t>
            </a:r>
            <a:r>
              <a:rPr lang="en-CA" dirty="0" err="1"/>
              <a:t>Colab</a:t>
            </a:r>
            <a:r>
              <a:rPr lang="en-CA" dirty="0"/>
              <a:t> Pro)</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powerful models in the ensemble</a:t>
            </a:r>
          </a:p>
          <a:p>
            <a:r>
              <a:rPr lang="en-CA" dirty="0"/>
              <a:t>Implementing more post-pandemic samples into the training sets</a:t>
            </a:r>
          </a:p>
          <a:p>
            <a:r>
              <a:rPr lang="en-CA" dirty="0"/>
              <a:t>Exploring the effect of seasonality in the data</a:t>
            </a:r>
          </a:p>
        </p:txBody>
      </p:sp>
    </p:spTree>
    <p:extLst>
      <p:ext uri="{BB962C8B-B14F-4D97-AF65-F5344CB8AC3E}">
        <p14:creationId xmlns:p14="http://schemas.microsoft.com/office/powerpoint/2010/main" val="3672246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2" y="941560"/>
            <a:ext cx="11354554" cy="5839485"/>
          </a:xfrm>
        </p:spPr>
        <p:txBody>
          <a:bodyPr>
            <a:normAutofit/>
          </a:bodyPr>
          <a:lstStyle/>
          <a:p>
            <a:pPr>
              <a:lnSpc>
                <a:spcPts val="660"/>
              </a:lnSpc>
            </a:pPr>
            <a:r>
              <a:rPr lang="en-CA" sz="950" dirty="0" err="1">
                <a:effectLst/>
              </a:rPr>
              <a:t>Alam</a:t>
            </a:r>
            <a:r>
              <a:rPr lang="en-CA" sz="950" dirty="0">
                <a:effectLst/>
              </a:rPr>
              <a:t>, Md </a:t>
            </a:r>
            <a:r>
              <a:rPr lang="en-CA" sz="950" dirty="0" err="1">
                <a:effectLst/>
              </a:rPr>
              <a:t>Hijbul</a:t>
            </a:r>
            <a:r>
              <a:rPr lang="en-CA" sz="950" dirty="0">
                <a:effectLst/>
              </a:rPr>
              <a:t>, Woo Jong Ryu, and Sang-</a:t>
            </a:r>
            <a:r>
              <a:rPr lang="en-CA" sz="950" dirty="0" err="1">
                <a:effectLst/>
              </a:rPr>
              <a:t>Geun</a:t>
            </a:r>
            <a:r>
              <a:rPr lang="en-CA" sz="950" dirty="0">
                <a:effectLst/>
              </a:rPr>
              <a:t> Lee. 2016a.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a:effectLst/>
              </a:rPr>
              <a:t>2016b.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err="1">
                <a:effectLst/>
              </a:rPr>
              <a:t>Baccianella</a:t>
            </a:r>
            <a:r>
              <a:rPr lang="en-CA" sz="950" dirty="0">
                <a:effectLst/>
              </a:rPr>
              <a:t>, Stefano, Andrea </a:t>
            </a:r>
            <a:r>
              <a:rPr lang="en-CA" sz="950" dirty="0" err="1">
                <a:effectLst/>
              </a:rPr>
              <a:t>Esuli</a:t>
            </a:r>
            <a:r>
              <a:rPr lang="en-CA" sz="950" dirty="0">
                <a:effectLst/>
              </a:rPr>
              <a:t>, and Fabrizio </a:t>
            </a:r>
            <a:r>
              <a:rPr lang="en-CA" sz="950" dirty="0" err="1">
                <a:effectLst/>
              </a:rPr>
              <a:t>Sebastiani</a:t>
            </a:r>
            <a:r>
              <a:rPr lang="en-CA" sz="950" dirty="0">
                <a:effectLst/>
              </a:rPr>
              <a:t>. 2009. “Evaluation Measures for Ordinal Regression.” In </a:t>
            </a:r>
            <a:r>
              <a:rPr lang="en-CA" sz="950" i="1" dirty="0">
                <a:effectLst/>
              </a:rPr>
              <a:t>2009 Ninth International Conference on Intelligent Systems Design and Applications</a:t>
            </a:r>
            <a:r>
              <a:rPr lang="en-CA" sz="950" dirty="0">
                <a:effectLst/>
              </a:rPr>
              <a:t>, 283–87. </a:t>
            </a:r>
            <a:r>
              <a:rPr lang="en-CA" sz="950" dirty="0">
                <a:effectLst/>
                <a:hlinkClick r:id="rId3"/>
              </a:rPr>
              <a:t>https://doi.org/10.1109/ISDA.2009.230</a:t>
            </a:r>
            <a:r>
              <a:rPr lang="en-CA" sz="950" dirty="0">
                <a:effectLst/>
              </a:rPr>
              <a:t>.</a:t>
            </a:r>
          </a:p>
          <a:p>
            <a:pPr>
              <a:lnSpc>
                <a:spcPts val="660"/>
              </a:lnSpc>
            </a:pPr>
            <a:r>
              <a:rPr lang="en-CA" sz="950" dirty="0"/>
              <a:t>Bird, S., Klein, E., &amp; </a:t>
            </a:r>
            <a:r>
              <a:rPr lang="en-CA" sz="950" dirty="0" err="1"/>
              <a:t>Loper</a:t>
            </a:r>
            <a:r>
              <a:rPr lang="en-CA" sz="950" dirty="0"/>
              <a:t>, E. (2009). Natural Language Processing with Python: Analyzing Text with the Natural Language Toolkit. O'Reilly Media, Inc.</a:t>
            </a:r>
            <a:endParaRPr lang="en-CA" sz="950" dirty="0">
              <a:effectLst/>
            </a:endParaRPr>
          </a:p>
          <a:p>
            <a:pPr>
              <a:lnSpc>
                <a:spcPts val="660"/>
              </a:lnSpc>
            </a:pPr>
            <a:r>
              <a:rPr lang="en-CA" sz="950" dirty="0" err="1">
                <a:effectLst/>
              </a:rPr>
              <a:t>Boyagane</a:t>
            </a:r>
            <a:r>
              <a:rPr lang="en-CA" sz="950" dirty="0">
                <a:effectLst/>
              </a:rPr>
              <a:t>, </a:t>
            </a:r>
            <a:r>
              <a:rPr lang="en-CA" sz="950" dirty="0" err="1">
                <a:effectLst/>
              </a:rPr>
              <a:t>Isuru</a:t>
            </a:r>
            <a:r>
              <a:rPr lang="en-CA" sz="950" dirty="0">
                <a:effectLst/>
              </a:rPr>
              <a:t>. 2020. “How Important Are the Words in Your Text Data? </a:t>
            </a:r>
            <a:r>
              <a:rPr lang="en-CA" sz="950" dirty="0" err="1">
                <a:effectLst/>
              </a:rPr>
              <a:t>Tf-Idf</a:t>
            </a:r>
            <a:r>
              <a:rPr lang="en-CA" sz="950" dirty="0">
                <a:effectLst/>
              </a:rPr>
              <a:t> Answers….” Medium. December 24, 2020. </a:t>
            </a:r>
            <a:r>
              <a:rPr lang="en-CA" sz="950" dirty="0">
                <a:effectLst/>
                <a:hlinkClick r:id="rId4"/>
              </a:rPr>
              <a:t>https://towardsdatascience.com/how-important-are-the-words-in-your-text-data-tf-idf-answers-6fdc733bb066</a:t>
            </a:r>
            <a:r>
              <a:rPr lang="en-CA" sz="950" dirty="0">
                <a:effectLst/>
              </a:rPr>
              <a:t>.</a:t>
            </a:r>
          </a:p>
          <a:p>
            <a:pPr>
              <a:lnSpc>
                <a:spcPts val="660"/>
              </a:lnSpc>
            </a:pPr>
            <a:r>
              <a:rPr lang="en-CA" sz="950" dirty="0">
                <a:effectLst/>
              </a:rPr>
              <a:t>Clark, Kevin, Minh-Thang Luong, and Quoc V Le. 2020. “ELECTRA: PRE-TRAINING TEXT ENCODERS AS DISCRIMINATORS RATHER THAN GENERATORS,” 18.</a:t>
            </a:r>
          </a:p>
          <a:p>
            <a:pPr>
              <a:lnSpc>
                <a:spcPts val="660"/>
              </a:lnSpc>
            </a:pPr>
            <a:r>
              <a:rPr lang="en-CA" sz="950" dirty="0">
                <a:effectLst/>
              </a:rPr>
              <a:t>“Combining Categorical and Numerical Features with Text in BERT · Chris McCormick.” n.d. Accessed April 11, 2022a. </a:t>
            </a:r>
            <a:r>
              <a:rPr lang="en-CA" sz="950" dirty="0">
                <a:effectLst/>
                <a:hlinkClick r:id="rId5"/>
              </a:rPr>
              <a:t>https://mccormickml.com/2021/06/29/combining-categorical-numerical-features-with-bert/</a:t>
            </a:r>
            <a:r>
              <a:rPr lang="en-CA" sz="950" dirty="0">
                <a:effectLst/>
              </a:rPr>
              <a:t>.</a:t>
            </a:r>
          </a:p>
          <a:p>
            <a:pPr>
              <a:lnSpc>
                <a:spcPts val="660"/>
              </a:lnSpc>
            </a:pPr>
            <a:r>
              <a:rPr lang="en-CA" sz="950" dirty="0">
                <a:effectLst/>
              </a:rPr>
              <a:t>“Correcting Words Using NLTK in Python.” 2021. </a:t>
            </a:r>
            <a:r>
              <a:rPr lang="en-CA" sz="950" i="1" dirty="0" err="1">
                <a:effectLst/>
              </a:rPr>
              <a:t>GeeksforGeeks</a:t>
            </a:r>
            <a:r>
              <a:rPr lang="en-CA" sz="950" dirty="0">
                <a:effectLst/>
              </a:rPr>
              <a:t> (blog). July 18, 2021. </a:t>
            </a:r>
            <a:r>
              <a:rPr lang="en-CA" sz="950" dirty="0">
                <a:effectLst/>
                <a:hlinkClick r:id="rId6"/>
              </a:rPr>
              <a:t>https://www.geeksforgeeks.org/correcting-words-using-nltk-in-python/</a:t>
            </a:r>
            <a:r>
              <a:rPr lang="en-CA" sz="950" dirty="0">
                <a:effectLst/>
              </a:rPr>
              <a:t>.</a:t>
            </a:r>
          </a:p>
          <a:p>
            <a:pPr>
              <a:lnSpc>
                <a:spcPts val="660"/>
              </a:lnSpc>
            </a:pPr>
            <a:r>
              <a:rPr lang="en-CA" sz="950" dirty="0">
                <a:effectLst/>
              </a:rPr>
              <a:t>“Feature Extraction Techniques - NLP.” 2020. </a:t>
            </a:r>
            <a:r>
              <a:rPr lang="en-CA" sz="950" i="1" dirty="0" err="1">
                <a:effectLst/>
              </a:rPr>
              <a:t>GeeksforGeeks</a:t>
            </a:r>
            <a:r>
              <a:rPr lang="en-CA" sz="950" dirty="0">
                <a:effectLst/>
              </a:rPr>
              <a:t> (blog). March 3, 2020. </a:t>
            </a:r>
            <a:r>
              <a:rPr lang="en-CA" sz="950" dirty="0">
                <a:effectLst/>
                <a:hlinkClick r:id="rId7"/>
              </a:rPr>
              <a:t>https://www.geeksforgeeks.org/feature-extraction-techniques-nlp/</a:t>
            </a:r>
            <a:r>
              <a:rPr lang="en-CA" sz="950" dirty="0">
                <a:effectLst/>
              </a:rPr>
              <a:t>.</a:t>
            </a:r>
          </a:p>
          <a:p>
            <a:pPr>
              <a:lnSpc>
                <a:spcPts val="660"/>
              </a:lnSpc>
            </a:pPr>
            <a:r>
              <a:rPr lang="en-CA" sz="950" dirty="0">
                <a:effectLst/>
              </a:rPr>
              <a:t>Figueroa, Rosa L., Qing Zeng-</a:t>
            </a:r>
            <a:r>
              <a:rPr lang="en-CA" sz="950" dirty="0" err="1">
                <a:effectLst/>
              </a:rPr>
              <a:t>Treitler</a:t>
            </a:r>
            <a:r>
              <a:rPr lang="en-CA" sz="950" dirty="0">
                <a:effectLst/>
              </a:rPr>
              <a:t>, </a:t>
            </a:r>
            <a:r>
              <a:rPr lang="en-CA" sz="950" dirty="0" err="1">
                <a:effectLst/>
              </a:rPr>
              <a:t>Sasikiran</a:t>
            </a:r>
            <a:r>
              <a:rPr lang="en-CA" sz="950" dirty="0">
                <a:effectLst/>
              </a:rPr>
              <a:t> </a:t>
            </a:r>
            <a:r>
              <a:rPr lang="en-CA" sz="950" dirty="0" err="1">
                <a:effectLst/>
              </a:rPr>
              <a:t>Kandula</a:t>
            </a:r>
            <a:r>
              <a:rPr lang="en-CA" sz="950" dirty="0">
                <a:effectLst/>
              </a:rPr>
              <a:t>, and Long H. Ngo. 2012. “Predicting Sample Size Required for Classification Performance.” </a:t>
            </a:r>
            <a:r>
              <a:rPr lang="en-CA" sz="950" i="1" dirty="0">
                <a:effectLst/>
              </a:rPr>
              <a:t>BMC Medical Informatics and Decision Making</a:t>
            </a:r>
            <a:r>
              <a:rPr lang="en-CA" sz="950" dirty="0">
                <a:effectLst/>
              </a:rPr>
              <a:t> 12 (1): 8. </a:t>
            </a:r>
            <a:r>
              <a:rPr lang="en-CA" sz="950" dirty="0">
                <a:effectLst/>
                <a:hlinkClick r:id="rId8"/>
              </a:rPr>
              <a:t>https://doi.org/10.1186/1472-6947-12-8</a:t>
            </a:r>
            <a:r>
              <a:rPr lang="en-CA" sz="950" dirty="0">
                <a:effectLst/>
              </a:rPr>
              <a:t>.</a:t>
            </a:r>
          </a:p>
          <a:p>
            <a:pPr>
              <a:lnSpc>
                <a:spcPts val="660"/>
              </a:lnSpc>
            </a:pPr>
            <a:r>
              <a:rPr lang="en-CA" sz="950" dirty="0">
                <a:effectLst/>
              </a:rPr>
              <a:t>Ganesan, Kavita. 2018. “Python Keyword Extraction Tutorial Using TF-IDF.” </a:t>
            </a:r>
            <a:r>
              <a:rPr lang="en-CA" sz="950" i="1" dirty="0">
                <a:effectLst/>
              </a:rPr>
              <a:t>Kavita Ganesan, PhD</a:t>
            </a:r>
            <a:r>
              <a:rPr lang="en-CA" sz="950" dirty="0">
                <a:effectLst/>
              </a:rPr>
              <a:t> (blog). August 2, 2018. </a:t>
            </a:r>
            <a:r>
              <a:rPr lang="en-CA" sz="950" dirty="0">
                <a:effectLst/>
                <a:hlinkClick r:id="rId9"/>
              </a:rPr>
              <a:t>https://kavita-ganesan.com/python-keyword-extraction/</a:t>
            </a:r>
            <a:r>
              <a:rPr lang="en-CA" sz="950" dirty="0">
                <a:effectLst/>
              </a:rPr>
              <a:t>.</a:t>
            </a:r>
          </a:p>
          <a:p>
            <a:pPr>
              <a:lnSpc>
                <a:spcPts val="660"/>
              </a:lnSpc>
            </a:pPr>
            <a:r>
              <a:rPr lang="en-CA" sz="950" dirty="0" err="1">
                <a:effectLst/>
              </a:rPr>
              <a:t>Gaudette</a:t>
            </a:r>
            <a:r>
              <a:rPr lang="en-CA" sz="950" dirty="0">
                <a:effectLst/>
              </a:rPr>
              <a:t>, Lisa, and Nathalie </a:t>
            </a:r>
            <a:r>
              <a:rPr lang="en-CA" sz="950" dirty="0" err="1">
                <a:effectLst/>
              </a:rPr>
              <a:t>Japkowicz</a:t>
            </a:r>
            <a:r>
              <a:rPr lang="en-CA" sz="950" dirty="0">
                <a:effectLst/>
              </a:rPr>
              <a:t>. 2009a. “Evaluation Methods for Ordinal Classification.” In </a:t>
            </a:r>
            <a:r>
              <a:rPr lang="en-CA" sz="950" i="1" dirty="0">
                <a:effectLst/>
              </a:rPr>
              <a:t>Advances in Artificial Intelligence</a:t>
            </a:r>
            <a:r>
              <a:rPr lang="en-CA" sz="950" dirty="0">
                <a:effectLst/>
              </a:rPr>
              <a:t>, edited by Yong Gao and Nathalie </a:t>
            </a:r>
            <a:r>
              <a:rPr lang="en-CA" sz="950" dirty="0" err="1">
                <a:effectLst/>
              </a:rPr>
              <a:t>Japkowicz</a:t>
            </a:r>
            <a:r>
              <a:rPr lang="en-CA" sz="950" dirty="0">
                <a:effectLst/>
              </a:rPr>
              <a:t>, 207–10. Berlin, Heidelberg: Springer. </a:t>
            </a:r>
            <a:r>
              <a:rPr lang="en-CA" sz="950" dirty="0">
                <a:effectLst/>
                <a:hlinkClick r:id="rId10"/>
              </a:rPr>
              <a:t>https://doi.org/10.1007/978-3-642-01818-3_25</a:t>
            </a:r>
            <a:r>
              <a:rPr lang="en-CA" sz="950" dirty="0">
                <a:effectLst/>
              </a:rPr>
              <a:t>.</a:t>
            </a:r>
          </a:p>
          <a:p>
            <a:pPr>
              <a:lnSpc>
                <a:spcPts val="660"/>
              </a:lnSpc>
            </a:pPr>
            <a:r>
              <a:rPr lang="en-CA" sz="950" dirty="0"/>
              <a:t>Guo, S.; Wang, Q. Application of Knowledge Distillation Based on Transfer Learning of ERNIE Model in Intelligent Dialogue Intention Recognition. Sensors 2022, 22, 1270. </a:t>
            </a:r>
            <a:r>
              <a:rPr lang="en-CA" sz="950" dirty="0">
                <a:hlinkClick r:id="rId11"/>
              </a:rPr>
              <a:t>https://doi.org/10.3390/s22031270</a:t>
            </a:r>
            <a:endParaRPr lang="en-CA" sz="950" dirty="0">
              <a:effectLst/>
            </a:endParaRPr>
          </a:p>
          <a:p>
            <a:pPr>
              <a:lnSpc>
                <a:spcPts val="660"/>
              </a:lnSpc>
            </a:pPr>
            <a:r>
              <a:rPr lang="en-CA" sz="950" dirty="0">
                <a:effectLst/>
              </a:rPr>
              <a:t>Hao, </a:t>
            </a:r>
            <a:r>
              <a:rPr lang="en-CA" sz="950" dirty="0" err="1">
                <a:effectLst/>
              </a:rPr>
              <a:t>Yaru</a:t>
            </a:r>
            <a:r>
              <a:rPr lang="en-CA" sz="950" dirty="0">
                <a:effectLst/>
              </a:rPr>
              <a:t>, Li Dong, </a:t>
            </a:r>
            <a:r>
              <a:rPr lang="en-CA" sz="950" dirty="0" err="1">
                <a:effectLst/>
              </a:rPr>
              <a:t>Hangbo</a:t>
            </a:r>
            <a:r>
              <a:rPr lang="en-CA" sz="950" dirty="0">
                <a:effectLst/>
              </a:rPr>
              <a:t> Bao, </a:t>
            </a:r>
            <a:r>
              <a:rPr lang="en-CA" sz="950" dirty="0" err="1">
                <a:effectLst/>
              </a:rPr>
              <a:t>Ke</a:t>
            </a:r>
            <a:r>
              <a:rPr lang="en-CA" sz="950" dirty="0">
                <a:effectLst/>
              </a:rPr>
              <a:t> Xu, and </a:t>
            </a:r>
            <a:r>
              <a:rPr lang="en-CA" sz="950" dirty="0" err="1">
                <a:effectLst/>
              </a:rPr>
              <a:t>Furu</a:t>
            </a:r>
            <a:r>
              <a:rPr lang="en-CA" sz="950" dirty="0">
                <a:effectLst/>
              </a:rPr>
              <a:t> Wei. 2021. “Learning to Sample Replacements for ELECTRA Pre-Training.” In </a:t>
            </a:r>
            <a:r>
              <a:rPr lang="en-CA" sz="950" i="1" dirty="0">
                <a:effectLst/>
              </a:rPr>
              <a:t>Findings of the Association for Computational Linguistics: ACL-IJCNLP 2021</a:t>
            </a:r>
            <a:r>
              <a:rPr lang="en-CA" sz="950" dirty="0">
                <a:effectLst/>
              </a:rPr>
              <a:t>, 4495–4506. Online: Association for Computational Linguistics. </a:t>
            </a:r>
            <a:r>
              <a:rPr lang="en-CA" sz="950" dirty="0">
                <a:effectLst/>
                <a:hlinkClick r:id="rId12"/>
              </a:rPr>
              <a:t>https://doi.org/10.18653/v1/2021.findings-acl.394</a:t>
            </a:r>
            <a:r>
              <a:rPr lang="en-CA" sz="950" dirty="0">
                <a:effectLst/>
              </a:rPr>
              <a:t>.</a:t>
            </a:r>
          </a:p>
          <a:p>
            <a:pPr>
              <a:lnSpc>
                <a:spcPts val="660"/>
              </a:lnSpc>
            </a:pPr>
            <a:r>
              <a:rPr lang="en-CA" sz="950" dirty="0">
                <a:effectLst/>
              </a:rPr>
              <a:t>He, </a:t>
            </a:r>
            <a:r>
              <a:rPr lang="en-CA" sz="950" dirty="0" err="1">
                <a:effectLst/>
              </a:rPr>
              <a:t>Pengcheng</a:t>
            </a:r>
            <a:r>
              <a:rPr lang="en-CA" sz="950" dirty="0">
                <a:effectLst/>
              </a:rPr>
              <a:t>, </a:t>
            </a:r>
            <a:r>
              <a:rPr lang="en-CA" sz="950" dirty="0" err="1">
                <a:effectLst/>
              </a:rPr>
              <a:t>Xiaodong</a:t>
            </a:r>
            <a:r>
              <a:rPr lang="en-CA" sz="950" dirty="0">
                <a:effectLst/>
              </a:rPr>
              <a:t> Liu, </a:t>
            </a:r>
            <a:r>
              <a:rPr lang="en-CA" sz="950" dirty="0" err="1">
                <a:effectLst/>
              </a:rPr>
              <a:t>Jianfeng</a:t>
            </a:r>
            <a:r>
              <a:rPr lang="en-CA" sz="950" dirty="0">
                <a:effectLst/>
              </a:rPr>
              <a:t> Gao, and </a:t>
            </a:r>
            <a:r>
              <a:rPr lang="en-CA" sz="950" dirty="0" err="1">
                <a:effectLst/>
              </a:rPr>
              <a:t>Weizhu</a:t>
            </a:r>
            <a:r>
              <a:rPr lang="en-CA" sz="950" dirty="0">
                <a:effectLst/>
              </a:rPr>
              <a:t> Chen. 2020. “DEBERTA: DECODING-ENHANCED BERT WITH DISENTANGLED ATTENTION.” In . </a:t>
            </a:r>
            <a:r>
              <a:rPr lang="en-CA" sz="950" dirty="0">
                <a:effectLst/>
                <a:hlinkClick r:id="rId13"/>
              </a:rPr>
              <a:t>https://openreview.net/forum?id=XPZIaotutsD</a:t>
            </a:r>
            <a:r>
              <a:rPr lang="en-CA" sz="950" dirty="0">
                <a:effectLst/>
              </a:rPr>
              <a:t>.</a:t>
            </a:r>
          </a:p>
          <a:p>
            <a:pPr>
              <a:lnSpc>
                <a:spcPts val="660"/>
              </a:lnSpc>
            </a:pPr>
            <a:r>
              <a:rPr lang="en-CA" sz="950" dirty="0">
                <a:effectLst/>
              </a:rPr>
              <a:t>“Hugging Face – The AI Community Building the Future.” n.d. Accessed April 11, 2022. </a:t>
            </a:r>
            <a:r>
              <a:rPr lang="en-CA" sz="950" dirty="0">
                <a:effectLst/>
                <a:hlinkClick r:id="rId14"/>
              </a:rPr>
              <a:t>https://huggingface.co/</a:t>
            </a:r>
            <a:r>
              <a:rPr lang="en-CA" sz="950" dirty="0">
                <a:effectLst/>
              </a:rPr>
              <a:t>.</a:t>
            </a:r>
          </a:p>
          <a:p>
            <a:pPr>
              <a:lnSpc>
                <a:spcPts val="660"/>
              </a:lnSpc>
            </a:pPr>
            <a:r>
              <a:rPr lang="en-CA" sz="950" dirty="0" err="1">
                <a:effectLst/>
              </a:rPr>
              <a:t>Nageshkar</a:t>
            </a:r>
            <a:r>
              <a:rPr lang="en-CA" sz="950" dirty="0">
                <a:effectLst/>
              </a:rPr>
              <a:t>, Prasad. 2021. “Multi-Label Text Classification Using Transformers(BERT).” </a:t>
            </a:r>
            <a:r>
              <a:rPr lang="en-CA" sz="950" i="1" dirty="0">
                <a:effectLst/>
              </a:rPr>
              <a:t>Analytics Vidhya</a:t>
            </a:r>
            <a:r>
              <a:rPr lang="en-CA" sz="950" dirty="0">
                <a:effectLst/>
              </a:rPr>
              <a:t> (blog). March 15, 2021. </a:t>
            </a:r>
            <a:r>
              <a:rPr lang="en-CA" sz="950" dirty="0">
                <a:effectLst/>
                <a:hlinkClick r:id="rId15"/>
              </a:rPr>
              <a:t>https://medium.com/analytics-vidhya/multi-label-text-classification-using-transformers-bert-93460838e62b</a:t>
            </a:r>
            <a:r>
              <a:rPr lang="en-CA" sz="950" dirty="0">
                <a:effectLst/>
              </a:rPr>
              <a:t>.</a:t>
            </a:r>
          </a:p>
          <a:p>
            <a:pPr>
              <a:lnSpc>
                <a:spcPts val="660"/>
              </a:lnSpc>
            </a:pPr>
            <a:r>
              <a:rPr lang="en-CA" sz="950" dirty="0"/>
              <a:t>Q3 2021 US Hotel Figures. CBREUS Insights and Research. (2021). Retrieved January 21, 2022, from Q3 2021 US Hotel Figures</a:t>
            </a:r>
            <a:endParaRPr lang="en-CA" sz="950" dirty="0">
              <a:effectLst/>
            </a:endParaRPr>
          </a:p>
          <a:p>
            <a:pPr>
              <a:lnSpc>
                <a:spcPts val="660"/>
              </a:lnSpc>
            </a:pPr>
            <a:r>
              <a:rPr lang="en-CA" sz="950" dirty="0">
                <a:effectLst/>
              </a:rPr>
              <a:t>Rajapakse, </a:t>
            </a:r>
            <a:r>
              <a:rPr lang="en-CA" sz="950" dirty="0" err="1">
                <a:effectLst/>
              </a:rPr>
              <a:t>Thilina</a:t>
            </a:r>
            <a:r>
              <a:rPr lang="en-CA" sz="950" dirty="0">
                <a:effectLst/>
              </a:rPr>
              <a:t>. 2020. “Understanding ELECTRA and Training an ELECTRA Language Model.” Medium. April 12, 2020. </a:t>
            </a:r>
            <a:r>
              <a:rPr lang="en-CA" sz="950" dirty="0">
                <a:effectLst/>
                <a:hlinkClick r:id="rId16"/>
              </a:rPr>
              <a:t>https://towardsdatascience.com/understanding-electra-and-training-an-electra-language-model-3d33e3a9660d</a:t>
            </a:r>
            <a:r>
              <a:rPr lang="en-CA" sz="950" dirty="0">
                <a:effectLst/>
              </a:rPr>
              <a:t>.</a:t>
            </a:r>
          </a:p>
          <a:p>
            <a:pPr>
              <a:lnSpc>
                <a:spcPts val="660"/>
              </a:lnSpc>
            </a:pPr>
            <a:r>
              <a:rPr lang="en-CA" sz="950" dirty="0">
                <a:effectLst/>
              </a:rPr>
              <a:t>Sun, Yu, </a:t>
            </a:r>
            <a:r>
              <a:rPr lang="en-CA" sz="950" dirty="0" err="1">
                <a:effectLst/>
              </a:rPr>
              <a:t>Shuohuan</a:t>
            </a:r>
            <a:r>
              <a:rPr lang="en-CA" sz="950" dirty="0">
                <a:effectLst/>
              </a:rPr>
              <a:t> Wang, </a:t>
            </a:r>
            <a:r>
              <a:rPr lang="en-CA" sz="950" dirty="0" err="1">
                <a:effectLst/>
              </a:rPr>
              <a:t>Yukun</a:t>
            </a:r>
            <a:r>
              <a:rPr lang="en-CA" sz="950" dirty="0">
                <a:effectLst/>
              </a:rPr>
              <a:t> Li, </a:t>
            </a:r>
            <a:r>
              <a:rPr lang="en-CA" sz="950" dirty="0" err="1">
                <a:effectLst/>
              </a:rPr>
              <a:t>Shikun</a:t>
            </a:r>
            <a:r>
              <a:rPr lang="en-CA" sz="950" dirty="0">
                <a:effectLst/>
              </a:rPr>
              <a:t> Feng, Hao Tian, Hua Wu, and Haifeng Wang. 2019. “ERNIE 2.0: A Continual Pre-Training Framework for Language Understanding.” </a:t>
            </a:r>
            <a:r>
              <a:rPr lang="en-CA" sz="950" i="1" dirty="0">
                <a:effectLst/>
              </a:rPr>
              <a:t>ArXiv:1907.12412 [Cs]</a:t>
            </a:r>
            <a:r>
              <a:rPr lang="en-CA" sz="950" dirty="0">
                <a:effectLst/>
              </a:rPr>
              <a:t>, November. </a:t>
            </a:r>
            <a:r>
              <a:rPr lang="en-CA" sz="950" dirty="0">
                <a:effectLst/>
                <a:hlinkClick r:id="rId17"/>
              </a:rPr>
              <a:t>http://arxiv.org/abs/1907.12412</a:t>
            </a:r>
            <a:r>
              <a:rPr lang="en-CA" sz="950" dirty="0">
                <a:effectLst/>
              </a:rPr>
              <a:t>.</a:t>
            </a:r>
          </a:p>
          <a:p>
            <a:pPr>
              <a:lnSpc>
                <a:spcPts val="660"/>
              </a:lnSpc>
            </a:pPr>
            <a:r>
              <a:rPr lang="en-CA" sz="950" dirty="0"/>
              <a:t>Strategic Report - Industry Overview 2020. IHG Hotels and Resorts - Annual reports. (2020). Retrieved January 20, 2022, from </a:t>
            </a:r>
            <a:r>
              <a:rPr lang="en-CA" sz="950" dirty="0">
                <a:hlinkClick r:id="rId18"/>
              </a:rPr>
              <a:t>https://www.ihgplc.com/-/media/FBBD6EBDD4D14EAD88A08E62F7911E74.ashx</a:t>
            </a:r>
            <a:endParaRPr lang="en-CA" sz="950" dirty="0"/>
          </a:p>
          <a:p>
            <a:pPr>
              <a:lnSpc>
                <a:spcPts val="660"/>
              </a:lnSpc>
            </a:pPr>
            <a:r>
              <a:rPr lang="en-CA" sz="950" dirty="0">
                <a:effectLst/>
              </a:rPr>
              <a:t>Vivek, Sowmya. 2018. “Automated Keyword Extraction from Articles Using NLP.” </a:t>
            </a:r>
            <a:r>
              <a:rPr lang="en-CA" sz="950" i="1" dirty="0">
                <a:effectLst/>
              </a:rPr>
              <a:t>Analytics Vidhya</a:t>
            </a:r>
            <a:r>
              <a:rPr lang="en-CA" sz="950" dirty="0">
                <a:effectLst/>
              </a:rPr>
              <a:t> (blog). December 17, 2018. </a:t>
            </a:r>
            <a:r>
              <a:rPr lang="en-CA" sz="950" dirty="0">
                <a:effectLst/>
                <a:hlinkClick r:id="rId19"/>
              </a:rPr>
              <a:t>https://medium.com/analytics-vidhya/automated-keyword-extraction-from-articles-using-nlp-bfd864f41b34</a:t>
            </a:r>
            <a:r>
              <a:rPr lang="en-CA" sz="950" dirty="0">
                <a:effectLst/>
              </a:rPr>
              <a:t>.</a:t>
            </a:r>
          </a:p>
          <a:p>
            <a:pPr>
              <a:lnSpc>
                <a:spcPts val="660"/>
              </a:lnSpc>
            </a:pPr>
            <a:r>
              <a:rPr lang="en-CA" sz="950" dirty="0">
                <a:effectLst/>
              </a:rPr>
              <a:t>Yao, Y.Y. 1995. “Measuring Retrieval Effectiveness Based on User Preference of Documents.” </a:t>
            </a:r>
            <a:r>
              <a:rPr lang="en-CA" sz="950" i="1" dirty="0">
                <a:effectLst/>
              </a:rPr>
              <a:t>Journal of the American Society for Information Science</a:t>
            </a:r>
            <a:r>
              <a:rPr lang="en-CA" sz="950" dirty="0">
                <a:effectLst/>
              </a:rPr>
              <a:t> 46 (2): 133–45. </a:t>
            </a:r>
            <a:r>
              <a:rPr lang="en-CA" sz="950" dirty="0">
                <a:effectLst/>
                <a:hlinkClick r:id="rId20"/>
              </a:rPr>
              <a:t>https://doi.org/10.1002/(SICI)1097-4571(199503)46:2&lt;133::AID-ASI6&gt;3.0.CO;2-Z</a:t>
            </a:r>
            <a:r>
              <a:rPr lang="en-CA" sz="950" dirty="0">
                <a:effectLst/>
              </a:rPr>
              <a:t>.</a:t>
            </a:r>
            <a:endParaRPr lang="en-CA" sz="950" dirty="0"/>
          </a:p>
        </p:txBody>
      </p:sp>
    </p:spTree>
    <p:extLst>
      <p:ext uri="{BB962C8B-B14F-4D97-AF65-F5344CB8AC3E}">
        <p14:creationId xmlns:p14="http://schemas.microsoft.com/office/powerpoint/2010/main" val="393105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0.558</a:t>
            </a:r>
          </a:p>
        </p:txBody>
      </p:sp>
    </p:spTree>
    <p:extLst>
      <p:ext uri="{BB962C8B-B14F-4D97-AF65-F5344CB8AC3E}">
        <p14:creationId xmlns:p14="http://schemas.microsoft.com/office/powerpoint/2010/main" val="459984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4" name="Picture 3">
            <a:extLst>
              <a:ext uri="{FF2B5EF4-FFF2-40B4-BE49-F238E27FC236}">
                <a16:creationId xmlns:a16="http://schemas.microsoft.com/office/drawing/2014/main" id="{2CA3C50F-3CBE-4F8F-BD71-AC08DBC5709A}"/>
              </a:ext>
            </a:extLst>
          </p:cNvPr>
          <p:cNvPicPr>
            <a:picLocks noChangeAspect="1"/>
          </p:cNvPicPr>
          <p:nvPr/>
        </p:nvPicPr>
        <p:blipFill>
          <a:blip r:embed="rId2"/>
          <a:stretch>
            <a:fillRect/>
          </a:stretch>
        </p:blipFill>
        <p:spPr>
          <a:xfrm>
            <a:off x="1448261" y="1784450"/>
            <a:ext cx="8519606" cy="4430956"/>
          </a:xfrm>
          <a:prstGeom prst="rect">
            <a:avLst/>
          </a:prstGeom>
        </p:spPr>
      </p:pic>
    </p:spTree>
    <p:extLst>
      <p:ext uri="{BB962C8B-B14F-4D97-AF65-F5344CB8AC3E}">
        <p14:creationId xmlns:p14="http://schemas.microsoft.com/office/powerpoint/2010/main" val="354168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Methodology – Data Sampling - Insufficient States</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during the pandemic – in this case all were used</a:t>
            </a:r>
          </a:p>
          <a:p>
            <a:pPr lvl="2"/>
            <a:r>
              <a:rPr lang="en-CA" sz="1600" dirty="0"/>
              <a:t>These states are displayed on the right</a:t>
            </a:r>
          </a:p>
          <a:p>
            <a:pPr lvl="1"/>
            <a:r>
              <a:rPr lang="en-CA" sz="1800" dirty="0"/>
              <a:t>Total of 146,438 reviews</a:t>
            </a:r>
          </a:p>
          <a:p>
            <a:pPr lvl="1"/>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1526841607"/>
              </p:ext>
            </p:extLst>
          </p:nvPr>
        </p:nvGraphicFramePr>
        <p:xfrm>
          <a:off x="6096000" y="1705522"/>
          <a:ext cx="4932296" cy="4693920"/>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230977">
                <a:tc>
                  <a:txBody>
                    <a:bodyPr/>
                    <a:lstStyle/>
                    <a:p>
                      <a:r>
                        <a:rPr lang="en-CA" sz="1600" dirty="0"/>
                        <a:t>State</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25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DE</a:t>
                      </a:r>
                    </a:p>
                  </a:txBody>
                  <a:tcPr/>
                </a:tc>
                <a:tc>
                  <a:txBody>
                    <a:bodyPr/>
                    <a:lstStyle/>
                    <a:p>
                      <a:pPr algn="ctr"/>
                      <a:r>
                        <a:rPr lang="en-CA" sz="1600" dirty="0"/>
                        <a:t>7,667</a:t>
                      </a:r>
                    </a:p>
                  </a:txBody>
                  <a:tcPr/>
                </a:tc>
                <a:tc>
                  <a:txBody>
                    <a:bodyPr/>
                    <a:lstStyle/>
                    <a:p>
                      <a:pPr algn="ctr"/>
                      <a:r>
                        <a:rPr lang="en-CA" sz="1600" dirty="0"/>
                        <a:t>817</a:t>
                      </a:r>
                    </a:p>
                  </a:txBody>
                  <a:tcPr/>
                </a:tc>
                <a:extLst>
                  <a:ext uri="{0D108BD9-81ED-4DB2-BD59-A6C34878D82A}">
                    <a16:rowId xmlns:a16="http://schemas.microsoft.com/office/drawing/2014/main" val="1427817165"/>
                  </a:ext>
                </a:extLst>
              </a:tr>
              <a:tr h="251975">
                <a:tc>
                  <a:txBody>
                    <a:bodyPr/>
                    <a:lstStyle/>
                    <a:p>
                      <a:r>
                        <a:rPr lang="en-CA" sz="1600" dirty="0"/>
                        <a:t>IA</a:t>
                      </a:r>
                    </a:p>
                  </a:txBody>
                  <a:tcPr/>
                </a:tc>
                <a:tc>
                  <a:txBody>
                    <a:bodyPr/>
                    <a:lstStyle/>
                    <a:p>
                      <a:pPr algn="ctr"/>
                      <a:r>
                        <a:rPr lang="en-CA" sz="1600" dirty="0"/>
                        <a:t>12,892</a:t>
                      </a:r>
                    </a:p>
                  </a:txBody>
                  <a:tcPr/>
                </a:tc>
                <a:tc>
                  <a:txBody>
                    <a:bodyPr/>
                    <a:lstStyle/>
                    <a:p>
                      <a:pPr algn="ctr"/>
                      <a:r>
                        <a:rPr lang="en-CA" sz="1600" dirty="0"/>
                        <a:t>1,009</a:t>
                      </a:r>
                    </a:p>
                  </a:txBody>
                  <a:tcPr/>
                </a:tc>
                <a:extLst>
                  <a:ext uri="{0D108BD9-81ED-4DB2-BD59-A6C34878D82A}">
                    <a16:rowId xmlns:a16="http://schemas.microsoft.com/office/drawing/2014/main" val="387217218"/>
                  </a:ext>
                </a:extLst>
              </a:tr>
              <a:tr h="251975">
                <a:tc>
                  <a:txBody>
                    <a:bodyPr/>
                    <a:lstStyle/>
                    <a:p>
                      <a:r>
                        <a:rPr lang="en-CA" sz="1600" dirty="0"/>
                        <a:t>KS</a:t>
                      </a:r>
                    </a:p>
                  </a:txBody>
                  <a:tcPr/>
                </a:tc>
                <a:tc>
                  <a:txBody>
                    <a:bodyPr/>
                    <a:lstStyle/>
                    <a:p>
                      <a:pPr algn="ctr"/>
                      <a:r>
                        <a:rPr lang="en-CA" sz="1600" dirty="0"/>
                        <a:t>20,364</a:t>
                      </a:r>
                    </a:p>
                  </a:txBody>
                  <a:tcPr/>
                </a:tc>
                <a:tc>
                  <a:txBody>
                    <a:bodyPr/>
                    <a:lstStyle/>
                    <a:p>
                      <a:pPr algn="ctr"/>
                      <a:r>
                        <a:rPr lang="en-CA" sz="1600" dirty="0"/>
                        <a:t>1,376</a:t>
                      </a:r>
                    </a:p>
                  </a:txBody>
                  <a:tcPr/>
                </a:tc>
                <a:extLst>
                  <a:ext uri="{0D108BD9-81ED-4DB2-BD59-A6C34878D82A}">
                    <a16:rowId xmlns:a16="http://schemas.microsoft.com/office/drawing/2014/main" val="377570713"/>
                  </a:ext>
                </a:extLst>
              </a:tr>
              <a:tr h="251975">
                <a:tc>
                  <a:txBody>
                    <a:bodyPr/>
                    <a:lstStyle/>
                    <a:p>
                      <a:r>
                        <a:rPr lang="en-CA" sz="1600" dirty="0"/>
                        <a:t>MI</a:t>
                      </a:r>
                    </a:p>
                  </a:txBody>
                  <a:tcPr/>
                </a:tc>
                <a:tc>
                  <a:txBody>
                    <a:bodyPr/>
                    <a:lstStyle/>
                    <a:p>
                      <a:pPr algn="ctr"/>
                      <a:r>
                        <a:rPr lang="en-CA" sz="1600" dirty="0"/>
                        <a:t>25,153</a:t>
                      </a:r>
                    </a:p>
                  </a:txBody>
                  <a:tcPr/>
                </a:tc>
                <a:tc>
                  <a:txBody>
                    <a:bodyPr/>
                    <a:lstStyle/>
                    <a:p>
                      <a:pPr algn="ctr"/>
                      <a:r>
                        <a:rPr lang="en-CA" sz="1600" dirty="0"/>
                        <a:t>1,463</a:t>
                      </a:r>
                    </a:p>
                  </a:txBody>
                  <a:tcPr/>
                </a:tc>
                <a:extLst>
                  <a:ext uri="{0D108BD9-81ED-4DB2-BD59-A6C34878D82A}">
                    <a16:rowId xmlns:a16="http://schemas.microsoft.com/office/drawing/2014/main" val="2228075380"/>
                  </a:ext>
                </a:extLst>
              </a:tr>
              <a:tr h="251975">
                <a:tc>
                  <a:txBody>
                    <a:bodyPr/>
                    <a:lstStyle/>
                    <a:p>
                      <a:r>
                        <a:rPr lang="en-CA" sz="1600" dirty="0"/>
                        <a:t>MS</a:t>
                      </a:r>
                    </a:p>
                  </a:txBody>
                  <a:tcPr/>
                </a:tc>
                <a:tc>
                  <a:txBody>
                    <a:bodyPr/>
                    <a:lstStyle/>
                    <a:p>
                      <a:pPr algn="ctr"/>
                      <a:r>
                        <a:rPr lang="en-CA" sz="1600" dirty="0"/>
                        <a:t>7,748</a:t>
                      </a:r>
                    </a:p>
                  </a:txBody>
                  <a:tcPr/>
                </a:tc>
                <a:tc>
                  <a:txBody>
                    <a:bodyPr/>
                    <a:lstStyle/>
                    <a:p>
                      <a:pPr algn="ctr"/>
                      <a:r>
                        <a:rPr lang="en-CA" sz="1600" dirty="0"/>
                        <a:t>562</a:t>
                      </a:r>
                    </a:p>
                  </a:txBody>
                  <a:tcPr/>
                </a:tc>
                <a:extLst>
                  <a:ext uri="{0D108BD9-81ED-4DB2-BD59-A6C34878D82A}">
                    <a16:rowId xmlns:a16="http://schemas.microsoft.com/office/drawing/2014/main" val="3645646829"/>
                  </a:ext>
                </a:extLst>
              </a:tr>
              <a:tr h="251975">
                <a:tc>
                  <a:txBody>
                    <a:bodyPr/>
                    <a:lstStyle/>
                    <a:p>
                      <a:r>
                        <a:rPr lang="en-CA" sz="1600" dirty="0"/>
                        <a:t>MT</a:t>
                      </a:r>
                    </a:p>
                  </a:txBody>
                  <a:tcPr/>
                </a:tc>
                <a:tc>
                  <a:txBody>
                    <a:bodyPr/>
                    <a:lstStyle/>
                    <a:p>
                      <a:pPr algn="ctr"/>
                      <a:r>
                        <a:rPr lang="en-CA" sz="1600" dirty="0"/>
                        <a:t>17,121</a:t>
                      </a:r>
                    </a:p>
                  </a:txBody>
                  <a:tcPr/>
                </a:tc>
                <a:tc>
                  <a:txBody>
                    <a:bodyPr/>
                    <a:lstStyle/>
                    <a:p>
                      <a:pPr algn="ctr"/>
                      <a:r>
                        <a:rPr lang="en-CA" sz="1600" dirty="0"/>
                        <a:t>1,093</a:t>
                      </a:r>
                    </a:p>
                  </a:txBody>
                  <a:tcPr/>
                </a:tc>
                <a:extLst>
                  <a:ext uri="{0D108BD9-81ED-4DB2-BD59-A6C34878D82A}">
                    <a16:rowId xmlns:a16="http://schemas.microsoft.com/office/drawing/2014/main" val="1736433575"/>
                  </a:ext>
                </a:extLst>
              </a:tr>
              <a:tr h="251975">
                <a:tc>
                  <a:txBody>
                    <a:bodyPr/>
                    <a:lstStyle/>
                    <a:p>
                      <a:r>
                        <a:rPr lang="en-CA" sz="1600" dirty="0"/>
                        <a:t>NH</a:t>
                      </a:r>
                    </a:p>
                  </a:txBody>
                  <a:tcPr/>
                </a:tc>
                <a:tc>
                  <a:txBody>
                    <a:bodyPr/>
                    <a:lstStyle/>
                    <a:p>
                      <a:pPr algn="ctr"/>
                      <a:r>
                        <a:rPr lang="en-CA" sz="1600" dirty="0"/>
                        <a:t>11,147</a:t>
                      </a:r>
                    </a:p>
                  </a:txBody>
                  <a:tcPr/>
                </a:tc>
                <a:tc>
                  <a:txBody>
                    <a:bodyPr/>
                    <a:lstStyle/>
                    <a:p>
                      <a:pPr algn="ctr"/>
                      <a:r>
                        <a:rPr lang="en-CA" sz="1600" dirty="0"/>
                        <a:t>589</a:t>
                      </a:r>
                    </a:p>
                  </a:txBody>
                  <a:tcPr/>
                </a:tc>
                <a:extLst>
                  <a:ext uri="{0D108BD9-81ED-4DB2-BD59-A6C34878D82A}">
                    <a16:rowId xmlns:a16="http://schemas.microsoft.com/office/drawing/2014/main" val="442172345"/>
                  </a:ext>
                </a:extLst>
              </a:tr>
              <a:tr h="251975">
                <a:tc>
                  <a:txBody>
                    <a:bodyPr/>
                    <a:lstStyle/>
                    <a:p>
                      <a:r>
                        <a:rPr lang="en-CA" sz="1600" dirty="0"/>
                        <a:t>NJ</a:t>
                      </a:r>
                    </a:p>
                  </a:txBody>
                  <a:tcPr/>
                </a:tc>
                <a:tc>
                  <a:txBody>
                    <a:bodyPr/>
                    <a:lstStyle/>
                    <a:p>
                      <a:pPr algn="ctr"/>
                      <a:r>
                        <a:rPr lang="en-CA" sz="1600" dirty="0"/>
                        <a:t>27,067</a:t>
                      </a:r>
                    </a:p>
                  </a:txBody>
                  <a:tcPr/>
                </a:tc>
                <a:tc>
                  <a:txBody>
                    <a:bodyPr/>
                    <a:lstStyle/>
                    <a:p>
                      <a:pPr algn="ctr"/>
                      <a:r>
                        <a:rPr lang="en-CA" sz="1600" dirty="0"/>
                        <a:t>1,065</a:t>
                      </a:r>
                    </a:p>
                  </a:txBody>
                  <a:tcPr/>
                </a:tc>
                <a:extLst>
                  <a:ext uri="{0D108BD9-81ED-4DB2-BD59-A6C34878D82A}">
                    <a16:rowId xmlns:a16="http://schemas.microsoft.com/office/drawing/2014/main" val="1500502499"/>
                  </a:ext>
                </a:extLst>
              </a:tr>
              <a:tr h="251975">
                <a:tc>
                  <a:txBody>
                    <a:bodyPr/>
                    <a:lstStyle/>
                    <a:p>
                      <a:r>
                        <a:rPr lang="en-CA" sz="1600" dirty="0"/>
                        <a:t>ND</a:t>
                      </a:r>
                    </a:p>
                  </a:txBody>
                  <a:tcPr/>
                </a:tc>
                <a:tc>
                  <a:txBody>
                    <a:bodyPr/>
                    <a:lstStyle/>
                    <a:p>
                      <a:pPr algn="ctr"/>
                      <a:r>
                        <a:rPr lang="en-CA" sz="1600" dirty="0"/>
                        <a:t>14,845</a:t>
                      </a:r>
                    </a:p>
                  </a:txBody>
                  <a:tcPr/>
                </a:tc>
                <a:tc>
                  <a:txBody>
                    <a:bodyPr/>
                    <a:lstStyle/>
                    <a:p>
                      <a:pPr algn="ctr"/>
                      <a:r>
                        <a:rPr lang="en-CA" sz="1600" dirty="0"/>
                        <a:t>869</a:t>
                      </a:r>
                    </a:p>
                  </a:txBody>
                  <a:tcPr/>
                </a:tc>
                <a:extLst>
                  <a:ext uri="{0D108BD9-81ED-4DB2-BD59-A6C34878D82A}">
                    <a16:rowId xmlns:a16="http://schemas.microsoft.com/office/drawing/2014/main" val="1849917462"/>
                  </a:ext>
                </a:extLst>
              </a:tr>
              <a:tr h="251975">
                <a:tc>
                  <a:txBody>
                    <a:bodyPr/>
                    <a:lstStyle/>
                    <a:p>
                      <a:r>
                        <a:rPr lang="en-CA" sz="1600" dirty="0"/>
                        <a:t>RI</a:t>
                      </a:r>
                    </a:p>
                  </a:txBody>
                  <a:tcPr/>
                </a:tc>
                <a:tc>
                  <a:txBody>
                    <a:bodyPr/>
                    <a:lstStyle/>
                    <a:p>
                      <a:pPr algn="ctr"/>
                      <a:r>
                        <a:rPr lang="en-CA" sz="1600" dirty="0"/>
                        <a:t>18,296</a:t>
                      </a:r>
                    </a:p>
                  </a:txBody>
                  <a:tcPr/>
                </a:tc>
                <a:tc>
                  <a:txBody>
                    <a:bodyPr/>
                    <a:lstStyle/>
                    <a:p>
                      <a:pPr algn="ctr"/>
                      <a:r>
                        <a:rPr lang="en-CA" sz="1600" dirty="0"/>
                        <a:t>966</a:t>
                      </a:r>
                    </a:p>
                  </a:txBody>
                  <a:tcPr/>
                </a:tc>
                <a:extLst>
                  <a:ext uri="{0D108BD9-81ED-4DB2-BD59-A6C34878D82A}">
                    <a16:rowId xmlns:a16="http://schemas.microsoft.com/office/drawing/2014/main" val="3325923937"/>
                  </a:ext>
                </a:extLst>
              </a:tr>
              <a:tr h="251975">
                <a:tc>
                  <a:txBody>
                    <a:bodyPr/>
                    <a:lstStyle/>
                    <a:p>
                      <a:r>
                        <a:rPr lang="en-CA" sz="1600" dirty="0"/>
                        <a:t>SD</a:t>
                      </a:r>
                    </a:p>
                  </a:txBody>
                  <a:tcPr/>
                </a:tc>
                <a:tc>
                  <a:txBody>
                    <a:bodyPr/>
                    <a:lstStyle/>
                    <a:p>
                      <a:pPr algn="ctr"/>
                      <a:r>
                        <a:rPr lang="en-CA" sz="1600" dirty="0"/>
                        <a:t>21,134</a:t>
                      </a:r>
                    </a:p>
                  </a:txBody>
                  <a:tcPr/>
                </a:tc>
                <a:tc>
                  <a:txBody>
                    <a:bodyPr/>
                    <a:lstStyle/>
                    <a:p>
                      <a:pPr algn="ctr"/>
                      <a:r>
                        <a:rPr lang="en-CA" sz="1600" dirty="0"/>
                        <a:t>1,452</a:t>
                      </a:r>
                    </a:p>
                  </a:txBody>
                  <a:tcPr/>
                </a:tc>
                <a:extLst>
                  <a:ext uri="{0D108BD9-81ED-4DB2-BD59-A6C34878D82A}">
                    <a16:rowId xmlns:a16="http://schemas.microsoft.com/office/drawing/2014/main" val="2928662550"/>
                  </a:ext>
                </a:extLst>
              </a:tr>
              <a:tr h="251975">
                <a:tc>
                  <a:txBody>
                    <a:bodyPr/>
                    <a:lstStyle/>
                    <a:p>
                      <a:r>
                        <a:rPr lang="en-CA" sz="1600" dirty="0"/>
                        <a:t>WV</a:t>
                      </a:r>
                    </a:p>
                  </a:txBody>
                  <a:tcPr/>
                </a:tc>
                <a:tc>
                  <a:txBody>
                    <a:bodyPr/>
                    <a:lstStyle/>
                    <a:p>
                      <a:pPr algn="ctr"/>
                      <a:r>
                        <a:rPr lang="en-CA" sz="1600" dirty="0"/>
                        <a:t>12,552</a:t>
                      </a:r>
                    </a:p>
                  </a:txBody>
                  <a:tcPr/>
                </a:tc>
                <a:tc>
                  <a:txBody>
                    <a:bodyPr/>
                    <a:lstStyle/>
                    <a:p>
                      <a:pPr algn="ctr"/>
                      <a:r>
                        <a:rPr lang="en-CA" sz="1600" dirty="0"/>
                        <a:t>685</a:t>
                      </a:r>
                    </a:p>
                  </a:txBody>
                  <a:tcPr/>
                </a:tc>
                <a:extLst>
                  <a:ext uri="{0D108BD9-81ED-4DB2-BD59-A6C34878D82A}">
                    <a16:rowId xmlns:a16="http://schemas.microsoft.com/office/drawing/2014/main" val="4010458957"/>
                  </a:ext>
                </a:extLst>
              </a:tr>
              <a:tr h="251975">
                <a:tc>
                  <a:txBody>
                    <a:bodyPr/>
                    <a:lstStyle/>
                    <a:p>
                      <a:r>
                        <a:rPr lang="en-CA" sz="1600" dirty="0"/>
                        <a:t>WY</a:t>
                      </a:r>
                    </a:p>
                  </a:txBody>
                  <a:tcPr/>
                </a:tc>
                <a:tc>
                  <a:txBody>
                    <a:bodyPr/>
                    <a:lstStyle/>
                    <a:p>
                      <a:pPr algn="ctr"/>
                      <a:r>
                        <a:rPr lang="en-CA" sz="1600" dirty="0"/>
                        <a:t>10,224</a:t>
                      </a:r>
                    </a:p>
                  </a:txBody>
                  <a:tcPr/>
                </a:tc>
                <a:tc>
                  <a:txBody>
                    <a:bodyPr/>
                    <a:lstStyle/>
                    <a:p>
                      <a:pPr algn="ctr"/>
                      <a:r>
                        <a:rPr lang="en-CA" sz="1600" dirty="0"/>
                        <a:t>992</a:t>
                      </a:r>
                    </a:p>
                  </a:txBody>
                  <a:tcPr/>
                </a:tc>
                <a:extLst>
                  <a:ext uri="{0D108BD9-81ED-4DB2-BD59-A6C34878D82A}">
                    <a16:rowId xmlns:a16="http://schemas.microsoft.com/office/drawing/2014/main" val="914846940"/>
                  </a:ext>
                </a:extLst>
              </a:tr>
            </a:tbl>
          </a:graphicData>
        </a:graphic>
      </p:graphicFrame>
    </p:spTree>
    <p:extLst>
      <p:ext uri="{BB962C8B-B14F-4D97-AF65-F5344CB8AC3E}">
        <p14:creationId xmlns:p14="http://schemas.microsoft.com/office/powerpoint/2010/main" val="127293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Data Sampling – Star Ratings and the Pandemic</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r>
              <a:rPr lang="en-CA" dirty="0"/>
              <a:t>Star rating proportions were not consistent pre-and post-pandemic. There is a skew towards extreme ratings, either 1 or 5 stars, with less of the intermediate star ratings.</a:t>
            </a:r>
          </a:p>
          <a:p>
            <a:pPr lvl="1"/>
            <a:endParaRPr lang="en-CA" dirty="0"/>
          </a:p>
        </p:txBody>
      </p:sp>
      <p:pic>
        <p:nvPicPr>
          <p:cNvPr id="6" name="Picture 5">
            <a:extLst>
              <a:ext uri="{FF2B5EF4-FFF2-40B4-BE49-F238E27FC236}">
                <a16:creationId xmlns:a16="http://schemas.microsoft.com/office/drawing/2014/main" id="{C87A4ECE-2062-4DE2-9EEE-6722E351A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4945" y="1813953"/>
            <a:ext cx="4787168" cy="3725711"/>
          </a:xfrm>
          <a:prstGeom prst="rect">
            <a:avLst/>
          </a:prstGeom>
        </p:spPr>
      </p:pic>
    </p:spTree>
    <p:extLst>
      <p:ext uri="{BB962C8B-B14F-4D97-AF65-F5344CB8AC3E}">
        <p14:creationId xmlns:p14="http://schemas.microsoft.com/office/powerpoint/2010/main" val="185805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normAutofit fontScale="90000"/>
          </a:bodyPr>
          <a:lstStyle/>
          <a:p>
            <a:r>
              <a:rPr lang="en-CA" dirty="0"/>
              <a:t>Introduction - Problem Statement and Scope</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5375563" y="2327564"/>
            <a:ext cx="6243781" cy="4021961"/>
          </a:xfrm>
        </p:spPr>
        <p:txBody>
          <a:bodyPr>
            <a:normAutofit fontScale="92500" lnSpcReduction="10000"/>
          </a:bodyPr>
          <a:lstStyle/>
          <a:p>
            <a:pPr marL="0" indent="0">
              <a:buNone/>
            </a:pPr>
            <a:r>
              <a:rPr lang="en-CA" sz="2200" b="1" dirty="0"/>
              <a:t>Problem Statement</a:t>
            </a:r>
          </a:p>
          <a:p>
            <a:r>
              <a:rPr lang="en-CA" sz="2000" dirty="0"/>
              <a:t> Given the hotel industry’s intense competition, knowing what factors have the highest impact on a visitor’s experience is critical to maintaining high review scores, occupancy and profitability. </a:t>
            </a:r>
          </a:p>
          <a:p>
            <a:pPr lvl="1"/>
            <a:r>
              <a:rPr lang="en-CA" dirty="0"/>
              <a:t>This is especially true now, as customer priorities may have shifted during the pandemic. </a:t>
            </a:r>
          </a:p>
          <a:p>
            <a:endParaRPr lang="en-CA" sz="1800" dirty="0"/>
          </a:p>
          <a:p>
            <a:pPr marL="0" indent="0">
              <a:buNone/>
            </a:pPr>
            <a:r>
              <a:rPr lang="en-CA" sz="2000" b="1" dirty="0"/>
              <a:t>Project Scope</a:t>
            </a:r>
          </a:p>
          <a:p>
            <a:pPr lvl="1"/>
            <a:r>
              <a:rPr lang="en-CA" sz="1800" dirty="0"/>
              <a:t>Extract the most informative features from hotel reviews</a:t>
            </a:r>
          </a:p>
          <a:p>
            <a:pPr lvl="1"/>
            <a:r>
              <a:rPr lang="en-CA" sz="1800" dirty="0"/>
              <a:t>Train advanced natural language processing models on the reviews</a:t>
            </a:r>
          </a:p>
          <a:p>
            <a:pPr lvl="1"/>
            <a:r>
              <a:rPr lang="en-CA" sz="1800" dirty="0"/>
              <a:t>Make predictions on the impact of the extracted features, as well as novel review scores</a:t>
            </a:r>
          </a:p>
          <a:p>
            <a:pPr lvl="1"/>
            <a:endParaRPr lang="en-CA" sz="1800" dirty="0"/>
          </a:p>
          <a:p>
            <a:pPr marL="0" indent="0">
              <a:buNone/>
            </a:pPr>
            <a:endParaRPr lang="en-CA" sz="2000" dirty="0"/>
          </a:p>
        </p:txBody>
      </p:sp>
      <p:pic>
        <p:nvPicPr>
          <p:cNvPr id="4" name="Picture 2">
            <a:extLst>
              <a:ext uri="{FF2B5EF4-FFF2-40B4-BE49-F238E27FC236}">
                <a16:creationId xmlns:a16="http://schemas.microsoft.com/office/drawing/2014/main" id="{76E64566-9B1D-40BE-B2E5-8EB4D4CC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9175" y="2198921"/>
            <a:ext cx="4390135" cy="3407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lnSpcReduction="1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4749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D542305-64DD-49AE-84C3-E6FBBCAB813C}"/>
              </a:ext>
            </a:extLst>
          </p:cNvPr>
          <p:cNvSpPr/>
          <p:nvPr/>
        </p:nvSpPr>
        <p:spPr>
          <a:xfrm>
            <a:off x="5228333" y="2041903"/>
            <a:ext cx="4590405" cy="249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12E67B70-88F2-46D5-9905-094F2D68FDB3}"/>
              </a:ext>
            </a:extLst>
          </p:cNvPr>
          <p:cNvPicPr>
            <a:picLocks noChangeAspect="1"/>
          </p:cNvPicPr>
          <p:nvPr/>
        </p:nvPicPr>
        <p:blipFill>
          <a:blip r:embed="rId2"/>
          <a:stretch>
            <a:fillRect/>
          </a:stretch>
        </p:blipFill>
        <p:spPr>
          <a:xfrm>
            <a:off x="4794551" y="2032528"/>
            <a:ext cx="6771984" cy="2987403"/>
          </a:xfrm>
          <a:prstGeom prst="rect">
            <a:avLst/>
          </a:prstGeom>
        </p:spPr>
      </p:pic>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041903"/>
            <a:ext cx="3509843" cy="3682634"/>
          </a:xfrm>
        </p:spPr>
        <p:txBody>
          <a:bodyPr/>
          <a:lstStyle/>
          <a:p>
            <a:pPr algn="l"/>
            <a:r>
              <a:rPr lang="en-CA" b="1" dirty="0"/>
              <a:t>Gradient Boosting</a:t>
            </a:r>
          </a:p>
          <a:p>
            <a:pPr lvl="1"/>
            <a:r>
              <a:rPr lang="en-CA" dirty="0"/>
              <a:t>A weak learner frequently used in ensemble learning</a:t>
            </a:r>
          </a:p>
          <a:p>
            <a:pPr lvl="1"/>
            <a:r>
              <a:rPr lang="en-CA" dirty="0"/>
              <a:t>Builds decision trees sequentially based on the error of the previous tree</a:t>
            </a:r>
          </a:p>
          <a:p>
            <a:r>
              <a:rPr lang="en-CA" b="1" dirty="0"/>
              <a:t>Random Forest</a:t>
            </a:r>
          </a:p>
          <a:p>
            <a:pPr lvl="1"/>
            <a:r>
              <a:rPr lang="en-CA" dirty="0"/>
              <a:t>Builds all trees simultaneously, independent of the other trees</a:t>
            </a:r>
          </a:p>
        </p:txBody>
      </p:sp>
      <p:sp>
        <p:nvSpPr>
          <p:cNvPr id="22" name="Content Placeholder 2">
            <a:extLst>
              <a:ext uri="{FF2B5EF4-FFF2-40B4-BE49-F238E27FC236}">
                <a16:creationId xmlns:a16="http://schemas.microsoft.com/office/drawing/2014/main" id="{D8E43C7D-71AE-4C6C-B2AA-1DCE74961B93}"/>
              </a:ext>
            </a:extLst>
          </p:cNvPr>
          <p:cNvSpPr txBox="1">
            <a:spLocks/>
          </p:cNvSpPr>
          <p:nvPr/>
        </p:nvSpPr>
        <p:spPr>
          <a:xfrm>
            <a:off x="8562412"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Gradient Boosting Model</a:t>
            </a:r>
          </a:p>
        </p:txBody>
      </p:sp>
      <p:sp>
        <p:nvSpPr>
          <p:cNvPr id="14" name="Rectangle 13">
            <a:extLst>
              <a:ext uri="{FF2B5EF4-FFF2-40B4-BE49-F238E27FC236}">
                <a16:creationId xmlns:a16="http://schemas.microsoft.com/office/drawing/2014/main" id="{64BC50C9-8499-41AF-9B62-D5D259B8B043}"/>
              </a:ext>
            </a:extLst>
          </p:cNvPr>
          <p:cNvSpPr/>
          <p:nvPr/>
        </p:nvSpPr>
        <p:spPr>
          <a:xfrm>
            <a:off x="4979407" y="2145677"/>
            <a:ext cx="1910280" cy="32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ontent Placeholder 2">
            <a:extLst>
              <a:ext uri="{FF2B5EF4-FFF2-40B4-BE49-F238E27FC236}">
                <a16:creationId xmlns:a16="http://schemas.microsoft.com/office/drawing/2014/main" id="{BEAE5586-647B-4912-BD17-D027875813C4}"/>
              </a:ext>
            </a:extLst>
          </p:cNvPr>
          <p:cNvSpPr txBox="1">
            <a:spLocks/>
          </p:cNvSpPr>
          <p:nvPr/>
        </p:nvSpPr>
        <p:spPr>
          <a:xfrm>
            <a:off x="5167989"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Random Forest Model</a:t>
            </a:r>
          </a:p>
        </p:txBody>
      </p:sp>
    </p:spTree>
    <p:extLst>
      <p:ext uri="{BB962C8B-B14F-4D97-AF65-F5344CB8AC3E}">
        <p14:creationId xmlns:p14="http://schemas.microsoft.com/office/powerpoint/2010/main" val="2749297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800" y="642594"/>
            <a:ext cx="10240978" cy="1371600"/>
          </a:xfrm>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366159373"/>
              </p:ext>
            </p:extLst>
          </p:nvPr>
        </p:nvGraphicFramePr>
        <p:xfrm>
          <a:off x="2660208" y="1706350"/>
          <a:ext cx="5081187"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244742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b="1"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122610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847294669"/>
              </p:ext>
            </p:extLst>
          </p:nvPr>
        </p:nvGraphicFramePr>
        <p:xfrm>
          <a:off x="595264" y="2215016"/>
          <a:ext cx="5741406" cy="2763520"/>
        </p:xfrm>
        <a:graphic>
          <a:graphicData uri="http://schemas.openxmlformats.org/drawingml/2006/table">
            <a:tbl>
              <a:tblPr firstRow="1" bandRow="1">
                <a:tableStyleId>{6E25E649-3F16-4E02-A733-19D2CDBF48F0}</a:tableStyleId>
              </a:tblPr>
              <a:tblGrid>
                <a:gridCol w="3357327">
                  <a:extLst>
                    <a:ext uri="{9D8B030D-6E8A-4147-A177-3AD203B41FA5}">
                      <a16:colId xmlns:a16="http://schemas.microsoft.com/office/drawing/2014/main" val="2857179037"/>
                    </a:ext>
                  </a:extLst>
                </a:gridCol>
                <a:gridCol w="1330859">
                  <a:extLst>
                    <a:ext uri="{9D8B030D-6E8A-4147-A177-3AD203B41FA5}">
                      <a16:colId xmlns:a16="http://schemas.microsoft.com/office/drawing/2014/main" val="3727384194"/>
                    </a:ext>
                  </a:extLst>
                </a:gridCol>
                <a:gridCol w="1053220">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0.4890</a:t>
                      </a:r>
                    </a:p>
                  </a:txBody>
                  <a:tcPr anchor="ctr"/>
                </a:tc>
                <a:tc>
                  <a:txBody>
                    <a:bodyPr/>
                    <a:lstStyle/>
                    <a:p>
                      <a:pPr algn="ctr"/>
                      <a:r>
                        <a:rPr lang="en-CA" sz="1800" b="0" u="none" strike="noStrike" kern="1200" dirty="0">
                          <a:solidFill>
                            <a:srgbClr val="000000"/>
                          </a:solidFill>
                          <a:effectLst/>
                          <a:latin typeface="+mn-lt"/>
                          <a:ea typeface="+mn-ea"/>
                          <a:cs typeface="+mn-cs"/>
                        </a:rPr>
                        <a:t>2.4124</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0.730490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0.31500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0.7295098</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0.31323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0.72539</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0.321764</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0.73127</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0.31931</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
        <p:nvSpPr>
          <p:cNvPr id="5" name="TextBox 4">
            <a:extLst>
              <a:ext uri="{FF2B5EF4-FFF2-40B4-BE49-F238E27FC236}">
                <a16:creationId xmlns:a16="http://schemas.microsoft.com/office/drawing/2014/main" id="{48A12975-A4C5-4844-97A0-06DB6990D993}"/>
              </a:ext>
            </a:extLst>
          </p:cNvPr>
          <p:cNvSpPr txBox="1"/>
          <p:nvPr/>
        </p:nvSpPr>
        <p:spPr>
          <a:xfrm>
            <a:off x="6479267" y="2046964"/>
            <a:ext cx="5117469" cy="2931572"/>
          </a:xfrm>
          <a:prstGeom prst="rect">
            <a:avLst/>
          </a:prstGeom>
          <a:noFill/>
        </p:spPr>
        <p:txBody>
          <a:bodyPr wrap="square">
            <a:spAutoFit/>
          </a:bodyPr>
          <a:lstStyle/>
          <a:p>
            <a:pPr marR="0" lvl="0" algn="l" defTabSz="914400" rtl="0" eaLnBrk="1" fontAlgn="auto" latinLnBrk="0" hangingPunct="1">
              <a:lnSpc>
                <a:spcPct val="100000"/>
              </a:lnSpc>
              <a:spcBef>
                <a:spcPts val="900"/>
              </a:spcBef>
              <a:spcAft>
                <a:spcPts val="0"/>
              </a:spcAft>
              <a:buClr>
                <a:prstClr val="black">
                  <a:lumMod val="85000"/>
                  <a:lumOff val="15000"/>
                </a:prstClr>
              </a:buClr>
              <a:buSzTx/>
              <a:tabLst/>
              <a:defRPr/>
            </a:pPr>
            <a:r>
              <a:rPr kumimoji="0" lang="en-CA" sz="1800" b="1" i="0" u="none" strike="noStrike" kern="1200" cap="none" spc="0" normalizeH="0" baseline="0" noProof="0" dirty="0">
                <a:ln>
                  <a:noFill/>
                </a:ln>
                <a:solidFill>
                  <a:prstClr val="black"/>
                </a:solidFill>
                <a:effectLst/>
                <a:uLnTx/>
                <a:uFillTx/>
                <a:latin typeface="Garamond" panose="02020404030301010803"/>
                <a:ea typeface="+mn-ea"/>
                <a:cs typeface="+mn-cs"/>
              </a:rPr>
              <a:t>Feature Engineering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Additional features were prepended to the reviews to augment the information the transformers had available.</a:t>
            </a:r>
          </a:p>
          <a:p>
            <a:pPr marL="640080" lvl="1" indent="-182880" defTabSz="914400">
              <a:spcBef>
                <a:spcPts val="900"/>
              </a:spcBef>
              <a:buClr>
                <a:prstClr val="black">
                  <a:lumMod val="85000"/>
                  <a:lumOff val="15000"/>
                </a:prstClr>
              </a:buClr>
              <a:buFont typeface="Garamond" pitchFamily="18" charset="0"/>
              <a:buChar char="◦"/>
              <a:defRPr/>
            </a:pPr>
            <a:r>
              <a:rPr kumimoji="0" lang="en-CA" b="0" i="0" u="none" strike="noStrike" kern="1200" cap="none" spc="0" normalizeH="0" baseline="0" noProof="0" dirty="0">
                <a:ln>
                  <a:noFill/>
                </a:ln>
                <a:solidFill>
                  <a:prstClr val="black"/>
                </a:solidFill>
                <a:effectLst/>
                <a:uLnTx/>
                <a:uFillTx/>
                <a:latin typeface="Garamond" panose="02020404030301010803"/>
                <a:ea typeface="+mn-ea"/>
                <a:cs typeface="+mn-cs"/>
              </a:rPr>
              <a:t>Non-text data features were converted to text  prior to prepending.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For each feature added, an ERNIE model was trained and tested on a small sample and compared against a baseline trained on review only.</a:t>
            </a:r>
          </a:p>
        </p:txBody>
      </p:sp>
    </p:spTree>
    <p:extLst>
      <p:ext uri="{BB962C8B-B14F-4D97-AF65-F5344CB8AC3E}">
        <p14:creationId xmlns:p14="http://schemas.microsoft.com/office/powerpoint/2010/main" val="2325287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Non-prepended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207707618"/>
              </p:ext>
            </p:extLst>
          </p:nvPr>
        </p:nvGraphicFramePr>
        <p:xfrm>
          <a:off x="796703" y="2046083"/>
          <a:ext cx="9687209" cy="302418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Used a similar TripAdvisor dataset to test a </a:t>
                      </a:r>
                      <a:r>
                        <a:rPr lang="en-CA" sz="1600" dirty="0" err="1"/>
                        <a:t>tf</a:t>
                      </a:r>
                      <a:r>
                        <a:rPr lang="en-CA" sz="1600" dirty="0"/>
                        <a:t>-</a:t>
                      </a:r>
                      <a:r>
                        <a:rPr lang="en-CA" sz="1600" dirty="0" err="1"/>
                        <a:t>idf</a:t>
                      </a:r>
                      <a:r>
                        <a:rPr lang="en-CA" sz="1600" dirty="0"/>
                        <a:t>-adjacent technique to predict star ratings of reviews. </a:t>
                      </a:r>
                    </a:p>
                    <a:p>
                      <a:pPr algn="l"/>
                      <a:r>
                        <a:rPr lang="en-CA" sz="1600" dirty="0"/>
                        <a:t>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Compares the suitability of accuracy and MSE as a metrics for star rating classification evaluation.</a:t>
                      </a:r>
                    </a:p>
                    <a:p>
                      <a:pPr algn="l"/>
                      <a:r>
                        <a:rPr lang="en-CA" sz="1600" dirty="0"/>
                        <a:t>Ultimately recommends using MSE.</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non-text features for NLP modeling using transformer models.</a:t>
                      </a:r>
                    </a:p>
                  </a:txBody>
                  <a:tcPr/>
                </a:tc>
                <a:extLst>
                  <a:ext uri="{0D108BD9-81ED-4DB2-BD59-A6C34878D82A}">
                    <a16:rowId xmlns:a16="http://schemas.microsoft.com/office/drawing/2014/main" val="3086054961"/>
                  </a:ext>
                </a:extLst>
              </a:tr>
            </a:tbl>
          </a:graphicData>
        </a:graphic>
      </p:graphicFrame>
      <p:sp>
        <p:nvSpPr>
          <p:cNvPr id="4" name="Title 1">
            <a:extLst>
              <a:ext uri="{FF2B5EF4-FFF2-40B4-BE49-F238E27FC236}">
                <a16:creationId xmlns:a16="http://schemas.microsoft.com/office/drawing/2014/main" id="{F20A39CA-1891-4682-9975-8DDBE42A9DB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dirty="0"/>
              <a:t>Literature Review</a:t>
            </a:r>
          </a:p>
        </p:txBody>
      </p:sp>
    </p:spTree>
    <p:extLst>
      <p:ext uri="{BB962C8B-B14F-4D97-AF65-F5344CB8AC3E}">
        <p14:creationId xmlns:p14="http://schemas.microsoft.com/office/powerpoint/2010/main" val="12463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b="1"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41888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t>Right Branch</a:t>
            </a:r>
          </a:p>
          <a:p>
            <a:pPr lvl="1"/>
            <a:r>
              <a:rPr lang="en-CA" dirty="0" err="1"/>
              <a:t>Tf-idf</a:t>
            </a:r>
            <a:r>
              <a:rPr lang="en-CA" dirty="0"/>
              <a:t> Text Pre-Processing</a:t>
            </a:r>
          </a:p>
          <a:p>
            <a:pPr lvl="1"/>
            <a:r>
              <a:rPr lang="en-CA" dirty="0" err="1"/>
              <a:t>Tf-idf</a:t>
            </a:r>
            <a:r>
              <a:rPr lang="en-CA" dirty="0"/>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spTree>
    <p:extLst>
      <p:ext uri="{BB962C8B-B14F-4D97-AF65-F5344CB8AC3E}">
        <p14:creationId xmlns:p14="http://schemas.microsoft.com/office/powerpoint/2010/main" val="5612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014194"/>
            <a:ext cx="4754880" cy="4408382"/>
          </a:xfrm>
        </p:spPr>
        <p:txBody>
          <a:bodyPr>
            <a:normAutofit/>
          </a:bodyPr>
          <a:lstStyle/>
          <a:p>
            <a:r>
              <a:rPr lang="en-CA" sz="2400" dirty="0"/>
              <a:t>Data scraped from TripAdvisor</a:t>
            </a:r>
          </a:p>
          <a:p>
            <a:pPr lvl="2"/>
            <a:r>
              <a:rPr lang="en-CA" sz="1800" dirty="0"/>
              <a:t>The most populous city in each state, all hotels with over 50 reviews</a:t>
            </a:r>
          </a:p>
          <a:p>
            <a:pPr lvl="1"/>
            <a:r>
              <a:rPr lang="en-CA" sz="2000" dirty="0"/>
              <a:t>Hotel Basic Information Section</a:t>
            </a:r>
          </a:p>
          <a:p>
            <a:pPr lvl="2"/>
            <a:r>
              <a:rPr lang="en-CA" sz="1800" dirty="0"/>
              <a:t>Name of hotel and address</a:t>
            </a:r>
          </a:p>
          <a:p>
            <a:pPr lvl="1"/>
            <a:r>
              <a:rPr lang="en-CA" sz="2000" dirty="0"/>
              <a:t>Location Information</a:t>
            </a:r>
          </a:p>
          <a:p>
            <a:pPr lvl="2"/>
            <a:r>
              <a:rPr lang="en-CA" sz="1800" dirty="0"/>
              <a:t>Walkability Score</a:t>
            </a:r>
          </a:p>
          <a:p>
            <a:pPr lvl="1"/>
            <a:r>
              <a:rPr lang="en-CA" sz="2000" dirty="0"/>
              <a:t>Review Information</a:t>
            </a:r>
          </a:p>
          <a:p>
            <a:pPr lvl="2"/>
            <a:r>
              <a:rPr lang="en-CA" sz="1800" dirty="0"/>
              <a:t>Review title + Review text</a:t>
            </a:r>
          </a:p>
          <a:p>
            <a:pPr lvl="2"/>
            <a:r>
              <a:rPr lang="en-CA" sz="1800" dirty="0"/>
              <a:t>Review date</a:t>
            </a:r>
          </a:p>
          <a:p>
            <a:pPr lvl="3"/>
            <a:r>
              <a:rPr lang="en-CA" sz="1600" dirty="0"/>
              <a:t>Binary: </a:t>
            </a:r>
            <a:r>
              <a:rPr lang="en-CA" dirty="0"/>
              <a:t>Review Written Pre/Post Pandemic Start</a:t>
            </a:r>
          </a:p>
          <a:p>
            <a:pPr lvl="3"/>
            <a:endParaRPr lang="en-CA" sz="1800" dirty="0"/>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5838</TotalTime>
  <Words>3623</Words>
  <Application>Microsoft Office PowerPoint</Application>
  <PresentationFormat>Widescreen</PresentationFormat>
  <Paragraphs>534</Paragraphs>
  <Slides>51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Calibri</vt:lpstr>
      <vt:lpstr>Courier New</vt:lpstr>
      <vt:lpstr>Garamond</vt:lpstr>
      <vt:lpstr>Savon</vt:lpstr>
      <vt:lpstr>Hotel Review PREDICTION  Pre and Post Pandemic</vt:lpstr>
      <vt:lpstr>Index</vt:lpstr>
      <vt:lpstr>Introduction</vt:lpstr>
      <vt:lpstr>Introduction - Problem Statement and Scope</vt:lpstr>
      <vt:lpstr>Index</vt:lpstr>
      <vt:lpstr>PowerPoint Presentation</vt:lpstr>
      <vt:lpstr>Index</vt:lpstr>
      <vt:lpstr>Methodology - Overview</vt:lpstr>
      <vt:lpstr>Methodology – Data Collection</vt:lpstr>
      <vt:lpstr>Methodology – Model Feature Pre-Processing</vt:lpstr>
      <vt:lpstr>Methodology – Model Feature Pre-Processing</vt:lpstr>
      <vt:lpstr>Methodology – Transformer Models</vt:lpstr>
      <vt:lpstr>Methodology – Transformer Models</vt:lpstr>
      <vt:lpstr>Methodology – Ensemble Models</vt:lpstr>
      <vt:lpstr>Methodology - Overview</vt:lpstr>
      <vt:lpstr>Methodology – Tf-idf Preprocessing</vt:lpstr>
      <vt:lpstr>Methodology – Tf-idf Feature Extraction </vt:lpstr>
      <vt:lpstr>Methodology – Tf-idf Feature Sampling</vt:lpstr>
      <vt:lpstr>Methodology – Tf-idf Feature Sampling</vt:lpstr>
      <vt:lpstr>Index</vt:lpstr>
      <vt:lpstr>Results &amp; Analysis – Data Sampling</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Index</vt:lpstr>
      <vt:lpstr>Conclusions</vt:lpstr>
      <vt:lpstr>Project Limitations &amp; Future Research</vt:lpstr>
      <vt:lpstr>References</vt:lpstr>
      <vt:lpstr>Thank you for Listening</vt:lpstr>
      <vt:lpstr>Supplemental Slides</vt:lpstr>
      <vt:lpstr>Results &amp; Analysis – Walkability</vt:lpstr>
      <vt:lpstr>Results &amp; Analysis – Tf-idf Feature Sampling</vt:lpstr>
      <vt:lpstr>Results &amp; Analysis – Tf-idf Feature Sampling</vt:lpstr>
      <vt:lpstr>Results &amp; Analysis – Tf-idf Feature Sampling</vt:lpstr>
      <vt:lpstr>Methodology – Data Sampling - Insufficient States</vt:lpstr>
      <vt:lpstr>Data Sampling – Star Ratings and the Pandemic</vt:lpstr>
      <vt:lpstr>Methodology – Transformer Models</vt:lpstr>
      <vt:lpstr>Methodology – Ensemble Models</vt:lpstr>
      <vt:lpstr>Results &amp; Analysis – Tf-idf Feature Extraction</vt:lpstr>
      <vt:lpstr>Dataset - Cities</vt:lpstr>
      <vt:lpstr>Methodology – Data Collection</vt:lpstr>
      <vt:lpstr>Methodology - Data Collection</vt:lpstr>
      <vt:lpstr>Methodology – Tf-idf Feature Extraction </vt:lpstr>
      <vt:lpstr>Results &amp; Analysis– Hotels by State</vt:lpstr>
      <vt:lpstr>Results &amp; Analysis – Average Review by State</vt:lpstr>
      <vt:lpstr>Results &amp; Analysis – Change in Reviews</vt:lpstr>
      <vt:lpstr>Results &amp; Analysis – Model Feature Engineering </vt:lpstr>
      <vt:lpstr>Results &amp; Analysis – Non-prepended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85</cp:revision>
  <dcterms:created xsi:type="dcterms:W3CDTF">2022-02-17T15:40:09Z</dcterms:created>
  <dcterms:modified xsi:type="dcterms:W3CDTF">2022-04-13T20:18:31Z</dcterms:modified>
</cp:coreProperties>
</file>