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52"/>
  </p:notesMasterIdLst>
  <p:sldIdLst>
    <p:sldId id="256" r:id="rId2"/>
    <p:sldId id="257" r:id="rId3"/>
    <p:sldId id="258" r:id="rId4"/>
    <p:sldId id="259" r:id="rId5"/>
    <p:sldId id="332" r:id="rId6"/>
    <p:sldId id="313" r:id="rId7"/>
    <p:sldId id="331" r:id="rId8"/>
    <p:sldId id="293" r:id="rId9"/>
    <p:sldId id="261" r:id="rId10"/>
    <p:sldId id="336" r:id="rId11"/>
    <p:sldId id="338" r:id="rId12"/>
    <p:sldId id="286" r:id="rId13"/>
    <p:sldId id="314" r:id="rId14"/>
    <p:sldId id="294" r:id="rId15"/>
    <p:sldId id="344" r:id="rId16"/>
    <p:sldId id="262" r:id="rId17"/>
    <p:sldId id="301" r:id="rId18"/>
    <p:sldId id="339" r:id="rId19"/>
    <p:sldId id="334" r:id="rId20"/>
    <p:sldId id="335" r:id="rId21"/>
    <p:sldId id="320" r:id="rId22"/>
    <p:sldId id="300" r:id="rId23"/>
    <p:sldId id="324" r:id="rId24"/>
    <p:sldId id="326" r:id="rId25"/>
    <p:sldId id="327" r:id="rId26"/>
    <p:sldId id="312" r:id="rId27"/>
    <p:sldId id="333" r:id="rId28"/>
    <p:sldId id="318" r:id="rId29"/>
    <p:sldId id="317" r:id="rId30"/>
    <p:sldId id="321" r:id="rId31"/>
    <p:sldId id="274" r:id="rId32"/>
    <p:sldId id="278" r:id="rId33"/>
    <p:sldId id="330" r:id="rId34"/>
    <p:sldId id="325" r:id="rId35"/>
    <p:sldId id="322" r:id="rId36"/>
    <p:sldId id="323" r:id="rId37"/>
    <p:sldId id="341" r:id="rId38"/>
    <p:sldId id="346" r:id="rId39"/>
    <p:sldId id="342" r:id="rId40"/>
    <p:sldId id="345" r:id="rId41"/>
    <p:sldId id="298" r:id="rId42"/>
    <p:sldId id="264" r:id="rId43"/>
    <p:sldId id="284" r:id="rId44"/>
    <p:sldId id="285" r:id="rId45"/>
    <p:sldId id="337" r:id="rId46"/>
    <p:sldId id="263" r:id="rId47"/>
    <p:sldId id="283" r:id="rId48"/>
    <p:sldId id="269" r:id="rId49"/>
    <p:sldId id="315" r:id="rId50"/>
    <p:sldId id="304"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CA" dirty="0"/>
              <a:t>Accuracy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Electra</c:v>
                </c:pt>
              </c:strCache>
            </c:strRef>
          </c:tx>
          <c:spPr>
            <a:gradFill rotWithShape="1">
              <a:gsLst>
                <a:gs pos="0">
                  <a:schemeClr val="accent1">
                    <a:satMod val="100000"/>
                    <a:lumMod val="100000"/>
                  </a:schemeClr>
                </a:gs>
                <a:gs pos="50000">
                  <a:schemeClr val="accent1">
                    <a:shade val="99000"/>
                    <a:satMod val="105000"/>
                    <a:lumMod val="100000"/>
                  </a:schemeClr>
                </a:gs>
                <a:gs pos="100000">
                  <a:schemeClr val="accent1">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Sheet1!$B$2</c:f>
              <c:numCache>
                <c:formatCode>General</c:formatCode>
                <c:ptCount val="1"/>
                <c:pt idx="0">
                  <c:v>0.77055449330783898</c:v>
                </c:pt>
              </c:numCache>
            </c:numRef>
          </c:val>
          <c:extLst>
            <c:ext xmlns:c16="http://schemas.microsoft.com/office/drawing/2014/chart" uri="{C3380CC4-5D6E-409C-BE32-E72D297353CC}">
              <c16:uniqueId val="{00000000-4A77-418C-8EBD-03887606530F}"/>
            </c:ext>
          </c:extLst>
        </c:ser>
        <c:ser>
          <c:idx val="1"/>
          <c:order val="1"/>
          <c:tx>
            <c:strRef>
              <c:f>Sheet1!$C$1</c:f>
              <c:strCache>
                <c:ptCount val="1"/>
                <c:pt idx="0">
                  <c:v>Ernie</c:v>
                </c:pt>
              </c:strCache>
            </c:strRef>
          </c:tx>
          <c:spPr>
            <a:gradFill rotWithShape="1">
              <a:gsLst>
                <a:gs pos="0">
                  <a:schemeClr val="accent2">
                    <a:satMod val="100000"/>
                    <a:lumMod val="100000"/>
                  </a:schemeClr>
                </a:gs>
                <a:gs pos="50000">
                  <a:schemeClr val="accent2">
                    <a:shade val="99000"/>
                    <a:satMod val="105000"/>
                    <a:lumMod val="100000"/>
                  </a:schemeClr>
                </a:gs>
                <a:gs pos="100000">
                  <a:schemeClr val="accent2">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Sheet1!$C$2</c:f>
              <c:numCache>
                <c:formatCode>General</c:formatCode>
                <c:ptCount val="1"/>
                <c:pt idx="0">
                  <c:v>0.76580852226167695</c:v>
                </c:pt>
              </c:numCache>
            </c:numRef>
          </c:val>
          <c:extLst>
            <c:ext xmlns:c16="http://schemas.microsoft.com/office/drawing/2014/chart" uri="{C3380CC4-5D6E-409C-BE32-E72D297353CC}">
              <c16:uniqueId val="{00000001-4A77-418C-8EBD-03887606530F}"/>
            </c:ext>
          </c:extLst>
        </c:ser>
        <c:ser>
          <c:idx val="2"/>
          <c:order val="2"/>
          <c:tx>
            <c:strRef>
              <c:f>Sheet1!$D$1</c:f>
              <c:strCache>
                <c:ptCount val="1"/>
                <c:pt idx="0">
                  <c:v>DeBERTa</c:v>
                </c:pt>
              </c:strCache>
            </c:strRef>
          </c:tx>
          <c:spPr>
            <a:gradFill rotWithShape="1">
              <a:gsLst>
                <a:gs pos="0">
                  <a:schemeClr val="accent3">
                    <a:satMod val="100000"/>
                    <a:lumMod val="100000"/>
                  </a:schemeClr>
                </a:gs>
                <a:gs pos="50000">
                  <a:schemeClr val="accent3">
                    <a:shade val="99000"/>
                    <a:satMod val="105000"/>
                    <a:lumMod val="100000"/>
                  </a:schemeClr>
                </a:gs>
                <a:gs pos="100000">
                  <a:schemeClr val="accent3">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Sheet1!$D$2</c:f>
              <c:numCache>
                <c:formatCode>General</c:formatCode>
                <c:ptCount val="1"/>
                <c:pt idx="0">
                  <c:v>0.76724255667850305</c:v>
                </c:pt>
              </c:numCache>
            </c:numRef>
          </c:val>
          <c:extLst>
            <c:ext xmlns:c16="http://schemas.microsoft.com/office/drawing/2014/chart" uri="{C3380CC4-5D6E-409C-BE32-E72D297353CC}">
              <c16:uniqueId val="{00000002-4A77-418C-8EBD-03887606530F}"/>
            </c:ext>
          </c:extLst>
        </c:ser>
        <c:ser>
          <c:idx val="3"/>
          <c:order val="3"/>
          <c:tx>
            <c:strRef>
              <c:f>Sheet1!$E$1</c:f>
              <c:strCache>
                <c:ptCount val="1"/>
                <c:pt idx="0">
                  <c:v>Ensemble</c:v>
                </c:pt>
              </c:strCache>
            </c:strRef>
          </c:tx>
          <c:spPr>
            <a:gradFill rotWithShape="1">
              <a:gsLst>
                <a:gs pos="0">
                  <a:schemeClr val="accent4">
                    <a:satMod val="100000"/>
                    <a:lumMod val="100000"/>
                  </a:schemeClr>
                </a:gs>
                <a:gs pos="50000">
                  <a:schemeClr val="accent4">
                    <a:shade val="99000"/>
                    <a:satMod val="105000"/>
                    <a:lumMod val="100000"/>
                  </a:schemeClr>
                </a:gs>
                <a:gs pos="100000">
                  <a:schemeClr val="accent4">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dLbl>
              <c:idx val="0"/>
              <c:tx>
                <c:rich>
                  <a:bodyPr/>
                  <a:lstStyle/>
                  <a:p>
                    <a:fld id="{7FD26AAD-850B-4468-98BA-CDA824AE21C4}" type="VALUE">
                      <a:rPr lang="en-US" b="1"/>
                      <a:pPr/>
                      <a:t>[VALUE]</a:t>
                    </a:fld>
                    <a:endParaRPr lang="en-CA"/>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A77-418C-8EBD-03887606530F}"/>
                </c:ext>
              </c:extLst>
            </c:dLbl>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Sheet1!$E$2</c:f>
              <c:numCache>
                <c:formatCode>General</c:formatCode>
                <c:ptCount val="1"/>
                <c:pt idx="0">
                  <c:v>0.77550532641354797</c:v>
                </c:pt>
              </c:numCache>
            </c:numRef>
          </c:val>
          <c:extLst>
            <c:ext xmlns:c16="http://schemas.microsoft.com/office/drawing/2014/chart" uri="{C3380CC4-5D6E-409C-BE32-E72D297353CC}">
              <c16:uniqueId val="{00000004-4A77-418C-8EBD-03887606530F}"/>
            </c:ext>
          </c:extLst>
        </c:ser>
        <c:dLbls>
          <c:dLblPos val="outEnd"/>
          <c:showLegendKey val="0"/>
          <c:showVal val="1"/>
          <c:showCatName val="0"/>
          <c:showSerName val="0"/>
          <c:showPercent val="0"/>
          <c:showBubbleSize val="0"/>
        </c:dLbls>
        <c:gapWidth val="100"/>
        <c:overlap val="-24"/>
        <c:axId val="966053696"/>
        <c:axId val="966052032"/>
      </c:barChart>
      <c:catAx>
        <c:axId val="966053696"/>
        <c:scaling>
          <c:orientation val="minMax"/>
        </c:scaling>
        <c:delete val="1"/>
        <c:axPos val="b"/>
        <c:numFmt formatCode="General" sourceLinked="1"/>
        <c:majorTickMark val="none"/>
        <c:minorTickMark val="none"/>
        <c:tickLblPos val="nextTo"/>
        <c:crossAx val="966052032"/>
        <c:crosses val="autoZero"/>
        <c:auto val="1"/>
        <c:lblAlgn val="ctr"/>
        <c:lblOffset val="100"/>
        <c:noMultiLvlLbl val="0"/>
      </c:catAx>
      <c:valAx>
        <c:axId val="966052032"/>
        <c:scaling>
          <c:orientation val="minMax"/>
        </c:scaling>
        <c:delete val="1"/>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crossAx val="966053696"/>
        <c:crosses val="autoZero"/>
        <c:crossBetween val="between"/>
        <c:majorUnit val="2.5000000000000005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CA" dirty="0"/>
              <a:t>MSE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Electra</c:v>
                </c:pt>
              </c:strCache>
            </c:strRef>
          </c:tx>
          <c:spPr>
            <a:gradFill rotWithShape="1">
              <a:gsLst>
                <a:gs pos="0">
                  <a:schemeClr val="accent1">
                    <a:satMod val="100000"/>
                    <a:lumMod val="100000"/>
                  </a:schemeClr>
                </a:gs>
                <a:gs pos="50000">
                  <a:schemeClr val="accent1">
                    <a:shade val="99000"/>
                    <a:satMod val="105000"/>
                    <a:lumMod val="100000"/>
                  </a:schemeClr>
                </a:gs>
                <a:gs pos="100000">
                  <a:schemeClr val="accent1">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Sheet1!$B$2</c:f>
              <c:numCache>
                <c:formatCode>General</c:formatCode>
                <c:ptCount val="1"/>
                <c:pt idx="0">
                  <c:v>0.28209505599562901</c:v>
                </c:pt>
              </c:numCache>
            </c:numRef>
          </c:val>
          <c:extLst>
            <c:ext xmlns:c16="http://schemas.microsoft.com/office/drawing/2014/chart" uri="{C3380CC4-5D6E-409C-BE32-E72D297353CC}">
              <c16:uniqueId val="{00000000-2666-417D-9A62-224B4B63AFDB}"/>
            </c:ext>
          </c:extLst>
        </c:ser>
        <c:ser>
          <c:idx val="1"/>
          <c:order val="1"/>
          <c:tx>
            <c:strRef>
              <c:f>Sheet1!$C$1</c:f>
              <c:strCache>
                <c:ptCount val="1"/>
                <c:pt idx="0">
                  <c:v>Ernie</c:v>
                </c:pt>
              </c:strCache>
            </c:strRef>
          </c:tx>
          <c:spPr>
            <a:gradFill rotWithShape="1">
              <a:gsLst>
                <a:gs pos="0">
                  <a:schemeClr val="accent2">
                    <a:satMod val="100000"/>
                    <a:lumMod val="100000"/>
                  </a:schemeClr>
                </a:gs>
                <a:gs pos="50000">
                  <a:schemeClr val="accent2">
                    <a:shade val="99000"/>
                    <a:satMod val="105000"/>
                    <a:lumMod val="100000"/>
                  </a:schemeClr>
                </a:gs>
                <a:gs pos="100000">
                  <a:schemeClr val="accent2">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Sheet1!$C$2</c:f>
              <c:numCache>
                <c:formatCode>General</c:formatCode>
                <c:ptCount val="1"/>
                <c:pt idx="0">
                  <c:v>0.290494400437039</c:v>
                </c:pt>
              </c:numCache>
            </c:numRef>
          </c:val>
          <c:extLst>
            <c:ext xmlns:c16="http://schemas.microsoft.com/office/drawing/2014/chart" uri="{C3380CC4-5D6E-409C-BE32-E72D297353CC}">
              <c16:uniqueId val="{00000001-2666-417D-9A62-224B4B63AFDB}"/>
            </c:ext>
          </c:extLst>
        </c:ser>
        <c:ser>
          <c:idx val="2"/>
          <c:order val="2"/>
          <c:tx>
            <c:strRef>
              <c:f>Sheet1!$D$1</c:f>
              <c:strCache>
                <c:ptCount val="1"/>
                <c:pt idx="0">
                  <c:v>DeBERTa</c:v>
                </c:pt>
              </c:strCache>
            </c:strRef>
          </c:tx>
          <c:spPr>
            <a:gradFill rotWithShape="1">
              <a:gsLst>
                <a:gs pos="0">
                  <a:schemeClr val="accent3">
                    <a:satMod val="100000"/>
                    <a:lumMod val="100000"/>
                  </a:schemeClr>
                </a:gs>
                <a:gs pos="50000">
                  <a:schemeClr val="accent3">
                    <a:shade val="99000"/>
                    <a:satMod val="105000"/>
                    <a:lumMod val="100000"/>
                  </a:schemeClr>
                </a:gs>
                <a:gs pos="100000">
                  <a:schemeClr val="accent3">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Sheet1!$D$2</c:f>
              <c:numCache>
                <c:formatCode>General</c:formatCode>
                <c:ptCount val="1"/>
                <c:pt idx="0">
                  <c:v>0.29343075662387302</c:v>
                </c:pt>
              </c:numCache>
            </c:numRef>
          </c:val>
          <c:extLst>
            <c:ext xmlns:c16="http://schemas.microsoft.com/office/drawing/2014/chart" uri="{C3380CC4-5D6E-409C-BE32-E72D297353CC}">
              <c16:uniqueId val="{00000002-2666-417D-9A62-224B4B63AFDB}"/>
            </c:ext>
          </c:extLst>
        </c:ser>
        <c:ser>
          <c:idx val="3"/>
          <c:order val="3"/>
          <c:tx>
            <c:strRef>
              <c:f>Sheet1!$E$1</c:f>
              <c:strCache>
                <c:ptCount val="1"/>
                <c:pt idx="0">
                  <c:v>Ensemble</c:v>
                </c:pt>
              </c:strCache>
            </c:strRef>
          </c:tx>
          <c:spPr>
            <a:gradFill rotWithShape="1">
              <a:gsLst>
                <a:gs pos="0">
                  <a:schemeClr val="accent4">
                    <a:satMod val="100000"/>
                    <a:lumMod val="100000"/>
                  </a:schemeClr>
                </a:gs>
                <a:gs pos="50000">
                  <a:schemeClr val="accent4">
                    <a:shade val="99000"/>
                    <a:satMod val="105000"/>
                    <a:lumMod val="100000"/>
                  </a:schemeClr>
                </a:gs>
                <a:gs pos="100000">
                  <a:schemeClr val="accent4">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dLbl>
              <c:idx val="0"/>
              <c:tx>
                <c:rich>
                  <a:bodyPr/>
                  <a:lstStyle/>
                  <a:p>
                    <a:fld id="{CBC306FB-F94A-48AD-8D86-6B031C4BED7E}" type="VALUE">
                      <a:rPr lang="en-US" b="1"/>
                      <a:pPr/>
                      <a:t>[VALUE]</a:t>
                    </a:fld>
                    <a:endParaRPr lang="en-CA"/>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2666-417D-9A62-224B4B63AFDB}"/>
                </c:ext>
              </c:extLst>
            </c:dLbl>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Sheet1!$E$2</c:f>
              <c:numCache>
                <c:formatCode>General</c:formatCode>
                <c:ptCount val="1"/>
                <c:pt idx="0">
                  <c:v>0.27424201037967699</c:v>
                </c:pt>
              </c:numCache>
            </c:numRef>
          </c:val>
          <c:extLst>
            <c:ext xmlns:c16="http://schemas.microsoft.com/office/drawing/2014/chart" uri="{C3380CC4-5D6E-409C-BE32-E72D297353CC}">
              <c16:uniqueId val="{00000003-2666-417D-9A62-224B4B63AFDB}"/>
            </c:ext>
          </c:extLst>
        </c:ser>
        <c:dLbls>
          <c:dLblPos val="outEnd"/>
          <c:showLegendKey val="0"/>
          <c:showVal val="1"/>
          <c:showCatName val="0"/>
          <c:showSerName val="0"/>
          <c:showPercent val="0"/>
          <c:showBubbleSize val="0"/>
        </c:dLbls>
        <c:gapWidth val="100"/>
        <c:overlap val="-24"/>
        <c:axId val="966053696"/>
        <c:axId val="966052032"/>
      </c:barChart>
      <c:catAx>
        <c:axId val="966053696"/>
        <c:scaling>
          <c:orientation val="minMax"/>
        </c:scaling>
        <c:delete val="1"/>
        <c:axPos val="b"/>
        <c:numFmt formatCode="General" sourceLinked="1"/>
        <c:majorTickMark val="none"/>
        <c:minorTickMark val="none"/>
        <c:tickLblPos val="nextTo"/>
        <c:crossAx val="966052032"/>
        <c:crosses val="autoZero"/>
        <c:auto val="1"/>
        <c:lblAlgn val="ctr"/>
        <c:lblOffset val="100"/>
        <c:noMultiLvlLbl val="0"/>
      </c:catAx>
      <c:valAx>
        <c:axId val="966052032"/>
        <c:scaling>
          <c:orientation val="minMax"/>
        </c:scaling>
        <c:delete val="1"/>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crossAx val="966053696"/>
        <c:crosses val="autoZero"/>
        <c:crossBetween val="between"/>
        <c:majorUnit val="2.5000000000000005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06138-FD90-411C-97C8-B6BD58717ED6}" type="datetimeFigureOut">
              <a:rPr lang="en-CA" smtClean="0"/>
              <a:t>2022-04-14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64CFB-5C4E-48C0-A566-5BA5A8BD4DE2}" type="slidenum">
              <a:rPr lang="en-CA" smtClean="0"/>
              <a:t>‹#›</a:t>
            </a:fld>
            <a:endParaRPr lang="en-CA"/>
          </a:p>
        </p:txBody>
      </p:sp>
    </p:spTree>
    <p:extLst>
      <p:ext uri="{BB962C8B-B14F-4D97-AF65-F5344CB8AC3E}">
        <p14:creationId xmlns:p14="http://schemas.microsoft.com/office/powerpoint/2010/main" val="182425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Important to append before the review, or it may be truncated when sending to the model.</a:t>
            </a:r>
          </a:p>
        </p:txBody>
      </p:sp>
      <p:sp>
        <p:nvSpPr>
          <p:cNvPr id="4" name="Slide Number Placeholder 3"/>
          <p:cNvSpPr>
            <a:spLocks noGrp="1"/>
          </p:cNvSpPr>
          <p:nvPr>
            <p:ph type="sldNum" sz="quarter" idx="5"/>
          </p:nvPr>
        </p:nvSpPr>
        <p:spPr/>
        <p:txBody>
          <a:bodyPr/>
          <a:lstStyle/>
          <a:p>
            <a:fld id="{B3E64CFB-5C4E-48C0-A566-5BA5A8BD4DE2}" type="slidenum">
              <a:rPr lang="en-CA" smtClean="0"/>
              <a:t>10</a:t>
            </a:fld>
            <a:endParaRPr lang="en-CA"/>
          </a:p>
        </p:txBody>
      </p:sp>
    </p:spTree>
    <p:extLst>
      <p:ext uri="{BB962C8B-B14F-4D97-AF65-F5344CB8AC3E}">
        <p14:creationId xmlns:p14="http://schemas.microsoft.com/office/powerpoint/2010/main" val="54751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Important to append before the review, or it may be truncated when sending to the model.</a:t>
            </a:r>
          </a:p>
        </p:txBody>
      </p:sp>
      <p:sp>
        <p:nvSpPr>
          <p:cNvPr id="4" name="Slide Number Placeholder 3"/>
          <p:cNvSpPr>
            <a:spLocks noGrp="1"/>
          </p:cNvSpPr>
          <p:nvPr>
            <p:ph type="sldNum" sz="quarter" idx="5"/>
          </p:nvPr>
        </p:nvSpPr>
        <p:spPr/>
        <p:txBody>
          <a:bodyPr/>
          <a:lstStyle/>
          <a:p>
            <a:fld id="{B3E64CFB-5C4E-48C0-A566-5BA5A8BD4DE2}" type="slidenum">
              <a:rPr lang="en-CA" smtClean="0"/>
              <a:t>11</a:t>
            </a:fld>
            <a:endParaRPr lang="en-CA"/>
          </a:p>
        </p:txBody>
      </p:sp>
    </p:spTree>
    <p:extLst>
      <p:ext uri="{BB962C8B-B14F-4D97-AF65-F5344CB8AC3E}">
        <p14:creationId xmlns:p14="http://schemas.microsoft.com/office/powerpoint/2010/main" val="2601998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13</a:t>
            </a:fld>
            <a:endParaRPr lang="en-CA"/>
          </a:p>
        </p:txBody>
      </p:sp>
    </p:spTree>
    <p:extLst>
      <p:ext uri="{BB962C8B-B14F-4D97-AF65-F5344CB8AC3E}">
        <p14:creationId xmlns:p14="http://schemas.microsoft.com/office/powerpoint/2010/main" val="1828245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20</a:t>
            </a:fld>
            <a:endParaRPr lang="en-CA"/>
          </a:p>
        </p:txBody>
      </p:sp>
    </p:spTree>
    <p:extLst>
      <p:ext uri="{BB962C8B-B14F-4D97-AF65-F5344CB8AC3E}">
        <p14:creationId xmlns:p14="http://schemas.microsoft.com/office/powerpoint/2010/main" val="40372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Part of what makes the results very similar, and the ensemble less effective than expected is that they often made errors on the same test cases. These were often reviews that had discordant review ratings and text, or ones with edits that change the rating dramatically, but are short in length. </a:t>
            </a:r>
          </a:p>
        </p:txBody>
      </p:sp>
      <p:sp>
        <p:nvSpPr>
          <p:cNvPr id="4" name="Slide Number Placeholder 3"/>
          <p:cNvSpPr>
            <a:spLocks noGrp="1"/>
          </p:cNvSpPr>
          <p:nvPr>
            <p:ph type="sldNum" sz="quarter" idx="5"/>
          </p:nvPr>
        </p:nvSpPr>
        <p:spPr/>
        <p:txBody>
          <a:bodyPr/>
          <a:lstStyle/>
          <a:p>
            <a:fld id="{B3E64CFB-5C4E-48C0-A566-5BA5A8BD4DE2}" type="slidenum">
              <a:rPr lang="en-CA" smtClean="0"/>
              <a:t>21</a:t>
            </a:fld>
            <a:endParaRPr lang="en-CA"/>
          </a:p>
        </p:txBody>
      </p:sp>
    </p:spTree>
    <p:extLst>
      <p:ext uri="{BB962C8B-B14F-4D97-AF65-F5344CB8AC3E}">
        <p14:creationId xmlns:p14="http://schemas.microsoft.com/office/powerpoint/2010/main" val="1143827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37</a:t>
            </a:fld>
            <a:endParaRPr lang="en-CA"/>
          </a:p>
        </p:txBody>
      </p:sp>
    </p:spTree>
    <p:extLst>
      <p:ext uri="{BB962C8B-B14F-4D97-AF65-F5344CB8AC3E}">
        <p14:creationId xmlns:p14="http://schemas.microsoft.com/office/powerpoint/2010/main" val="2635254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38</a:t>
            </a:fld>
            <a:endParaRPr lang="en-CA"/>
          </a:p>
        </p:txBody>
      </p:sp>
    </p:spTree>
    <p:extLst>
      <p:ext uri="{BB962C8B-B14F-4D97-AF65-F5344CB8AC3E}">
        <p14:creationId xmlns:p14="http://schemas.microsoft.com/office/powerpoint/2010/main" val="409042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Didn’t use Turing because it is 530 billion parameters – just loading it would exceed computational capacity.</a:t>
            </a:r>
          </a:p>
        </p:txBody>
      </p:sp>
      <p:sp>
        <p:nvSpPr>
          <p:cNvPr id="4" name="Slide Number Placeholder 3"/>
          <p:cNvSpPr>
            <a:spLocks noGrp="1"/>
          </p:cNvSpPr>
          <p:nvPr>
            <p:ph type="sldNum" sz="quarter" idx="5"/>
          </p:nvPr>
        </p:nvSpPr>
        <p:spPr/>
        <p:txBody>
          <a:bodyPr/>
          <a:lstStyle/>
          <a:p>
            <a:fld id="{B3E64CFB-5C4E-48C0-A566-5BA5A8BD4DE2}" type="slidenum">
              <a:rPr lang="en-CA" smtClean="0"/>
              <a:t>39</a:t>
            </a:fld>
            <a:endParaRPr lang="en-CA"/>
          </a:p>
        </p:txBody>
      </p:sp>
    </p:spTree>
    <p:extLst>
      <p:ext uri="{BB962C8B-B14F-4D97-AF65-F5344CB8AC3E}">
        <p14:creationId xmlns:p14="http://schemas.microsoft.com/office/powerpoint/2010/main" val="2804563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Min value: RI with 16 hotels, max Texas with 218</a:t>
            </a:r>
          </a:p>
        </p:txBody>
      </p:sp>
      <p:sp>
        <p:nvSpPr>
          <p:cNvPr id="4" name="Slide Number Placeholder 3"/>
          <p:cNvSpPr>
            <a:spLocks noGrp="1"/>
          </p:cNvSpPr>
          <p:nvPr>
            <p:ph type="sldNum" sz="quarter" idx="5"/>
          </p:nvPr>
        </p:nvSpPr>
        <p:spPr/>
        <p:txBody>
          <a:bodyPr/>
          <a:lstStyle/>
          <a:p>
            <a:fld id="{B3E64CFB-5C4E-48C0-A566-5BA5A8BD4DE2}" type="slidenum">
              <a:rPr lang="en-CA" smtClean="0"/>
              <a:t>46</a:t>
            </a:fld>
            <a:endParaRPr lang="en-CA"/>
          </a:p>
        </p:txBody>
      </p:sp>
    </p:spTree>
    <p:extLst>
      <p:ext uri="{BB962C8B-B14F-4D97-AF65-F5344CB8AC3E}">
        <p14:creationId xmlns:p14="http://schemas.microsoft.com/office/powerpoint/2010/main" val="3065207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D75A58E-DA16-45F6-88E4-DFEBDA6A48D5}" type="datetimeFigureOut">
              <a:rPr lang="en-CA" smtClean="0"/>
              <a:t>2022-04-14</a:t>
            </a:fld>
            <a:endParaRPr lang="en-CA"/>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CA"/>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01B59AA-9591-4BF0-A687-B4E8B78B48D6}" type="slidenum">
              <a:rPr lang="en-CA" smtClean="0"/>
              <a:t>‹#›</a:t>
            </a:fld>
            <a:endParaRPr lang="en-CA"/>
          </a:p>
        </p:txBody>
      </p:sp>
    </p:spTree>
    <p:extLst>
      <p:ext uri="{BB962C8B-B14F-4D97-AF65-F5344CB8AC3E}">
        <p14:creationId xmlns:p14="http://schemas.microsoft.com/office/powerpoint/2010/main" val="29310726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319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189515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05641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D75A58E-DA16-45F6-88E4-DFEBDA6A48D5}" type="datetimeFigureOut">
              <a:rPr lang="en-CA" smtClean="0"/>
              <a:t>2022-04-14</a:t>
            </a:fld>
            <a:endParaRPr lang="en-CA"/>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CA"/>
          </a:p>
        </p:txBody>
      </p:sp>
      <p:sp>
        <p:nvSpPr>
          <p:cNvPr id="6" name="Slide Number Placeholder 5"/>
          <p:cNvSpPr>
            <a:spLocks noGrp="1"/>
          </p:cNvSpPr>
          <p:nvPr>
            <p:ph type="sldNum" sz="quarter" idx="12"/>
          </p:nvPr>
        </p:nvSpPr>
        <p:spPr>
          <a:xfrm>
            <a:off x="8604504" y="5212080"/>
            <a:ext cx="2112264" cy="228600"/>
          </a:xfrm>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7258176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75A58E-DA16-45F6-88E4-DFEBDA6A48D5}" type="datetimeFigureOut">
              <a:rPr lang="en-CA" smtClean="0"/>
              <a:t>2022-04-14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4581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75A58E-DA16-45F6-88E4-DFEBDA6A48D5}" type="datetimeFigureOut">
              <a:rPr lang="en-CA" smtClean="0"/>
              <a:t>2022-04-14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43129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75A58E-DA16-45F6-88E4-DFEBDA6A48D5}" type="datetimeFigureOut">
              <a:rPr lang="en-CA" smtClean="0"/>
              <a:t>2022-04-14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26659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5A58E-DA16-45F6-88E4-DFEBDA6A48D5}" type="datetimeFigureOut">
              <a:rPr lang="en-CA" smtClean="0"/>
              <a:t>2022-04-14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69357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D75A58E-DA16-45F6-88E4-DFEBDA6A48D5}" type="datetimeFigureOut">
              <a:rPr lang="en-CA" smtClean="0"/>
              <a:t>2022-04-14</a:t>
            </a:fld>
            <a:endParaRPr lang="en-CA"/>
          </a:p>
        </p:txBody>
      </p:sp>
      <p:sp>
        <p:nvSpPr>
          <p:cNvPr id="9" name="Footer Placeholder 8"/>
          <p:cNvSpPr>
            <a:spLocks noGrp="1"/>
          </p:cNvSpPr>
          <p:nvPr>
            <p:ph type="ftr" sz="quarter" idx="11"/>
          </p:nvPr>
        </p:nvSpPr>
        <p:spPr/>
        <p:txBody>
          <a:bodyPr/>
          <a:lstStyle>
            <a:lvl1pPr algn="r">
              <a:defRPr/>
            </a:lvl1pPr>
          </a:lstStyle>
          <a:p>
            <a:endParaRPr lang="en-CA"/>
          </a:p>
        </p:txBody>
      </p:sp>
      <p:sp>
        <p:nvSpPr>
          <p:cNvPr id="11" name="Slide Number Placeholder 10"/>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058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BD75A58E-DA16-45F6-88E4-DFEBDA6A48D5}" type="datetimeFigureOut">
              <a:rPr lang="en-CA" smtClean="0"/>
              <a:t>2022-04-14</a:t>
            </a:fld>
            <a:endParaRPr lang="en-CA"/>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CA"/>
          </a:p>
        </p:txBody>
      </p:sp>
      <p:sp>
        <p:nvSpPr>
          <p:cNvPr id="7" name="Slide Number Placeholder 6"/>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123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D75A58E-DA16-45F6-88E4-DFEBDA6A48D5}" type="datetimeFigureOut">
              <a:rPr lang="en-CA" smtClean="0"/>
              <a:t>2022-04-14</a:t>
            </a:fld>
            <a:endParaRPr lang="en-CA"/>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CA"/>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01B59AA-9591-4BF0-A687-B4E8B78B48D6}" type="slidenum">
              <a:rPr lang="en-CA" smtClean="0"/>
              <a:t>‹#›</a:t>
            </a:fld>
            <a:endParaRPr lang="en-CA"/>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03430555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hyperlink" Target="https://doi.org/10.1186/1472-6947-12-8" TargetMode="External"/><Relationship Id="rId13" Type="http://schemas.openxmlformats.org/officeDocument/2006/relationships/hyperlink" Target="https://openreview.net/forum?id=XPZIaotutsD" TargetMode="External"/><Relationship Id="rId18" Type="http://schemas.openxmlformats.org/officeDocument/2006/relationships/hyperlink" Target="https://www.ihgplc.com/-/media/FBBD6EBDD4D14EAD88A08E62F7911E74.ashx" TargetMode="External"/><Relationship Id="rId3" Type="http://schemas.openxmlformats.org/officeDocument/2006/relationships/hyperlink" Target="https://doi.org/10.1109/ISDA.2009.230" TargetMode="External"/><Relationship Id="rId7" Type="http://schemas.openxmlformats.org/officeDocument/2006/relationships/hyperlink" Target="https://www.geeksforgeeks.org/feature-extraction-techniques-nlp/" TargetMode="External"/><Relationship Id="rId12" Type="http://schemas.openxmlformats.org/officeDocument/2006/relationships/hyperlink" Target="https://doi.org/10.18653/v1/2021.findings-acl.394" TargetMode="External"/><Relationship Id="rId17" Type="http://schemas.openxmlformats.org/officeDocument/2006/relationships/hyperlink" Target="http://arxiv.org/abs/1907.12412" TargetMode="External"/><Relationship Id="rId2" Type="http://schemas.openxmlformats.org/officeDocument/2006/relationships/hyperlink" Target="https://doi.org/10.1016/j.ins.2016.01.013" TargetMode="External"/><Relationship Id="rId16" Type="http://schemas.openxmlformats.org/officeDocument/2006/relationships/hyperlink" Target="https://towardsdatascience.com/understanding-electra-and-training-an-electra-language-model-3d33e3a9660d" TargetMode="External"/><Relationship Id="rId20" Type="http://schemas.openxmlformats.org/officeDocument/2006/relationships/hyperlink" Target="https://doi.org/10.1002/(SICI)1097-4571(199503)46:2%3c133::AID-ASI6%3e3.0.CO;2-Z" TargetMode="External"/><Relationship Id="rId1" Type="http://schemas.openxmlformats.org/officeDocument/2006/relationships/slideLayout" Target="../slideLayouts/slideLayout2.xml"/><Relationship Id="rId6" Type="http://schemas.openxmlformats.org/officeDocument/2006/relationships/hyperlink" Target="https://www.geeksforgeeks.org/correcting-words-using-nltk-in-python/" TargetMode="External"/><Relationship Id="rId11" Type="http://schemas.openxmlformats.org/officeDocument/2006/relationships/hyperlink" Target="https://doi.org/10.3390/s22031270" TargetMode="External"/><Relationship Id="rId5" Type="http://schemas.openxmlformats.org/officeDocument/2006/relationships/hyperlink" Target="https://mccormickml.com/2021/06/29/combining-categorical-numerical-features-with-bert/" TargetMode="External"/><Relationship Id="rId15" Type="http://schemas.openxmlformats.org/officeDocument/2006/relationships/hyperlink" Target="https://medium.com/analytics-vidhya/multi-label-text-classification-using-transformers-bert-93460838e62b" TargetMode="External"/><Relationship Id="rId10" Type="http://schemas.openxmlformats.org/officeDocument/2006/relationships/hyperlink" Target="https://doi.org/10.1007/978-3-642-01818-3_25" TargetMode="External"/><Relationship Id="rId19" Type="http://schemas.openxmlformats.org/officeDocument/2006/relationships/hyperlink" Target="https://medium.com/analytics-vidhya/automated-keyword-extraction-from-articles-using-nlp-bfd864f41b34" TargetMode="External"/><Relationship Id="rId4" Type="http://schemas.openxmlformats.org/officeDocument/2006/relationships/hyperlink" Target="https://towardsdatascience.com/how-important-are-the-words-in-your-text-data-tf-idf-answers-6fdc733bb066" TargetMode="External"/><Relationship Id="rId9" Type="http://schemas.openxmlformats.org/officeDocument/2006/relationships/hyperlink" Target="https://kavita-ganesan.com/python-keyword-extraction/" TargetMode="External"/><Relationship Id="rId14" Type="http://schemas.openxmlformats.org/officeDocument/2006/relationships/hyperlink" Target="https://huggingface.c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ccormickml.com/2021/06/29/combining-categorical-numerical-features-with-ber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35AC-A837-4AED-B80A-1801556DD7F0}"/>
              </a:ext>
            </a:extLst>
          </p:cNvPr>
          <p:cNvSpPr>
            <a:spLocks noGrp="1"/>
          </p:cNvSpPr>
          <p:nvPr>
            <p:ph type="ctrTitle"/>
          </p:nvPr>
        </p:nvSpPr>
        <p:spPr>
          <a:xfrm>
            <a:off x="1321806" y="2091263"/>
            <a:ext cx="9542352" cy="2590800"/>
          </a:xfrm>
        </p:spPr>
        <p:txBody>
          <a:bodyPr>
            <a:noAutofit/>
          </a:bodyPr>
          <a:lstStyle/>
          <a:p>
            <a:r>
              <a:rPr lang="en-CA" sz="5400" dirty="0"/>
              <a:t>Hotel Review PREDICTION </a:t>
            </a:r>
            <a:br>
              <a:rPr lang="en-CA" sz="5400" dirty="0"/>
            </a:br>
            <a:r>
              <a:rPr lang="en-CA" sz="5400" dirty="0"/>
              <a:t>Pre and Post Pandemic</a:t>
            </a:r>
          </a:p>
        </p:txBody>
      </p:sp>
      <p:sp>
        <p:nvSpPr>
          <p:cNvPr id="3" name="Subtitle 2">
            <a:extLst>
              <a:ext uri="{FF2B5EF4-FFF2-40B4-BE49-F238E27FC236}">
                <a16:creationId xmlns:a16="http://schemas.microsoft.com/office/drawing/2014/main" id="{0AFC4903-F7BE-4795-8150-E1668DFB954C}"/>
              </a:ext>
            </a:extLst>
          </p:cNvPr>
          <p:cNvSpPr>
            <a:spLocks noGrp="1"/>
          </p:cNvSpPr>
          <p:nvPr>
            <p:ph type="subTitle" idx="1"/>
          </p:nvPr>
        </p:nvSpPr>
        <p:spPr>
          <a:xfrm>
            <a:off x="1562100" y="4281444"/>
            <a:ext cx="9070848" cy="857820"/>
          </a:xfrm>
        </p:spPr>
        <p:txBody>
          <a:bodyPr>
            <a:normAutofit/>
          </a:bodyPr>
          <a:lstStyle/>
          <a:p>
            <a:r>
              <a:rPr lang="en-CA" dirty="0"/>
              <a:t>Data Science Masters Capstone </a:t>
            </a:r>
          </a:p>
          <a:p>
            <a:r>
              <a:rPr lang="en-CA" dirty="0"/>
              <a:t>DATS 6501</a:t>
            </a:r>
          </a:p>
          <a:p>
            <a:r>
              <a:rPr lang="en-CA" dirty="0"/>
              <a:t>Mariko McDougall</a:t>
            </a:r>
          </a:p>
        </p:txBody>
      </p:sp>
    </p:spTree>
    <p:extLst>
      <p:ext uri="{BB962C8B-B14F-4D97-AF65-F5344CB8AC3E}">
        <p14:creationId xmlns:p14="http://schemas.microsoft.com/office/powerpoint/2010/main" val="289774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Methodology – Model Feature Pre-Processing</a:t>
            </a:r>
          </a:p>
        </p:txBody>
      </p:sp>
      <p:sp>
        <p:nvSpPr>
          <p:cNvPr id="7" name="Content Placeholder 2">
            <a:extLst>
              <a:ext uri="{FF2B5EF4-FFF2-40B4-BE49-F238E27FC236}">
                <a16:creationId xmlns:a16="http://schemas.microsoft.com/office/drawing/2014/main" id="{F4863065-DB92-496D-A54B-3FBA6DF2212F}"/>
              </a:ext>
            </a:extLst>
          </p:cNvPr>
          <p:cNvSpPr txBox="1">
            <a:spLocks/>
          </p:cNvSpPr>
          <p:nvPr/>
        </p:nvSpPr>
        <p:spPr>
          <a:xfrm>
            <a:off x="605073" y="2516863"/>
            <a:ext cx="4552384" cy="398785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CA" dirty="0"/>
              <a:t>Non-text data features were converted to text and prepended to the reviews.</a:t>
            </a:r>
          </a:p>
          <a:p>
            <a:pPr marL="274320" lvl="1" indent="0">
              <a:buFont typeface="Garamond" pitchFamily="18" charset="0"/>
              <a:buNone/>
            </a:pPr>
            <a:endParaRPr lang="en-CA" dirty="0"/>
          </a:p>
          <a:p>
            <a:r>
              <a:rPr lang="en-CA" dirty="0"/>
              <a:t>Features integrated into the text:</a:t>
            </a:r>
          </a:p>
          <a:p>
            <a:pPr lvl="1"/>
            <a:r>
              <a:rPr lang="en-CA" b="1" dirty="0"/>
              <a:t>State:</a:t>
            </a:r>
            <a:r>
              <a:rPr lang="en-CA" dirty="0"/>
              <a:t> The US state the hotel was in.</a:t>
            </a:r>
          </a:p>
          <a:p>
            <a:pPr lvl="1"/>
            <a:r>
              <a:rPr lang="en-CA" b="1" dirty="0"/>
              <a:t>Pandemic timing:</a:t>
            </a:r>
            <a:r>
              <a:rPr lang="en-CA" dirty="0"/>
              <a:t> Before or after the pandemic</a:t>
            </a:r>
          </a:p>
          <a:p>
            <a:pPr lvl="1"/>
            <a:r>
              <a:rPr lang="en-CA" b="1" dirty="0"/>
              <a:t>Walkability score: </a:t>
            </a:r>
            <a:r>
              <a:rPr lang="en-CA" dirty="0"/>
              <a:t>TripAdvisor walkability score. Binned in 25 point increments. (0-3)</a:t>
            </a:r>
          </a:p>
          <a:p>
            <a:pPr marL="274320" lvl="1" indent="0">
              <a:buFont typeface="Garamond" pitchFamily="18" charset="0"/>
              <a:buNone/>
            </a:pPr>
            <a:endParaRPr lang="en-CA" dirty="0"/>
          </a:p>
          <a:p>
            <a:pPr lvl="1"/>
            <a:endParaRPr lang="en-CA" dirty="0"/>
          </a:p>
        </p:txBody>
      </p:sp>
    </p:spTree>
    <p:extLst>
      <p:ext uri="{BB962C8B-B14F-4D97-AF65-F5344CB8AC3E}">
        <p14:creationId xmlns:p14="http://schemas.microsoft.com/office/powerpoint/2010/main" val="279157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Methodology – Model Feature Pre-Processing</a:t>
            </a:r>
          </a:p>
        </p:txBody>
      </p:sp>
      <p:sp>
        <p:nvSpPr>
          <p:cNvPr id="5" name="TextBox 4">
            <a:extLst>
              <a:ext uri="{FF2B5EF4-FFF2-40B4-BE49-F238E27FC236}">
                <a16:creationId xmlns:a16="http://schemas.microsoft.com/office/drawing/2014/main" id="{459B834C-32C4-4F19-BAC9-694C1EFE814F}"/>
              </a:ext>
            </a:extLst>
          </p:cNvPr>
          <p:cNvSpPr txBox="1"/>
          <p:nvPr/>
        </p:nvSpPr>
        <p:spPr>
          <a:xfrm>
            <a:off x="5946618" y="2812482"/>
            <a:ext cx="5178582" cy="2031325"/>
          </a:xfrm>
          <a:prstGeom prst="rect">
            <a:avLst/>
          </a:prstGeom>
          <a:noFill/>
        </p:spPr>
        <p:txBody>
          <a:bodyPr wrap="square" rtlCol="0">
            <a:spAutoFit/>
          </a:bodyPr>
          <a:lstStyle/>
          <a:p>
            <a:r>
              <a:rPr lang="en-CA" dirty="0"/>
              <a:t>State NV. Before pandemic. Walkability 2. </a:t>
            </a:r>
            <a:r>
              <a:rPr lang="en-CA" i="1" dirty="0"/>
              <a:t>Clean and comfy. We were a late check in and had no problems at all. The room was clean and the bed was extremely comfortable. </a:t>
            </a:r>
          </a:p>
          <a:p>
            <a:endParaRPr lang="en-CA" dirty="0"/>
          </a:p>
          <a:p>
            <a:r>
              <a:rPr lang="en-CA" dirty="0"/>
              <a:t>State OH. After pandemic. Walkability 0. </a:t>
            </a:r>
            <a:r>
              <a:rPr lang="en-CA" i="1" dirty="0"/>
              <a:t>Poorly maintained. short sheets and towels and property looks run down.  Love the outdoor basketball court though. </a:t>
            </a:r>
            <a:endParaRPr lang="en-CA" dirty="0"/>
          </a:p>
        </p:txBody>
      </p:sp>
      <p:sp>
        <p:nvSpPr>
          <p:cNvPr id="8" name="Content Placeholder 2">
            <a:extLst>
              <a:ext uri="{FF2B5EF4-FFF2-40B4-BE49-F238E27FC236}">
                <a16:creationId xmlns:a16="http://schemas.microsoft.com/office/drawing/2014/main" id="{DDD55246-9E7C-4276-B9D8-CC54563BCA03}"/>
              </a:ext>
            </a:extLst>
          </p:cNvPr>
          <p:cNvSpPr txBox="1">
            <a:spLocks/>
          </p:cNvSpPr>
          <p:nvPr/>
        </p:nvSpPr>
        <p:spPr>
          <a:xfrm>
            <a:off x="605073" y="2516863"/>
            <a:ext cx="4552384" cy="398785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CA" dirty="0"/>
              <a:t>Non-text data features were converted to text and prepended to the reviews.</a:t>
            </a:r>
          </a:p>
          <a:p>
            <a:pPr marL="274320" lvl="1" indent="0">
              <a:buFont typeface="Garamond" pitchFamily="18" charset="0"/>
              <a:buNone/>
            </a:pPr>
            <a:endParaRPr lang="en-CA" dirty="0"/>
          </a:p>
          <a:p>
            <a:r>
              <a:rPr lang="en-CA" dirty="0"/>
              <a:t>Features integrated into the text:</a:t>
            </a:r>
          </a:p>
          <a:p>
            <a:pPr lvl="1"/>
            <a:r>
              <a:rPr lang="en-CA" b="1" dirty="0"/>
              <a:t>State:</a:t>
            </a:r>
            <a:r>
              <a:rPr lang="en-CA" dirty="0"/>
              <a:t> The US state the hotel was in.</a:t>
            </a:r>
          </a:p>
          <a:p>
            <a:pPr lvl="1"/>
            <a:r>
              <a:rPr lang="en-CA" b="1" dirty="0"/>
              <a:t>Pandemic timing:</a:t>
            </a:r>
            <a:r>
              <a:rPr lang="en-CA" dirty="0"/>
              <a:t> Before or after the pandemic</a:t>
            </a:r>
          </a:p>
          <a:p>
            <a:pPr lvl="1"/>
            <a:r>
              <a:rPr lang="en-CA" b="1" dirty="0"/>
              <a:t>Walkability score: </a:t>
            </a:r>
            <a:r>
              <a:rPr lang="en-CA" dirty="0"/>
              <a:t>TripAdvisor walkability score. Binned in 25 point increments. (0-3)</a:t>
            </a:r>
          </a:p>
          <a:p>
            <a:pPr marL="274320" lvl="1" indent="0">
              <a:buFont typeface="Garamond" pitchFamily="18" charset="0"/>
              <a:buNone/>
            </a:pPr>
            <a:endParaRPr lang="en-CA" dirty="0"/>
          </a:p>
          <a:p>
            <a:pPr lvl="1"/>
            <a:endParaRPr lang="en-CA" dirty="0"/>
          </a:p>
        </p:txBody>
      </p:sp>
    </p:spTree>
    <p:extLst>
      <p:ext uri="{BB962C8B-B14F-4D97-AF65-F5344CB8AC3E}">
        <p14:creationId xmlns:p14="http://schemas.microsoft.com/office/powerpoint/2010/main" val="374284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A9ED-E9AA-471D-8536-01FC172D5E35}"/>
              </a:ext>
            </a:extLst>
          </p:cNvPr>
          <p:cNvSpPr>
            <a:spLocks noGrp="1"/>
          </p:cNvSpPr>
          <p:nvPr>
            <p:ph type="title"/>
          </p:nvPr>
        </p:nvSpPr>
        <p:spPr/>
        <p:txBody>
          <a:bodyPr/>
          <a:lstStyle/>
          <a:p>
            <a:r>
              <a:rPr lang="en-CA" dirty="0"/>
              <a:t>Methodology – Transformer Models</a:t>
            </a:r>
          </a:p>
        </p:txBody>
      </p:sp>
      <p:pic>
        <p:nvPicPr>
          <p:cNvPr id="7" name="Content Placeholder 6">
            <a:extLst>
              <a:ext uri="{FF2B5EF4-FFF2-40B4-BE49-F238E27FC236}">
                <a16:creationId xmlns:a16="http://schemas.microsoft.com/office/drawing/2014/main" id="{CB8041CC-326C-466D-A81F-E337E39A45AE}"/>
              </a:ext>
            </a:extLst>
          </p:cNvPr>
          <p:cNvPicPr>
            <a:picLocks noGrp="1" noChangeAspect="1"/>
          </p:cNvPicPr>
          <p:nvPr>
            <p:ph sz="half" idx="1"/>
          </p:nvPr>
        </p:nvPicPr>
        <p:blipFill>
          <a:blip r:embed="rId2"/>
          <a:stretch>
            <a:fillRect/>
          </a:stretch>
        </p:blipFill>
        <p:spPr>
          <a:xfrm>
            <a:off x="1468890" y="1921656"/>
            <a:ext cx="3379699" cy="4111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ontent Placeholder 5">
            <a:extLst>
              <a:ext uri="{FF2B5EF4-FFF2-40B4-BE49-F238E27FC236}">
                <a16:creationId xmlns:a16="http://schemas.microsoft.com/office/drawing/2014/main" id="{8EF708EF-52BB-4337-BC45-9A270F6DE205}"/>
              </a:ext>
            </a:extLst>
          </p:cNvPr>
          <p:cNvSpPr>
            <a:spLocks noGrp="1"/>
          </p:cNvSpPr>
          <p:nvPr>
            <p:ph sz="half" idx="2"/>
          </p:nvPr>
        </p:nvSpPr>
        <p:spPr/>
        <p:txBody>
          <a:bodyPr/>
          <a:lstStyle/>
          <a:p>
            <a:r>
              <a:rPr lang="en-CA" sz="2400" dirty="0"/>
              <a:t>What is a Transformer model?</a:t>
            </a:r>
          </a:p>
          <a:p>
            <a:pPr lvl="1"/>
            <a:r>
              <a:rPr lang="en-CA" sz="2000" dirty="0"/>
              <a:t>State-of-the-art NLP model </a:t>
            </a:r>
          </a:p>
          <a:p>
            <a:pPr lvl="1"/>
            <a:r>
              <a:rPr lang="en-CA" sz="2000" dirty="0"/>
              <a:t>Processes text with context</a:t>
            </a:r>
          </a:p>
          <a:p>
            <a:pPr lvl="2"/>
            <a:r>
              <a:rPr lang="en-CA" sz="1800" dirty="0"/>
              <a:t>Uses attention to weight the importance of each word in the sentence</a:t>
            </a:r>
          </a:p>
          <a:p>
            <a:pPr lvl="1"/>
            <a:r>
              <a:rPr lang="en-CA" sz="2000" dirty="0"/>
              <a:t>Trained on huge corpuses of real text</a:t>
            </a:r>
          </a:p>
          <a:p>
            <a:pPr lvl="2"/>
            <a:r>
              <a:rPr lang="en-CA" sz="1800" dirty="0"/>
              <a:t>E.g. Wikipedia</a:t>
            </a:r>
          </a:p>
          <a:p>
            <a:pPr marL="274320" lvl="1" indent="0">
              <a:buNone/>
            </a:pPr>
            <a:endParaRPr lang="en-CA" dirty="0"/>
          </a:p>
        </p:txBody>
      </p:sp>
    </p:spTree>
    <p:extLst>
      <p:ext uri="{BB962C8B-B14F-4D97-AF65-F5344CB8AC3E}">
        <p14:creationId xmlns:p14="http://schemas.microsoft.com/office/powerpoint/2010/main" val="777845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C65-BFAC-411D-9684-B25C3596AF38}"/>
              </a:ext>
            </a:extLst>
          </p:cNvPr>
          <p:cNvSpPr>
            <a:spLocks noGrp="1"/>
          </p:cNvSpPr>
          <p:nvPr>
            <p:ph type="title"/>
          </p:nvPr>
        </p:nvSpPr>
        <p:spPr/>
        <p:txBody>
          <a:bodyPr/>
          <a:lstStyle/>
          <a:p>
            <a:r>
              <a:rPr lang="en-CA" dirty="0"/>
              <a:t>Methodology – Transformer Models</a:t>
            </a:r>
          </a:p>
        </p:txBody>
      </p:sp>
      <p:sp>
        <p:nvSpPr>
          <p:cNvPr id="6" name="Content Placeholder 5">
            <a:extLst>
              <a:ext uri="{FF2B5EF4-FFF2-40B4-BE49-F238E27FC236}">
                <a16:creationId xmlns:a16="http://schemas.microsoft.com/office/drawing/2014/main" id="{3649E43D-A6EE-4637-B3D9-E72E811CDCAB}"/>
              </a:ext>
            </a:extLst>
          </p:cNvPr>
          <p:cNvSpPr>
            <a:spLocks noGrp="1"/>
          </p:cNvSpPr>
          <p:nvPr>
            <p:ph sz="half" idx="2"/>
          </p:nvPr>
        </p:nvSpPr>
        <p:spPr>
          <a:xfrm>
            <a:off x="6096000" y="2082296"/>
            <a:ext cx="5211777" cy="4155549"/>
          </a:xfrm>
        </p:spPr>
        <p:txBody>
          <a:bodyPr>
            <a:normAutofit/>
          </a:bodyPr>
          <a:lstStyle/>
          <a:p>
            <a:r>
              <a:rPr lang="en-CA" b="1" dirty="0">
                <a:solidFill>
                  <a:srgbClr val="0070C0"/>
                </a:solidFill>
              </a:rPr>
              <a:t>ELECTRA</a:t>
            </a:r>
          </a:p>
          <a:p>
            <a:pPr lvl="1"/>
            <a:r>
              <a:rPr lang="en-CA" dirty="0">
                <a:solidFill>
                  <a:srgbClr val="0070C0"/>
                </a:solidFill>
              </a:rPr>
              <a:t>Very lightweight model</a:t>
            </a:r>
          </a:p>
          <a:p>
            <a:pPr lvl="1"/>
            <a:r>
              <a:rPr lang="en-CA" dirty="0">
                <a:solidFill>
                  <a:srgbClr val="0070C0"/>
                </a:solidFill>
              </a:rPr>
              <a:t>Uses replaced token detection, similar to a GAN network, rather than missing tokens</a:t>
            </a:r>
          </a:p>
          <a:p>
            <a:r>
              <a:rPr lang="en-CA" b="1" dirty="0">
                <a:solidFill>
                  <a:srgbClr val="0070C0"/>
                </a:solidFill>
              </a:rPr>
              <a:t>ERNIE 2.0 </a:t>
            </a:r>
          </a:p>
          <a:p>
            <a:pPr lvl="1"/>
            <a:r>
              <a:rPr lang="en-CA" dirty="0">
                <a:solidFill>
                  <a:srgbClr val="0070C0"/>
                </a:solidFill>
              </a:rPr>
              <a:t>Larger model than Electra</a:t>
            </a:r>
          </a:p>
          <a:p>
            <a:pPr lvl="1"/>
            <a:r>
              <a:rPr lang="en-CA" dirty="0">
                <a:solidFill>
                  <a:srgbClr val="0070C0"/>
                </a:solidFill>
              </a:rPr>
              <a:t>Better performance than Electra</a:t>
            </a:r>
          </a:p>
          <a:p>
            <a:pPr lvl="1"/>
            <a:r>
              <a:rPr lang="en-CA" dirty="0">
                <a:solidFill>
                  <a:srgbClr val="0070C0"/>
                </a:solidFill>
              </a:rPr>
              <a:t>Uses continual multi-task pre-training to extract more information from training texts</a:t>
            </a:r>
          </a:p>
          <a:p>
            <a:r>
              <a:rPr lang="en-CA" b="1" dirty="0" err="1">
                <a:solidFill>
                  <a:srgbClr val="0070C0"/>
                </a:solidFill>
              </a:rPr>
              <a:t>DeBERTa</a:t>
            </a:r>
            <a:r>
              <a:rPr lang="en-CA" b="1" dirty="0">
                <a:solidFill>
                  <a:srgbClr val="0070C0"/>
                </a:solidFill>
              </a:rPr>
              <a:t>-Small</a:t>
            </a:r>
          </a:p>
          <a:p>
            <a:pPr lvl="1"/>
            <a:r>
              <a:rPr lang="en-CA" sz="1500" dirty="0">
                <a:solidFill>
                  <a:srgbClr val="0070C0"/>
                </a:solidFill>
              </a:rPr>
              <a:t>Largest of the three</a:t>
            </a:r>
            <a:endParaRPr lang="en-CA" dirty="0">
              <a:solidFill>
                <a:srgbClr val="0070C0"/>
              </a:solidFill>
            </a:endParaRPr>
          </a:p>
          <a:p>
            <a:pPr lvl="1"/>
            <a:r>
              <a:rPr lang="en-CA" dirty="0">
                <a:solidFill>
                  <a:srgbClr val="0070C0"/>
                </a:solidFill>
              </a:rPr>
              <a:t>Uses disentangled attention to parse word position as well as identity</a:t>
            </a:r>
          </a:p>
        </p:txBody>
      </p:sp>
      <p:pic>
        <p:nvPicPr>
          <p:cNvPr id="14" name="Content Placeholder 6">
            <a:extLst>
              <a:ext uri="{FF2B5EF4-FFF2-40B4-BE49-F238E27FC236}">
                <a16:creationId xmlns:a16="http://schemas.microsoft.com/office/drawing/2014/main" id="{FB354B39-C1AA-4EC7-A2C8-22834310DF65}"/>
              </a:ext>
            </a:extLst>
          </p:cNvPr>
          <p:cNvPicPr>
            <a:picLocks noGrp="1" noChangeAspect="1"/>
          </p:cNvPicPr>
          <p:nvPr>
            <p:ph sz="half" idx="1"/>
          </p:nvPr>
        </p:nvPicPr>
        <p:blipFill>
          <a:blip r:embed="rId3"/>
          <a:stretch>
            <a:fillRect/>
          </a:stretch>
        </p:blipFill>
        <p:spPr>
          <a:xfrm>
            <a:off x="1468890" y="1921656"/>
            <a:ext cx="3379699" cy="4111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7330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EBA5-33A6-473E-AFFC-668B05DF20C4}"/>
              </a:ext>
            </a:extLst>
          </p:cNvPr>
          <p:cNvSpPr>
            <a:spLocks noGrp="1"/>
          </p:cNvSpPr>
          <p:nvPr>
            <p:ph type="title"/>
          </p:nvPr>
        </p:nvSpPr>
        <p:spPr/>
        <p:txBody>
          <a:bodyPr/>
          <a:lstStyle/>
          <a:p>
            <a:r>
              <a:rPr lang="en-CA" dirty="0"/>
              <a:t>Methodology – Ensemble Models</a:t>
            </a:r>
          </a:p>
        </p:txBody>
      </p:sp>
      <p:sp>
        <p:nvSpPr>
          <p:cNvPr id="3" name="Content Placeholder 2">
            <a:extLst>
              <a:ext uri="{FF2B5EF4-FFF2-40B4-BE49-F238E27FC236}">
                <a16:creationId xmlns:a16="http://schemas.microsoft.com/office/drawing/2014/main" id="{42742A8B-72EB-41A4-A23B-A3F8129932E8}"/>
              </a:ext>
            </a:extLst>
          </p:cNvPr>
          <p:cNvSpPr>
            <a:spLocks noGrp="1"/>
          </p:cNvSpPr>
          <p:nvPr>
            <p:ph sz="half" idx="1"/>
          </p:nvPr>
        </p:nvSpPr>
        <p:spPr>
          <a:xfrm>
            <a:off x="923817" y="2460277"/>
            <a:ext cx="4754880" cy="3264259"/>
          </a:xfrm>
        </p:spPr>
        <p:txBody>
          <a:bodyPr/>
          <a:lstStyle/>
          <a:p>
            <a:pPr algn="l"/>
            <a:r>
              <a:rPr lang="en-CA" dirty="0"/>
              <a:t>Ensemble Learning</a:t>
            </a:r>
          </a:p>
          <a:p>
            <a:pPr lvl="1"/>
            <a:r>
              <a:rPr lang="en-CA" dirty="0"/>
              <a:t>Meta approach to modeling</a:t>
            </a:r>
          </a:p>
          <a:p>
            <a:pPr lvl="1"/>
            <a:r>
              <a:rPr lang="en-CA" dirty="0"/>
              <a:t>Leverages the power of multiple predictive models</a:t>
            </a:r>
          </a:p>
          <a:p>
            <a:pPr algn="l"/>
            <a:r>
              <a:rPr lang="en-CA" dirty="0"/>
              <a:t>Gradient Boosting</a:t>
            </a:r>
          </a:p>
          <a:p>
            <a:pPr lvl="1"/>
            <a:r>
              <a:rPr lang="en-CA" dirty="0"/>
              <a:t>A weak learner frequently used in ensemble learning</a:t>
            </a:r>
          </a:p>
          <a:p>
            <a:pPr lvl="1"/>
            <a:r>
              <a:rPr lang="en-CA" dirty="0"/>
              <a:t>Tends to be more resilient to overfitting compared to a Random Forest</a:t>
            </a:r>
          </a:p>
        </p:txBody>
      </p:sp>
      <p:sp>
        <p:nvSpPr>
          <p:cNvPr id="7" name="Rectangle: Rounded Corners 6">
            <a:extLst>
              <a:ext uri="{FF2B5EF4-FFF2-40B4-BE49-F238E27FC236}">
                <a16:creationId xmlns:a16="http://schemas.microsoft.com/office/drawing/2014/main" id="{61EC5E0E-2A8D-4C27-9936-F6E5467E0CF8}"/>
              </a:ext>
            </a:extLst>
          </p:cNvPr>
          <p:cNvSpPr/>
          <p:nvPr/>
        </p:nvSpPr>
        <p:spPr>
          <a:xfrm>
            <a:off x="8256760" y="1710903"/>
            <a:ext cx="1555686"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Data</a:t>
            </a:r>
          </a:p>
        </p:txBody>
      </p:sp>
      <p:sp>
        <p:nvSpPr>
          <p:cNvPr id="8" name="Rectangle: Rounded Corners 7">
            <a:extLst>
              <a:ext uri="{FF2B5EF4-FFF2-40B4-BE49-F238E27FC236}">
                <a16:creationId xmlns:a16="http://schemas.microsoft.com/office/drawing/2014/main" id="{24549BC3-1349-40AD-A41D-3942B0E22B62}"/>
              </a:ext>
            </a:extLst>
          </p:cNvPr>
          <p:cNvSpPr/>
          <p:nvPr/>
        </p:nvSpPr>
        <p:spPr>
          <a:xfrm>
            <a:off x="6554709" y="3100641"/>
            <a:ext cx="1555687" cy="749377"/>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ELECTRA</a:t>
            </a:r>
          </a:p>
        </p:txBody>
      </p:sp>
      <p:sp>
        <p:nvSpPr>
          <p:cNvPr id="9" name="Rectangle: Rounded Corners 8">
            <a:extLst>
              <a:ext uri="{FF2B5EF4-FFF2-40B4-BE49-F238E27FC236}">
                <a16:creationId xmlns:a16="http://schemas.microsoft.com/office/drawing/2014/main" id="{FB97B04D-AE0B-44A4-8B5C-EAEF7542BC48}"/>
              </a:ext>
            </a:extLst>
          </p:cNvPr>
          <p:cNvSpPr/>
          <p:nvPr/>
        </p:nvSpPr>
        <p:spPr>
          <a:xfrm>
            <a:off x="8265060" y="3100641"/>
            <a:ext cx="155568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ERNIE</a:t>
            </a:r>
          </a:p>
        </p:txBody>
      </p:sp>
      <p:sp>
        <p:nvSpPr>
          <p:cNvPr id="10" name="Rectangle: Rounded Corners 9">
            <a:extLst>
              <a:ext uri="{FF2B5EF4-FFF2-40B4-BE49-F238E27FC236}">
                <a16:creationId xmlns:a16="http://schemas.microsoft.com/office/drawing/2014/main" id="{6A7D23EF-5271-48BB-9764-D58F3421E445}"/>
              </a:ext>
            </a:extLst>
          </p:cNvPr>
          <p:cNvSpPr/>
          <p:nvPr/>
        </p:nvSpPr>
        <p:spPr>
          <a:xfrm>
            <a:off x="9975411" y="3100642"/>
            <a:ext cx="1555687" cy="74937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err="1">
                <a:solidFill>
                  <a:schemeClr val="tx1"/>
                </a:solidFill>
              </a:rPr>
              <a:t>DeBERTa</a:t>
            </a:r>
            <a:endParaRPr lang="en-CA" b="1" dirty="0">
              <a:solidFill>
                <a:schemeClr val="tx1"/>
              </a:solidFill>
            </a:endParaRPr>
          </a:p>
        </p:txBody>
      </p:sp>
      <p:sp>
        <p:nvSpPr>
          <p:cNvPr id="11" name="Rectangle: Rounded Corners 10">
            <a:extLst>
              <a:ext uri="{FF2B5EF4-FFF2-40B4-BE49-F238E27FC236}">
                <a16:creationId xmlns:a16="http://schemas.microsoft.com/office/drawing/2014/main" id="{BDFB7951-12B7-401C-BFF4-429BBCE177F6}"/>
              </a:ext>
            </a:extLst>
          </p:cNvPr>
          <p:cNvSpPr/>
          <p:nvPr/>
        </p:nvSpPr>
        <p:spPr>
          <a:xfrm>
            <a:off x="8143215" y="4476872"/>
            <a:ext cx="179937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Gradient Boost</a:t>
            </a:r>
          </a:p>
        </p:txBody>
      </p:sp>
      <p:sp>
        <p:nvSpPr>
          <p:cNvPr id="12" name="TextBox 11">
            <a:extLst>
              <a:ext uri="{FF2B5EF4-FFF2-40B4-BE49-F238E27FC236}">
                <a16:creationId xmlns:a16="http://schemas.microsoft.com/office/drawing/2014/main" id="{AD4D1558-8C94-4AFC-AAEA-C034A45F15EC}"/>
              </a:ext>
            </a:extLst>
          </p:cNvPr>
          <p:cNvSpPr txBox="1"/>
          <p:nvPr/>
        </p:nvSpPr>
        <p:spPr>
          <a:xfrm>
            <a:off x="8387659" y="5859856"/>
            <a:ext cx="1310488" cy="369332"/>
          </a:xfrm>
          <a:prstGeom prst="rect">
            <a:avLst/>
          </a:prstGeom>
          <a:noFill/>
        </p:spPr>
        <p:txBody>
          <a:bodyPr wrap="square" rtlCol="0">
            <a:spAutoFit/>
          </a:bodyPr>
          <a:lstStyle/>
          <a:p>
            <a:pPr algn="ctr"/>
            <a:r>
              <a:rPr lang="en-CA" b="1" dirty="0"/>
              <a:t>Predictions</a:t>
            </a:r>
          </a:p>
        </p:txBody>
      </p:sp>
      <p:cxnSp>
        <p:nvCxnSpPr>
          <p:cNvPr id="23" name="Connector: Elbow 22">
            <a:extLst>
              <a:ext uri="{FF2B5EF4-FFF2-40B4-BE49-F238E27FC236}">
                <a16:creationId xmlns:a16="http://schemas.microsoft.com/office/drawing/2014/main" id="{E5895137-0828-4A2B-8840-CF36777A4BFD}"/>
              </a:ext>
            </a:extLst>
          </p:cNvPr>
          <p:cNvCxnSpPr>
            <a:cxnSpLocks/>
            <a:stCxn id="7" idx="2"/>
            <a:endCxn id="8" idx="0"/>
          </p:cNvCxnSpPr>
          <p:nvPr/>
        </p:nvCxnSpPr>
        <p:spPr>
          <a:xfrm rot="5400000">
            <a:off x="7863397" y="1929435"/>
            <a:ext cx="640362" cy="17020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0A8FC44-D123-41F9-B50A-A1203B8D8C14}"/>
              </a:ext>
            </a:extLst>
          </p:cNvPr>
          <p:cNvCxnSpPr>
            <a:cxnSpLocks/>
            <a:stCxn id="7" idx="2"/>
            <a:endCxn id="9" idx="0"/>
          </p:cNvCxnSpPr>
          <p:nvPr/>
        </p:nvCxnSpPr>
        <p:spPr>
          <a:xfrm>
            <a:off x="9034603" y="2460279"/>
            <a:ext cx="8301" cy="640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CFD744C5-5BD9-4C4F-A6B2-F567B42C821B}"/>
              </a:ext>
            </a:extLst>
          </p:cNvPr>
          <p:cNvCxnSpPr>
            <a:stCxn id="7" idx="2"/>
            <a:endCxn id="10" idx="0"/>
          </p:cNvCxnSpPr>
          <p:nvPr/>
        </p:nvCxnSpPr>
        <p:spPr>
          <a:xfrm rot="16200000" flipH="1">
            <a:off x="9573748" y="1921134"/>
            <a:ext cx="640363" cy="171865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403BD8F3-08D7-4212-A985-1147F0A0E96F}"/>
              </a:ext>
            </a:extLst>
          </p:cNvPr>
          <p:cNvCxnSpPr>
            <a:cxnSpLocks/>
            <a:stCxn id="10" idx="2"/>
            <a:endCxn id="11" idx="0"/>
          </p:cNvCxnSpPr>
          <p:nvPr/>
        </p:nvCxnSpPr>
        <p:spPr>
          <a:xfrm rot="5400000">
            <a:off x="9584653" y="3308269"/>
            <a:ext cx="626855"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B8886AF4-82D5-4585-A610-E55826034931}"/>
              </a:ext>
            </a:extLst>
          </p:cNvPr>
          <p:cNvCxnSpPr>
            <a:cxnSpLocks/>
            <a:stCxn id="8" idx="2"/>
            <a:endCxn id="11" idx="0"/>
          </p:cNvCxnSpPr>
          <p:nvPr/>
        </p:nvCxnSpPr>
        <p:spPr>
          <a:xfrm rot="16200000" flipH="1">
            <a:off x="7874301" y="3308269"/>
            <a:ext cx="626854"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E7D263F-62D5-444A-962A-C867E39C7F7A}"/>
              </a:ext>
            </a:extLst>
          </p:cNvPr>
          <p:cNvCxnSpPr>
            <a:cxnSpLocks/>
            <a:stCxn id="9" idx="2"/>
            <a:endCxn id="11" idx="0"/>
          </p:cNvCxnSpPr>
          <p:nvPr/>
        </p:nvCxnSpPr>
        <p:spPr>
          <a:xfrm>
            <a:off x="9042904" y="3850017"/>
            <a:ext cx="0" cy="626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2DD6064-2DAD-436C-AE59-2090DA44AF82}"/>
              </a:ext>
            </a:extLst>
          </p:cNvPr>
          <p:cNvCxnSpPr>
            <a:cxnSpLocks/>
            <a:stCxn id="11" idx="2"/>
            <a:endCxn id="12" idx="0"/>
          </p:cNvCxnSpPr>
          <p:nvPr/>
        </p:nvCxnSpPr>
        <p:spPr>
          <a:xfrm flipH="1">
            <a:off x="9042903" y="5226248"/>
            <a:ext cx="1" cy="633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736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28AD-1B9E-40D9-87B4-B7333FB82720}"/>
              </a:ext>
            </a:extLst>
          </p:cNvPr>
          <p:cNvSpPr>
            <a:spLocks noGrp="1"/>
          </p:cNvSpPr>
          <p:nvPr>
            <p:ph type="title"/>
          </p:nvPr>
        </p:nvSpPr>
        <p:spPr>
          <a:xfrm>
            <a:off x="505485" y="215019"/>
            <a:ext cx="10058400" cy="1371600"/>
          </a:xfrm>
        </p:spPr>
        <p:txBody>
          <a:bodyPr/>
          <a:lstStyle/>
          <a:p>
            <a:r>
              <a:rPr lang="en-CA" dirty="0"/>
              <a:t>Methodology - Overview</a:t>
            </a:r>
          </a:p>
        </p:txBody>
      </p:sp>
      <p:sp>
        <p:nvSpPr>
          <p:cNvPr id="3" name="Content Placeholder 2">
            <a:extLst>
              <a:ext uri="{FF2B5EF4-FFF2-40B4-BE49-F238E27FC236}">
                <a16:creationId xmlns:a16="http://schemas.microsoft.com/office/drawing/2014/main" id="{E43FB52F-F345-468D-BB71-0BC6BDFDF519}"/>
              </a:ext>
            </a:extLst>
          </p:cNvPr>
          <p:cNvSpPr>
            <a:spLocks noGrp="1"/>
          </p:cNvSpPr>
          <p:nvPr>
            <p:ph idx="1"/>
          </p:nvPr>
        </p:nvSpPr>
        <p:spPr>
          <a:xfrm>
            <a:off x="1066800" y="1937443"/>
            <a:ext cx="3686269" cy="4019738"/>
          </a:xfrm>
        </p:spPr>
        <p:txBody>
          <a:bodyPr>
            <a:normAutofit/>
          </a:bodyPr>
          <a:lstStyle/>
          <a:p>
            <a:r>
              <a:rPr lang="en-CA" dirty="0"/>
              <a:t>Data Collection</a:t>
            </a:r>
          </a:p>
          <a:p>
            <a:r>
              <a:rPr lang="en-CA" b="1" dirty="0"/>
              <a:t>Left Branch</a:t>
            </a:r>
          </a:p>
          <a:p>
            <a:pPr lvl="1"/>
            <a:r>
              <a:rPr lang="en-CA" dirty="0"/>
              <a:t>Model Feature Pre-Processing</a:t>
            </a:r>
          </a:p>
          <a:p>
            <a:pPr lvl="1"/>
            <a:r>
              <a:rPr lang="en-CA" dirty="0"/>
              <a:t>Modeling</a:t>
            </a:r>
          </a:p>
          <a:p>
            <a:pPr lvl="2"/>
            <a:r>
              <a:rPr lang="en-CA" dirty="0"/>
              <a:t>Transformer Models</a:t>
            </a:r>
          </a:p>
          <a:p>
            <a:pPr lvl="2"/>
            <a:r>
              <a:rPr lang="en-CA" dirty="0"/>
              <a:t>Ensemble Model</a:t>
            </a:r>
          </a:p>
          <a:p>
            <a:r>
              <a:rPr lang="en-CA" b="1" dirty="0">
                <a:solidFill>
                  <a:srgbClr val="0070C0"/>
                </a:solidFill>
              </a:rPr>
              <a:t>Right Branch</a:t>
            </a:r>
          </a:p>
          <a:p>
            <a:pPr lvl="1"/>
            <a:r>
              <a:rPr lang="en-CA" dirty="0" err="1">
                <a:solidFill>
                  <a:srgbClr val="0070C0"/>
                </a:solidFill>
              </a:rPr>
              <a:t>Tf-idf</a:t>
            </a:r>
            <a:r>
              <a:rPr lang="en-CA" dirty="0">
                <a:solidFill>
                  <a:srgbClr val="0070C0"/>
                </a:solidFill>
              </a:rPr>
              <a:t> Text Pre-Processing</a:t>
            </a:r>
          </a:p>
          <a:p>
            <a:pPr lvl="1"/>
            <a:r>
              <a:rPr lang="en-CA" dirty="0" err="1">
                <a:solidFill>
                  <a:srgbClr val="0070C0"/>
                </a:solidFill>
              </a:rPr>
              <a:t>Tf-idf</a:t>
            </a:r>
            <a:r>
              <a:rPr lang="en-CA" dirty="0">
                <a:solidFill>
                  <a:srgbClr val="0070C0"/>
                </a:solidFill>
              </a:rPr>
              <a:t> Feature Extraction</a:t>
            </a:r>
          </a:p>
          <a:p>
            <a:r>
              <a:rPr lang="en-CA" dirty="0" err="1"/>
              <a:t>Tf-idf</a:t>
            </a:r>
            <a:r>
              <a:rPr lang="en-CA" dirty="0"/>
              <a:t> Feature Sampling</a:t>
            </a:r>
          </a:p>
          <a:p>
            <a:r>
              <a:rPr lang="en-CA" dirty="0"/>
              <a:t>Novel Review Prediction</a:t>
            </a:r>
          </a:p>
        </p:txBody>
      </p:sp>
      <p:pic>
        <p:nvPicPr>
          <p:cNvPr id="15" name="Picture 14" descr="A picture containing timeline&#10;&#10;Description automatically generated">
            <a:extLst>
              <a:ext uri="{FF2B5EF4-FFF2-40B4-BE49-F238E27FC236}">
                <a16:creationId xmlns:a16="http://schemas.microsoft.com/office/drawing/2014/main" id="{C8A33DB0-79F2-40C1-A767-67A88A1F8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42025"/>
            <a:ext cx="3392185" cy="5331662"/>
          </a:xfrm>
          <a:prstGeom prst="rect">
            <a:avLst/>
          </a:prstGeom>
        </p:spPr>
      </p:pic>
      <p:cxnSp>
        <p:nvCxnSpPr>
          <p:cNvPr id="5" name="Straight Arrow Connector 4">
            <a:extLst>
              <a:ext uri="{FF2B5EF4-FFF2-40B4-BE49-F238E27FC236}">
                <a16:creationId xmlns:a16="http://schemas.microsoft.com/office/drawing/2014/main" id="{57C5FF0B-8E77-4CE0-A4B1-067F1DBFE408}"/>
              </a:ext>
            </a:extLst>
          </p:cNvPr>
          <p:cNvCxnSpPr>
            <a:cxnSpLocks/>
          </p:cNvCxnSpPr>
          <p:nvPr/>
        </p:nvCxnSpPr>
        <p:spPr>
          <a:xfrm flipH="1">
            <a:off x="9483057" y="1493822"/>
            <a:ext cx="575343" cy="39948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57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58E4-7F6A-4EC4-8BBD-EF5EDCCDDC35}"/>
              </a:ext>
            </a:extLst>
          </p:cNvPr>
          <p:cNvSpPr>
            <a:spLocks noGrp="1"/>
          </p:cNvSpPr>
          <p:nvPr>
            <p:ph type="title"/>
          </p:nvPr>
        </p:nvSpPr>
        <p:spPr/>
        <p:txBody>
          <a:bodyPr/>
          <a:lstStyle/>
          <a:p>
            <a:r>
              <a:rPr lang="en-CA" dirty="0"/>
              <a:t>Methodology – </a:t>
            </a:r>
            <a:r>
              <a:rPr lang="en-CA" dirty="0" err="1"/>
              <a:t>Tf-idf</a:t>
            </a:r>
            <a:r>
              <a:rPr lang="en-CA" dirty="0"/>
              <a:t> Feature Extraction </a:t>
            </a:r>
          </a:p>
        </p:txBody>
      </p:sp>
      <p:sp>
        <p:nvSpPr>
          <p:cNvPr id="7" name="Content Placeholder 6">
            <a:extLst>
              <a:ext uri="{FF2B5EF4-FFF2-40B4-BE49-F238E27FC236}">
                <a16:creationId xmlns:a16="http://schemas.microsoft.com/office/drawing/2014/main" id="{2421D5DA-E7D2-4765-A94D-790E75C962E1}"/>
              </a:ext>
            </a:extLst>
          </p:cNvPr>
          <p:cNvSpPr>
            <a:spLocks noGrp="1"/>
          </p:cNvSpPr>
          <p:nvPr>
            <p:ph sz="quarter" idx="4"/>
          </p:nvPr>
        </p:nvSpPr>
        <p:spPr>
          <a:xfrm>
            <a:off x="534153" y="3010077"/>
            <a:ext cx="4636914" cy="2204719"/>
          </a:xfrm>
        </p:spPr>
        <p:txBody>
          <a:bodyPr>
            <a:normAutofit/>
          </a:bodyPr>
          <a:lstStyle/>
          <a:p>
            <a:r>
              <a:rPr lang="en-CA" sz="2000" b="1" dirty="0" err="1"/>
              <a:t>Tf-idf</a:t>
            </a:r>
            <a:r>
              <a:rPr lang="en-CA" sz="2000" b="1" dirty="0"/>
              <a:t> Text Processing</a:t>
            </a:r>
          </a:p>
          <a:p>
            <a:pPr lvl="1"/>
            <a:r>
              <a:rPr lang="en-CA" sz="1800" dirty="0"/>
              <a:t>Tokenizing</a:t>
            </a:r>
          </a:p>
          <a:p>
            <a:pPr lvl="1"/>
            <a:r>
              <a:rPr lang="en-CA" sz="1800" dirty="0"/>
              <a:t>Removing stop words</a:t>
            </a:r>
          </a:p>
          <a:p>
            <a:pPr lvl="1"/>
            <a:r>
              <a:rPr lang="en-CA" sz="1800" dirty="0"/>
              <a:t>Lemmatizing</a:t>
            </a:r>
          </a:p>
          <a:p>
            <a:pPr lvl="1"/>
            <a:r>
              <a:rPr lang="en-CA" sz="1800" dirty="0"/>
              <a:t>Removing punctuation, isolated numbers, etc.</a:t>
            </a:r>
          </a:p>
        </p:txBody>
      </p:sp>
      <p:sp>
        <p:nvSpPr>
          <p:cNvPr id="14" name="TextBox 13">
            <a:extLst>
              <a:ext uri="{FF2B5EF4-FFF2-40B4-BE49-F238E27FC236}">
                <a16:creationId xmlns:a16="http://schemas.microsoft.com/office/drawing/2014/main" id="{342486BE-75BC-4E03-970A-C2A4D57C08B3}"/>
              </a:ext>
            </a:extLst>
          </p:cNvPr>
          <p:cNvSpPr txBox="1"/>
          <p:nvPr/>
        </p:nvSpPr>
        <p:spPr>
          <a:xfrm>
            <a:off x="5278169" y="3010077"/>
            <a:ext cx="7374802" cy="1667123"/>
          </a:xfrm>
          <a:prstGeom prst="rect">
            <a:avLst/>
          </a:prstGeom>
          <a:noFill/>
        </p:spPr>
        <p:txBody>
          <a:bodyPr wrap="square">
            <a:spAutoFit/>
          </a:bodyPr>
          <a:lstStyle/>
          <a:p>
            <a:pPr marL="445770" indent="-182880" defTabSz="914400">
              <a:buClr>
                <a:schemeClr val="tx1">
                  <a:lumMod val="85000"/>
                  <a:lumOff val="15000"/>
                </a:schemeClr>
              </a:buClr>
              <a:buFont typeface="Garamond" pitchFamily="18" charset="0"/>
              <a:buChar char="◦"/>
            </a:pPr>
            <a:r>
              <a:rPr lang="en-CA" sz="2000" dirty="0"/>
              <a:t>“I was sleeping like a log - The </a:t>
            </a:r>
            <a:r>
              <a:rPr lang="en-CA" sz="2000" dirty="0" err="1"/>
              <a:t>pillowss</a:t>
            </a:r>
            <a:r>
              <a:rPr lang="en-CA" sz="2000" dirty="0"/>
              <a:t> were so soft!1”</a:t>
            </a:r>
          </a:p>
          <a:p>
            <a:pPr marL="845820" lvl="1" indent="-182880" defTabSz="914400">
              <a:lnSpc>
                <a:spcPts val="2460"/>
              </a:lnSpc>
              <a:buClr>
                <a:schemeClr val="tx1">
                  <a:lumMod val="85000"/>
                  <a:lumOff val="15000"/>
                </a:schemeClr>
              </a:buClr>
              <a:buFont typeface="Garamond" pitchFamily="18" charset="0"/>
              <a:buChar char="◦"/>
            </a:pPr>
            <a:r>
              <a:rPr lang="en-CA" dirty="0"/>
              <a:t> </a:t>
            </a:r>
            <a:r>
              <a:rPr lang="en-CA" dirty="0" err="1"/>
              <a:t>i</a:t>
            </a:r>
            <a:r>
              <a:rPr lang="en-CA" dirty="0"/>
              <a:t>, </a:t>
            </a:r>
            <a:r>
              <a:rPr lang="en-CA" sz="1800" dirty="0"/>
              <a:t>was, sleeping</a:t>
            </a:r>
            <a:r>
              <a:rPr lang="en-CA" dirty="0"/>
              <a:t>, like, a, log, -, the, </a:t>
            </a:r>
            <a:r>
              <a:rPr lang="en-CA" dirty="0" err="1"/>
              <a:t>pillowss</a:t>
            </a:r>
            <a:r>
              <a:rPr lang="en-CA" dirty="0"/>
              <a:t>, were, so, soft, !, 1, !</a:t>
            </a:r>
          </a:p>
          <a:p>
            <a:pPr marL="845820" lvl="1" indent="-182880" defTabSz="914400">
              <a:lnSpc>
                <a:spcPts val="2460"/>
              </a:lnSpc>
              <a:buClr>
                <a:schemeClr val="tx1">
                  <a:lumMod val="85000"/>
                  <a:lumOff val="15000"/>
                </a:schemeClr>
              </a:buClr>
              <a:buFont typeface="Garamond" pitchFamily="18" charset="0"/>
              <a:buChar char="◦"/>
            </a:pPr>
            <a:r>
              <a:rPr lang="en-CA" dirty="0"/>
              <a:t> sleeping, log, -, </a:t>
            </a:r>
            <a:r>
              <a:rPr lang="en-CA" dirty="0" err="1"/>
              <a:t>pillowss</a:t>
            </a:r>
            <a:r>
              <a:rPr lang="en-CA" dirty="0"/>
              <a:t>, soft, !, 1, ! </a:t>
            </a:r>
          </a:p>
          <a:p>
            <a:pPr marL="845820" lvl="1" indent="-182880" defTabSz="914400">
              <a:lnSpc>
                <a:spcPts val="2460"/>
              </a:lnSpc>
              <a:buClr>
                <a:schemeClr val="tx1">
                  <a:lumMod val="85000"/>
                  <a:lumOff val="15000"/>
                </a:schemeClr>
              </a:buClr>
              <a:buFont typeface="Garamond" pitchFamily="18" charset="0"/>
              <a:buChar char="◦"/>
            </a:pPr>
            <a:r>
              <a:rPr lang="en-CA" dirty="0"/>
              <a:t> sleep, log, -, pillow, soft, !, 1, !</a:t>
            </a:r>
          </a:p>
          <a:p>
            <a:pPr marL="845820" lvl="1" indent="-182880" defTabSz="914400">
              <a:lnSpc>
                <a:spcPts val="2460"/>
              </a:lnSpc>
              <a:buClr>
                <a:schemeClr val="tx1">
                  <a:lumMod val="85000"/>
                  <a:lumOff val="15000"/>
                </a:schemeClr>
              </a:buClr>
              <a:buFont typeface="Garamond" pitchFamily="18" charset="0"/>
              <a:buChar char="◦"/>
            </a:pPr>
            <a:r>
              <a:rPr lang="en-CA" dirty="0"/>
              <a:t>sleep, log, pillow, soft</a:t>
            </a:r>
          </a:p>
        </p:txBody>
      </p:sp>
      <p:sp>
        <p:nvSpPr>
          <p:cNvPr id="8" name="TextBox 7">
            <a:extLst>
              <a:ext uri="{FF2B5EF4-FFF2-40B4-BE49-F238E27FC236}">
                <a16:creationId xmlns:a16="http://schemas.microsoft.com/office/drawing/2014/main" id="{86018B98-3E84-4F84-BC5D-C625F3D50A59}"/>
              </a:ext>
            </a:extLst>
          </p:cNvPr>
          <p:cNvSpPr txBox="1"/>
          <p:nvPr/>
        </p:nvSpPr>
        <p:spPr>
          <a:xfrm>
            <a:off x="887240" y="1809685"/>
            <a:ext cx="10945639" cy="738664"/>
          </a:xfrm>
          <a:prstGeom prst="rect">
            <a:avLst/>
          </a:prstGeom>
          <a:noFill/>
        </p:spPr>
        <p:txBody>
          <a:bodyPr wrap="square">
            <a:spAutoFit/>
          </a:bodyPr>
          <a:lstStyle/>
          <a:p>
            <a:pPr lvl="1"/>
            <a:r>
              <a:rPr lang="en-CA" sz="2200" dirty="0" err="1"/>
              <a:t>Tf-idf</a:t>
            </a:r>
            <a:r>
              <a:rPr lang="en-CA" sz="2200" dirty="0"/>
              <a:t> is a statistic relating to the importance of a term within a set of documents</a:t>
            </a:r>
          </a:p>
          <a:p>
            <a:pPr lvl="2"/>
            <a:r>
              <a:rPr lang="en-CA" sz="2000" dirty="0"/>
              <a:t>Can extract individual words (unigrams) or word-pairs (bigrams)</a:t>
            </a:r>
          </a:p>
        </p:txBody>
      </p:sp>
      <p:sp>
        <p:nvSpPr>
          <p:cNvPr id="12" name="TextBox 11">
            <a:extLst>
              <a:ext uri="{FF2B5EF4-FFF2-40B4-BE49-F238E27FC236}">
                <a16:creationId xmlns:a16="http://schemas.microsoft.com/office/drawing/2014/main" id="{9E30D385-EC64-4D4A-84B3-A30298220B87}"/>
              </a:ext>
            </a:extLst>
          </p:cNvPr>
          <p:cNvSpPr txBox="1"/>
          <p:nvPr/>
        </p:nvSpPr>
        <p:spPr>
          <a:xfrm>
            <a:off x="1792586" y="5569075"/>
            <a:ext cx="8809022" cy="646331"/>
          </a:xfrm>
          <a:prstGeom prst="rect">
            <a:avLst/>
          </a:prstGeom>
          <a:noFill/>
        </p:spPr>
        <p:txBody>
          <a:bodyPr wrap="square">
            <a:spAutoFit/>
          </a:bodyPr>
          <a:lstStyle/>
          <a:p>
            <a:r>
              <a:rPr lang="en-CA" sz="1800" dirty="0"/>
              <a:t>Feature extraction performed using </a:t>
            </a:r>
            <a:r>
              <a:rPr lang="en-CA" sz="1800" dirty="0" err="1"/>
              <a:t>sklearn’s</a:t>
            </a:r>
            <a:r>
              <a:rPr lang="en-CA" sz="1800" dirty="0"/>
              <a:t> </a:t>
            </a:r>
            <a:r>
              <a:rPr lang="en-CA" sz="1600" dirty="0" err="1"/>
              <a:t>TfidfVectorizer</a:t>
            </a:r>
            <a:r>
              <a:rPr lang="en-CA" sz="1800" dirty="0"/>
              <a:t> on the prepared text for all reviews</a:t>
            </a:r>
          </a:p>
          <a:p>
            <a:r>
              <a:rPr lang="en-CA" sz="1800" dirty="0"/>
              <a:t>Top 100 features Pre and Post Pandemic were used</a:t>
            </a:r>
          </a:p>
        </p:txBody>
      </p:sp>
    </p:spTree>
    <p:extLst>
      <p:ext uri="{BB962C8B-B14F-4D97-AF65-F5344CB8AC3E}">
        <p14:creationId xmlns:p14="http://schemas.microsoft.com/office/powerpoint/2010/main" val="255914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lstStyle/>
          <a:p>
            <a:r>
              <a:rPr lang="en-CA" dirty="0"/>
              <a:t>Methodology – </a:t>
            </a:r>
            <a:r>
              <a:rPr lang="en-CA" dirty="0" err="1"/>
              <a:t>Tf-idf</a:t>
            </a:r>
            <a:r>
              <a:rPr lang="en-CA" dirty="0"/>
              <a:t> Feature Sampling</a:t>
            </a:r>
          </a:p>
        </p:txBody>
      </p:sp>
      <p:sp>
        <p:nvSpPr>
          <p:cNvPr id="6" name="Content Placeholder 2">
            <a:extLst>
              <a:ext uri="{FF2B5EF4-FFF2-40B4-BE49-F238E27FC236}">
                <a16:creationId xmlns:a16="http://schemas.microsoft.com/office/drawing/2014/main" id="{B58E3DB5-E9BC-4810-9181-C6FAE4BDCF56}"/>
              </a:ext>
            </a:extLst>
          </p:cNvPr>
          <p:cNvSpPr txBox="1">
            <a:spLocks/>
          </p:cNvSpPr>
          <p:nvPr/>
        </p:nvSpPr>
        <p:spPr>
          <a:xfrm>
            <a:off x="843104" y="1819747"/>
            <a:ext cx="5012601" cy="453578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CA"/>
              <a:t>To sample the model’s response to the tf-idf features, standardized sentences were generated.</a:t>
            </a:r>
          </a:p>
          <a:p>
            <a:endParaRPr lang="en-CA"/>
          </a:p>
          <a:p>
            <a:r>
              <a:rPr lang="en-CA"/>
              <a:t>Features integrated:</a:t>
            </a:r>
          </a:p>
          <a:p>
            <a:pPr lvl="1"/>
            <a:r>
              <a:rPr lang="en-CA" b="1"/>
              <a:t>State:</a:t>
            </a:r>
            <a:r>
              <a:rPr lang="en-CA"/>
              <a:t> the US state abbreviation.</a:t>
            </a:r>
          </a:p>
          <a:p>
            <a:pPr lvl="1"/>
            <a:r>
              <a:rPr lang="en-CA" b="1"/>
              <a:t>Pandemic timing:</a:t>
            </a:r>
            <a:r>
              <a:rPr lang="en-CA"/>
              <a:t> Before or after the pandemic</a:t>
            </a:r>
          </a:p>
          <a:p>
            <a:pPr lvl="1"/>
            <a:r>
              <a:rPr lang="en-CA" b="1"/>
              <a:t>Walkability score: </a:t>
            </a:r>
            <a:r>
              <a:rPr lang="en-CA"/>
              <a:t>Derived from the TripAdvisor walkability score. Binned in 25 point increments.</a:t>
            </a:r>
          </a:p>
          <a:p>
            <a:pPr lvl="1"/>
            <a:r>
              <a:rPr lang="en-CA" b="1"/>
              <a:t>tf-idf feature: </a:t>
            </a:r>
            <a:r>
              <a:rPr lang="en-CA"/>
              <a:t>Combined set from the top 100 features from pre-covid and post-covid review sets. (Total 118)</a:t>
            </a:r>
          </a:p>
          <a:p>
            <a:pPr lvl="1"/>
            <a:r>
              <a:rPr lang="en-CA" b="1"/>
              <a:t>Sentiment: </a:t>
            </a:r>
            <a:r>
              <a:rPr lang="en-CA"/>
              <a:t>20 synonyms for “good” or “bad” were used to sample positive and negative sentiment.</a:t>
            </a:r>
          </a:p>
          <a:p>
            <a:pPr marL="274320" lvl="1" indent="0">
              <a:buFont typeface="Garamond" pitchFamily="18" charset="0"/>
              <a:buNone/>
            </a:pPr>
            <a:endParaRPr lang="en-CA"/>
          </a:p>
          <a:p>
            <a:r>
              <a:rPr lang="en-CA"/>
              <a:t>All combinations of these factors were generated</a:t>
            </a:r>
            <a:endParaRPr lang="en-CA" dirty="0"/>
          </a:p>
        </p:txBody>
      </p:sp>
    </p:spTree>
    <p:extLst>
      <p:ext uri="{BB962C8B-B14F-4D97-AF65-F5344CB8AC3E}">
        <p14:creationId xmlns:p14="http://schemas.microsoft.com/office/powerpoint/2010/main" val="4219172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lstStyle/>
          <a:p>
            <a:r>
              <a:rPr lang="en-CA" dirty="0"/>
              <a:t>Methodology – </a:t>
            </a:r>
            <a:r>
              <a:rPr lang="en-CA" dirty="0" err="1"/>
              <a:t>Tf-idf</a:t>
            </a:r>
            <a:r>
              <a:rPr lang="en-CA" dirty="0"/>
              <a:t> Feature Sampling</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843104" y="1819747"/>
            <a:ext cx="5012601" cy="4535786"/>
          </a:xfrm>
        </p:spPr>
        <p:txBody>
          <a:bodyPr>
            <a:normAutofit/>
          </a:bodyPr>
          <a:lstStyle/>
          <a:p>
            <a:r>
              <a:rPr lang="en-CA" dirty="0"/>
              <a:t>To sample the model’s response to the </a:t>
            </a:r>
            <a:r>
              <a:rPr lang="en-CA" dirty="0" err="1"/>
              <a:t>tf-idf</a:t>
            </a:r>
            <a:r>
              <a:rPr lang="en-CA" dirty="0"/>
              <a:t> features, standardized sentences were generated.</a:t>
            </a:r>
          </a:p>
          <a:p>
            <a:endParaRPr lang="en-CA" dirty="0"/>
          </a:p>
          <a:p>
            <a:r>
              <a:rPr lang="en-CA" dirty="0"/>
              <a:t>Features integrated:</a:t>
            </a:r>
          </a:p>
          <a:p>
            <a:pPr lvl="1"/>
            <a:r>
              <a:rPr lang="en-CA" b="1" dirty="0"/>
              <a:t>State:</a:t>
            </a:r>
            <a:r>
              <a:rPr lang="en-CA" dirty="0"/>
              <a:t> the US state abbreviation.</a:t>
            </a:r>
          </a:p>
          <a:p>
            <a:pPr lvl="1"/>
            <a:r>
              <a:rPr lang="en-CA" b="1" dirty="0"/>
              <a:t>Pandemic timing:</a:t>
            </a:r>
            <a:r>
              <a:rPr lang="en-CA" dirty="0"/>
              <a:t> Before or after the pandemic</a:t>
            </a:r>
          </a:p>
          <a:p>
            <a:pPr lvl="1"/>
            <a:r>
              <a:rPr lang="en-CA" b="1" dirty="0"/>
              <a:t>Walkability score: </a:t>
            </a:r>
            <a:r>
              <a:rPr lang="en-CA" dirty="0"/>
              <a:t>Derived from the TripAdvisor walkability score. Binned in 25 point increments.</a:t>
            </a:r>
          </a:p>
          <a:p>
            <a:pPr lvl="1"/>
            <a:r>
              <a:rPr lang="en-CA" b="1" dirty="0" err="1"/>
              <a:t>tf-idf</a:t>
            </a:r>
            <a:r>
              <a:rPr lang="en-CA" b="1" dirty="0"/>
              <a:t> feature: </a:t>
            </a:r>
            <a:r>
              <a:rPr lang="en-CA" dirty="0"/>
              <a:t>Combined set from the top 100 features from pre-covid and post-covid review sets. (Total 118)</a:t>
            </a:r>
          </a:p>
          <a:p>
            <a:pPr lvl="1"/>
            <a:r>
              <a:rPr lang="en-CA" b="1" dirty="0"/>
              <a:t>Sentiment: </a:t>
            </a:r>
            <a:r>
              <a:rPr lang="en-CA" dirty="0"/>
              <a:t>20 synonyms for “good” or “bad” were used to sample positive and negative sentiment.</a:t>
            </a:r>
          </a:p>
          <a:p>
            <a:pPr marL="274320" lvl="1" indent="0">
              <a:buNone/>
            </a:pPr>
            <a:endParaRPr lang="en-CA" dirty="0"/>
          </a:p>
          <a:p>
            <a:r>
              <a:rPr lang="en-CA" dirty="0"/>
              <a:t>All combinations of these factors were generated</a:t>
            </a:r>
          </a:p>
        </p:txBody>
      </p:sp>
      <p:sp>
        <p:nvSpPr>
          <p:cNvPr id="5" name="TextBox 4">
            <a:extLst>
              <a:ext uri="{FF2B5EF4-FFF2-40B4-BE49-F238E27FC236}">
                <a16:creationId xmlns:a16="http://schemas.microsoft.com/office/drawing/2014/main" id="{459B834C-32C4-4F19-BAC9-694C1EFE814F}"/>
              </a:ext>
            </a:extLst>
          </p:cNvPr>
          <p:cNvSpPr txBox="1"/>
          <p:nvPr/>
        </p:nvSpPr>
        <p:spPr>
          <a:xfrm>
            <a:off x="6027721" y="3071977"/>
            <a:ext cx="5785164" cy="2031325"/>
          </a:xfrm>
          <a:prstGeom prst="rect">
            <a:avLst/>
          </a:prstGeom>
          <a:noFill/>
        </p:spPr>
        <p:txBody>
          <a:bodyPr wrap="square" rtlCol="0">
            <a:spAutoFit/>
          </a:bodyPr>
          <a:lstStyle/>
          <a:p>
            <a:r>
              <a:rPr lang="en-CA" dirty="0">
                <a:effectLst/>
              </a:rPr>
              <a:t>State KS. After pandemic. Walkability 1. Area deplorable.</a:t>
            </a:r>
          </a:p>
          <a:p>
            <a:endParaRPr lang="en-CA" dirty="0"/>
          </a:p>
          <a:p>
            <a:r>
              <a:rPr lang="en-CA" dirty="0"/>
              <a:t>State AZ. After pandemic. Walkability 0. Staff subpar.</a:t>
            </a:r>
          </a:p>
          <a:p>
            <a:endParaRPr lang="en-CA" dirty="0"/>
          </a:p>
          <a:p>
            <a:r>
              <a:rPr lang="en-CA" dirty="0"/>
              <a:t>State ME. Before pandemic. Walkability 3. Food enchanting.</a:t>
            </a:r>
          </a:p>
          <a:p>
            <a:endParaRPr lang="en-CA" dirty="0"/>
          </a:p>
          <a:p>
            <a:r>
              <a:rPr lang="en-CA" dirty="0"/>
              <a:t>State NM. After pandemic. Walkability 2. Lobby entertaining.</a:t>
            </a:r>
          </a:p>
        </p:txBody>
      </p:sp>
    </p:spTree>
    <p:extLst>
      <p:ext uri="{BB962C8B-B14F-4D97-AF65-F5344CB8AC3E}">
        <p14:creationId xmlns:p14="http://schemas.microsoft.com/office/powerpoint/2010/main" val="1256321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b="1"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220377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652999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a:bodyPr>
          <a:lstStyle/>
          <a:p>
            <a:r>
              <a:rPr lang="en-CA" dirty="0"/>
              <a:t>Results &amp; Analysis – Data Sampling</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1066799" y="2516862"/>
            <a:ext cx="4564455" cy="3078180"/>
          </a:xfrm>
        </p:spPr>
        <p:txBody>
          <a:bodyPr>
            <a:normAutofit/>
          </a:bodyPr>
          <a:lstStyle/>
          <a:p>
            <a:r>
              <a:rPr lang="en-CA" sz="2000" dirty="0"/>
              <a:t>In total, 3,774,238 reviews were scraped</a:t>
            </a:r>
          </a:p>
          <a:p>
            <a:r>
              <a:rPr lang="en-CA" sz="2000" dirty="0"/>
              <a:t>Data were stratified by state and pandemic timing, and approx. 3000 Reviews per state were sampled</a:t>
            </a:r>
          </a:p>
          <a:p>
            <a:pPr lvl="1"/>
            <a:r>
              <a:rPr lang="en-CA" sz="1800" dirty="0"/>
              <a:t>Some states did not have 1500 reviews written post-pandemic.</a:t>
            </a:r>
          </a:p>
          <a:p>
            <a:pPr lvl="2"/>
            <a:r>
              <a:rPr lang="en-CA" sz="1600" dirty="0"/>
              <a:t>In this case all post-pandemic reviews were used</a:t>
            </a:r>
          </a:p>
          <a:p>
            <a:pPr lvl="1"/>
            <a:r>
              <a:rPr lang="en-CA" sz="1800" dirty="0"/>
              <a:t>Total of 146,438 reviews</a:t>
            </a:r>
          </a:p>
          <a:p>
            <a:pPr marL="274320" lvl="1" indent="0">
              <a:buNone/>
            </a:pPr>
            <a:endParaRPr lang="en-CA" dirty="0"/>
          </a:p>
          <a:p>
            <a:pPr lvl="1"/>
            <a:endParaRPr lang="en-CA" dirty="0"/>
          </a:p>
        </p:txBody>
      </p:sp>
      <p:graphicFrame>
        <p:nvGraphicFramePr>
          <p:cNvPr id="4" name="Table 4">
            <a:extLst>
              <a:ext uri="{FF2B5EF4-FFF2-40B4-BE49-F238E27FC236}">
                <a16:creationId xmlns:a16="http://schemas.microsoft.com/office/drawing/2014/main" id="{DBD60606-6ACE-426B-B5D7-FF4A25F78FCE}"/>
              </a:ext>
            </a:extLst>
          </p:cNvPr>
          <p:cNvGraphicFramePr>
            <a:graphicFrameLocks/>
          </p:cNvGraphicFramePr>
          <p:nvPr>
            <p:extLst>
              <p:ext uri="{D42A27DB-BD31-4B8C-83A1-F6EECF244321}">
                <p14:modId xmlns:p14="http://schemas.microsoft.com/office/powerpoint/2010/main" val="523672678"/>
              </p:ext>
            </p:extLst>
          </p:nvPr>
        </p:nvGraphicFramePr>
        <p:xfrm>
          <a:off x="6000938" y="3062256"/>
          <a:ext cx="4932296" cy="2123192"/>
        </p:xfrm>
        <a:graphic>
          <a:graphicData uri="http://schemas.openxmlformats.org/drawingml/2006/table">
            <a:tbl>
              <a:tblPr firstRow="1" bandRow="1">
                <a:tableStyleId>{6E25E649-3F16-4E02-A733-19D2CDBF48F0}</a:tableStyleId>
              </a:tblPr>
              <a:tblGrid>
                <a:gridCol w="1745748">
                  <a:extLst>
                    <a:ext uri="{9D8B030D-6E8A-4147-A177-3AD203B41FA5}">
                      <a16:colId xmlns:a16="http://schemas.microsoft.com/office/drawing/2014/main" val="3489803506"/>
                    </a:ext>
                  </a:extLst>
                </a:gridCol>
                <a:gridCol w="1593274">
                  <a:extLst>
                    <a:ext uri="{9D8B030D-6E8A-4147-A177-3AD203B41FA5}">
                      <a16:colId xmlns:a16="http://schemas.microsoft.com/office/drawing/2014/main" val="878758932"/>
                    </a:ext>
                  </a:extLst>
                </a:gridCol>
                <a:gridCol w="1593274">
                  <a:extLst>
                    <a:ext uri="{9D8B030D-6E8A-4147-A177-3AD203B41FA5}">
                      <a16:colId xmlns:a16="http://schemas.microsoft.com/office/drawing/2014/main" val="2147992101"/>
                    </a:ext>
                  </a:extLst>
                </a:gridCol>
              </a:tblGrid>
              <a:tr h="530798">
                <a:tc>
                  <a:txBody>
                    <a:bodyPr/>
                    <a:lstStyle/>
                    <a:p>
                      <a:r>
                        <a:rPr lang="en-CA" sz="1600" dirty="0"/>
                        <a:t>Statistic</a:t>
                      </a:r>
                    </a:p>
                  </a:txBody>
                  <a:tcPr/>
                </a:tc>
                <a:tc>
                  <a:txBody>
                    <a:bodyPr/>
                    <a:lstStyle/>
                    <a:p>
                      <a:pPr algn="ctr"/>
                      <a:r>
                        <a:rPr lang="en-CA" sz="1600" dirty="0"/>
                        <a:t>Pre-Pandemic</a:t>
                      </a:r>
                    </a:p>
                  </a:txBody>
                  <a:tcPr/>
                </a:tc>
                <a:tc>
                  <a:txBody>
                    <a:bodyPr/>
                    <a:lstStyle/>
                    <a:p>
                      <a:pPr algn="ctr"/>
                      <a:r>
                        <a:rPr lang="en-CA" sz="1600" dirty="0"/>
                        <a:t>Pandemic</a:t>
                      </a:r>
                    </a:p>
                  </a:txBody>
                  <a:tcPr/>
                </a:tc>
                <a:extLst>
                  <a:ext uri="{0D108BD9-81ED-4DB2-BD59-A6C34878D82A}">
                    <a16:rowId xmlns:a16="http://schemas.microsoft.com/office/drawing/2014/main" val="1595027703"/>
                  </a:ext>
                </a:extLst>
              </a:tr>
              <a:tr h="530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Total Reviews</a:t>
                      </a:r>
                    </a:p>
                  </a:txBody>
                  <a:tcPr/>
                </a:tc>
                <a:tc>
                  <a:txBody>
                    <a:bodyPr/>
                    <a:lstStyle/>
                    <a:p>
                      <a:pPr algn="ctr"/>
                      <a:r>
                        <a:rPr lang="en-CA" dirty="0"/>
                        <a:t>3,442,834</a:t>
                      </a:r>
                    </a:p>
                  </a:txBody>
                  <a:tcPr/>
                </a:tc>
                <a:tc>
                  <a:txBody>
                    <a:bodyPr/>
                    <a:lstStyle/>
                    <a:p>
                      <a:pPr algn="ctr"/>
                      <a:r>
                        <a:rPr lang="en-CA" dirty="0"/>
                        <a:t>331,404</a:t>
                      </a:r>
                    </a:p>
                  </a:txBody>
                  <a:tcPr/>
                </a:tc>
                <a:extLst>
                  <a:ext uri="{0D108BD9-81ED-4DB2-BD59-A6C34878D82A}">
                    <a16:rowId xmlns:a16="http://schemas.microsoft.com/office/drawing/2014/main" val="1427817165"/>
                  </a:ext>
                </a:extLst>
              </a:tr>
              <a:tr h="530798">
                <a:tc>
                  <a:txBody>
                    <a:bodyPr/>
                    <a:lstStyle/>
                    <a:p>
                      <a:r>
                        <a:rPr lang="en-CA" dirty="0"/>
                        <a:t>Mean Rating</a:t>
                      </a:r>
                    </a:p>
                  </a:txBody>
                  <a:tcPr/>
                </a:tc>
                <a:tc>
                  <a:txBody>
                    <a:bodyPr/>
                    <a:lstStyle/>
                    <a:p>
                      <a:pPr algn="ctr"/>
                      <a:r>
                        <a:rPr lang="en-CA" dirty="0"/>
                        <a:t>4.10</a:t>
                      </a:r>
                    </a:p>
                  </a:txBody>
                  <a:tcPr/>
                </a:tc>
                <a:tc>
                  <a:txBody>
                    <a:bodyPr/>
                    <a:lstStyle/>
                    <a:p>
                      <a:pPr algn="ctr"/>
                      <a:r>
                        <a:rPr lang="en-CA" dirty="0"/>
                        <a:t>3.81</a:t>
                      </a:r>
                    </a:p>
                  </a:txBody>
                  <a:tcPr/>
                </a:tc>
                <a:extLst>
                  <a:ext uri="{0D108BD9-81ED-4DB2-BD59-A6C34878D82A}">
                    <a16:rowId xmlns:a16="http://schemas.microsoft.com/office/drawing/2014/main" val="387217218"/>
                  </a:ext>
                </a:extLst>
              </a:tr>
              <a:tr h="530798">
                <a:tc>
                  <a:txBody>
                    <a:bodyPr/>
                    <a:lstStyle/>
                    <a:p>
                      <a:r>
                        <a:rPr lang="en-CA" dirty="0"/>
                        <a:t>STD of Ratings</a:t>
                      </a:r>
                    </a:p>
                  </a:txBody>
                  <a:tcPr/>
                </a:tc>
                <a:tc>
                  <a:txBody>
                    <a:bodyPr/>
                    <a:lstStyle/>
                    <a:p>
                      <a:pPr algn="ctr"/>
                      <a:r>
                        <a:rPr lang="en-CA" dirty="0"/>
                        <a:t>1.16</a:t>
                      </a:r>
                    </a:p>
                  </a:txBody>
                  <a:tcPr/>
                </a:tc>
                <a:tc>
                  <a:txBody>
                    <a:bodyPr/>
                    <a:lstStyle/>
                    <a:p>
                      <a:pPr algn="ctr"/>
                      <a:r>
                        <a:rPr lang="en-CA" dirty="0"/>
                        <a:t>1.50</a:t>
                      </a:r>
                    </a:p>
                  </a:txBody>
                  <a:tcPr/>
                </a:tc>
                <a:extLst>
                  <a:ext uri="{0D108BD9-81ED-4DB2-BD59-A6C34878D82A}">
                    <a16:rowId xmlns:a16="http://schemas.microsoft.com/office/drawing/2014/main" val="2228075380"/>
                  </a:ext>
                </a:extLst>
              </a:tr>
            </a:tbl>
          </a:graphicData>
        </a:graphic>
      </p:graphicFrame>
      <p:sp>
        <p:nvSpPr>
          <p:cNvPr id="8" name="TextBox 7">
            <a:extLst>
              <a:ext uri="{FF2B5EF4-FFF2-40B4-BE49-F238E27FC236}">
                <a16:creationId xmlns:a16="http://schemas.microsoft.com/office/drawing/2014/main" id="{86C2C5D9-5BEC-4EC4-B043-0B201328F4FC}"/>
              </a:ext>
            </a:extLst>
          </p:cNvPr>
          <p:cNvSpPr txBox="1"/>
          <p:nvPr/>
        </p:nvSpPr>
        <p:spPr>
          <a:xfrm>
            <a:off x="1066799" y="5451379"/>
            <a:ext cx="6097508" cy="646331"/>
          </a:xfrm>
          <a:prstGeom prst="rect">
            <a:avLst/>
          </a:prstGeom>
          <a:noFill/>
        </p:spPr>
        <p:txBody>
          <a:bodyPr wrap="square">
            <a:spAutoFit/>
          </a:bodyPr>
          <a:lstStyle/>
          <a:p>
            <a:pPr marL="285750" indent="-285750">
              <a:buFont typeface="Courier New" panose="02070309020205020404" pitchFamily="49" charset="0"/>
              <a:buChar char="o"/>
            </a:pPr>
            <a:r>
              <a:rPr lang="en-CA" dirty="0"/>
              <a:t>Train/Test/Validation Split were stratified by review rating</a:t>
            </a:r>
          </a:p>
          <a:p>
            <a:pPr marL="742950" lvl="1" indent="-285750">
              <a:buFont typeface="Courier New" panose="02070309020205020404" pitchFamily="49" charset="0"/>
              <a:buChar char="o"/>
            </a:pPr>
            <a:r>
              <a:rPr lang="en-CA" dirty="0"/>
              <a:t>60/20/20</a:t>
            </a:r>
          </a:p>
        </p:txBody>
      </p:sp>
    </p:spTree>
    <p:extLst>
      <p:ext uri="{BB962C8B-B14F-4D97-AF65-F5344CB8AC3E}">
        <p14:creationId xmlns:p14="http://schemas.microsoft.com/office/powerpoint/2010/main" val="3315106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B77B-F543-4246-A7D8-173DD47B5848}"/>
              </a:ext>
            </a:extLst>
          </p:cNvPr>
          <p:cNvSpPr>
            <a:spLocks noGrp="1"/>
          </p:cNvSpPr>
          <p:nvPr>
            <p:ph type="title"/>
          </p:nvPr>
        </p:nvSpPr>
        <p:spPr/>
        <p:txBody>
          <a:bodyPr>
            <a:normAutofit/>
          </a:bodyPr>
          <a:lstStyle/>
          <a:p>
            <a:r>
              <a:rPr lang="en-CA" dirty="0"/>
              <a:t>Results &amp; Analysis – Ensemble Results</a:t>
            </a:r>
          </a:p>
        </p:txBody>
      </p:sp>
      <p:graphicFrame>
        <p:nvGraphicFramePr>
          <p:cNvPr id="6" name="Chart 5">
            <a:extLst>
              <a:ext uri="{FF2B5EF4-FFF2-40B4-BE49-F238E27FC236}">
                <a16:creationId xmlns:a16="http://schemas.microsoft.com/office/drawing/2014/main" id="{2DF04522-9F93-4FCB-90A1-BB4C0CA700C8}"/>
              </a:ext>
            </a:extLst>
          </p:cNvPr>
          <p:cNvGraphicFramePr/>
          <p:nvPr>
            <p:extLst>
              <p:ext uri="{D42A27DB-BD31-4B8C-83A1-F6EECF244321}">
                <p14:modId xmlns:p14="http://schemas.microsoft.com/office/powerpoint/2010/main" val="830675398"/>
              </p:ext>
            </p:extLst>
          </p:nvPr>
        </p:nvGraphicFramePr>
        <p:xfrm>
          <a:off x="576453" y="2405471"/>
          <a:ext cx="5375066" cy="24383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BF3155A7-3688-43E5-ABB5-82C00F61EBE7}"/>
              </a:ext>
            </a:extLst>
          </p:cNvPr>
          <p:cNvGraphicFramePr/>
          <p:nvPr>
            <p:extLst>
              <p:ext uri="{D42A27DB-BD31-4B8C-83A1-F6EECF244321}">
                <p14:modId xmlns:p14="http://schemas.microsoft.com/office/powerpoint/2010/main" val="3446543870"/>
              </p:ext>
            </p:extLst>
          </p:nvPr>
        </p:nvGraphicFramePr>
        <p:xfrm>
          <a:off x="5802542" y="2405471"/>
          <a:ext cx="5789095" cy="2438336"/>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5273EBC2-5329-40A5-87F0-DCA69AF3B4E6}"/>
              </a:ext>
            </a:extLst>
          </p:cNvPr>
          <p:cNvSpPr txBox="1"/>
          <p:nvPr/>
        </p:nvSpPr>
        <p:spPr>
          <a:xfrm>
            <a:off x="295564" y="5329382"/>
            <a:ext cx="11600872" cy="461665"/>
          </a:xfrm>
          <a:prstGeom prst="rect">
            <a:avLst/>
          </a:prstGeom>
          <a:noFill/>
        </p:spPr>
        <p:txBody>
          <a:bodyPr wrap="square" rtlCol="0">
            <a:spAutoFit/>
          </a:bodyPr>
          <a:lstStyle/>
          <a:p>
            <a:pPr algn="ctr"/>
            <a:r>
              <a:rPr lang="en-CA" sz="2400" b="1" dirty="0"/>
              <a:t>Ensemble Result: </a:t>
            </a:r>
            <a:r>
              <a:rPr lang="en-CA" sz="2400" dirty="0"/>
              <a:t>Better performance in both metrics than any individual model</a:t>
            </a:r>
          </a:p>
        </p:txBody>
      </p:sp>
    </p:spTree>
    <p:extLst>
      <p:ext uri="{BB962C8B-B14F-4D97-AF65-F5344CB8AC3E}">
        <p14:creationId xmlns:p14="http://schemas.microsoft.com/office/powerpoint/2010/main" val="1714833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7" name="Picture 6">
            <a:extLst>
              <a:ext uri="{FF2B5EF4-FFF2-40B4-BE49-F238E27FC236}">
                <a16:creationId xmlns:a16="http://schemas.microsoft.com/office/drawing/2014/main" id="{BE36E2D6-19F2-4FE7-83FE-96859ECCB8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07619" y="2417276"/>
            <a:ext cx="10176762" cy="3444847"/>
          </a:xfrm>
          <a:prstGeom prst="rect">
            <a:avLst/>
          </a:prstGeom>
        </p:spPr>
      </p:pic>
      <p:sp>
        <p:nvSpPr>
          <p:cNvPr id="3" name="Rectangle 2">
            <a:extLst>
              <a:ext uri="{FF2B5EF4-FFF2-40B4-BE49-F238E27FC236}">
                <a16:creationId xmlns:a16="http://schemas.microsoft.com/office/drawing/2014/main" id="{9976E50F-2AF5-4DB0-A766-2DFBE187D5CE}"/>
              </a:ext>
            </a:extLst>
          </p:cNvPr>
          <p:cNvSpPr/>
          <p:nvPr/>
        </p:nvSpPr>
        <p:spPr>
          <a:xfrm>
            <a:off x="6690511" y="2824682"/>
            <a:ext cx="669956" cy="303744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ADD7C5DA-CF35-4F67-B84A-DACFB1AF62F5}"/>
              </a:ext>
            </a:extLst>
          </p:cNvPr>
          <p:cNvSpPr/>
          <p:nvPr/>
        </p:nvSpPr>
        <p:spPr>
          <a:xfrm>
            <a:off x="3103830" y="2824681"/>
            <a:ext cx="669956" cy="3037441"/>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962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939CECFC-0825-4D59-B897-6E2A998E8B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54961" y="1933775"/>
            <a:ext cx="8487414" cy="4162873"/>
          </a:xfrm>
          <a:prstGeom prst="rect">
            <a:avLst/>
          </a:prstGeom>
        </p:spPr>
      </p:pic>
      <p:sp>
        <p:nvSpPr>
          <p:cNvPr id="4" name="Rectangle 3">
            <a:extLst>
              <a:ext uri="{FF2B5EF4-FFF2-40B4-BE49-F238E27FC236}">
                <a16:creationId xmlns:a16="http://schemas.microsoft.com/office/drawing/2014/main" id="{C37CBA29-F3CA-4874-8AAF-7F20D27ED181}"/>
              </a:ext>
            </a:extLst>
          </p:cNvPr>
          <p:cNvSpPr/>
          <p:nvPr/>
        </p:nvSpPr>
        <p:spPr>
          <a:xfrm>
            <a:off x="2231106" y="3929206"/>
            <a:ext cx="629789" cy="91460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38FA452B-13FC-481B-A94B-44B145BF0248}"/>
              </a:ext>
            </a:extLst>
          </p:cNvPr>
          <p:cNvSpPr/>
          <p:nvPr/>
        </p:nvSpPr>
        <p:spPr>
          <a:xfrm>
            <a:off x="6717098" y="3792871"/>
            <a:ext cx="534154" cy="5251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02C8088A-EABB-4DC7-868C-62C960EC923C}"/>
              </a:ext>
            </a:extLst>
          </p:cNvPr>
          <p:cNvSpPr/>
          <p:nvPr/>
        </p:nvSpPr>
        <p:spPr>
          <a:xfrm>
            <a:off x="8246198" y="3429001"/>
            <a:ext cx="534154" cy="91460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9326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7"/>
          </a:xfrm>
          <a:prstGeom prst="rect">
            <a:avLst/>
          </a:prstGeom>
        </p:spPr>
      </p:pic>
    </p:spTree>
    <p:extLst>
      <p:ext uri="{BB962C8B-B14F-4D97-AF65-F5344CB8AC3E}">
        <p14:creationId xmlns:p14="http://schemas.microsoft.com/office/powerpoint/2010/main" val="1530624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4" cy="4401287"/>
          </a:xfrm>
          <a:prstGeom prst="rect">
            <a:avLst/>
          </a:prstGeom>
        </p:spPr>
      </p:pic>
    </p:spTree>
    <p:extLst>
      <p:ext uri="{BB962C8B-B14F-4D97-AF65-F5344CB8AC3E}">
        <p14:creationId xmlns:p14="http://schemas.microsoft.com/office/powerpoint/2010/main" val="480242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923A-1AA9-4331-A770-73522A7799B0}"/>
              </a:ext>
            </a:extLst>
          </p:cNvPr>
          <p:cNvSpPr>
            <a:spLocks noGrp="1"/>
          </p:cNvSpPr>
          <p:nvPr>
            <p:ph type="title"/>
          </p:nvPr>
        </p:nvSpPr>
        <p:spPr/>
        <p:txBody>
          <a:bodyPr/>
          <a:lstStyle/>
          <a:p>
            <a:r>
              <a:rPr lang="en-CA" dirty="0"/>
              <a:t>Results &amp; Analysis – Novel Sentences</a:t>
            </a:r>
          </a:p>
        </p:txBody>
      </p:sp>
      <p:graphicFrame>
        <p:nvGraphicFramePr>
          <p:cNvPr id="5" name="Table 4">
            <a:extLst>
              <a:ext uri="{FF2B5EF4-FFF2-40B4-BE49-F238E27FC236}">
                <a16:creationId xmlns:a16="http://schemas.microsoft.com/office/drawing/2014/main" id="{967AC96A-C56C-4892-BE8C-18AA7C19942D}"/>
              </a:ext>
            </a:extLst>
          </p:cNvPr>
          <p:cNvGraphicFramePr>
            <a:graphicFrameLocks/>
          </p:cNvGraphicFramePr>
          <p:nvPr>
            <p:extLst>
              <p:ext uri="{D42A27DB-BD31-4B8C-83A1-F6EECF244321}">
                <p14:modId xmlns:p14="http://schemas.microsoft.com/office/powerpoint/2010/main" val="4095727041"/>
              </p:ext>
            </p:extLst>
          </p:nvPr>
        </p:nvGraphicFramePr>
        <p:xfrm>
          <a:off x="2180376" y="2272420"/>
          <a:ext cx="7334816" cy="3822285"/>
        </p:xfrm>
        <a:graphic>
          <a:graphicData uri="http://schemas.openxmlformats.org/drawingml/2006/table">
            <a:tbl>
              <a:tblPr firstRow="1" bandRow="1">
                <a:tableStyleId>{6E25E649-3F16-4E02-A733-19D2CDBF48F0}</a:tableStyleId>
              </a:tblPr>
              <a:tblGrid>
                <a:gridCol w="5725871">
                  <a:extLst>
                    <a:ext uri="{9D8B030D-6E8A-4147-A177-3AD203B41FA5}">
                      <a16:colId xmlns:a16="http://schemas.microsoft.com/office/drawing/2014/main" val="2857179037"/>
                    </a:ext>
                  </a:extLst>
                </a:gridCol>
                <a:gridCol w="1608945">
                  <a:extLst>
                    <a:ext uri="{9D8B030D-6E8A-4147-A177-3AD203B41FA5}">
                      <a16:colId xmlns:a16="http://schemas.microsoft.com/office/drawing/2014/main" val="4143390719"/>
                    </a:ext>
                  </a:extLst>
                </a:gridCol>
              </a:tblGrid>
              <a:tr h="385603">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Sentence</a:t>
                      </a:r>
                    </a:p>
                  </a:txBody>
                  <a:tcPr/>
                </a:tc>
                <a:tc>
                  <a:txBody>
                    <a:bodyPr/>
                    <a:lstStyle/>
                    <a:p>
                      <a:pPr algn="ctr" fontAlgn="b"/>
                      <a:r>
                        <a:rPr lang="en-CA" sz="1800" dirty="0">
                          <a:effectLst/>
                        </a:rPr>
                        <a:t>Predicted Rating</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652824">
                <a:tc>
                  <a:txBody>
                    <a:bodyPr/>
                    <a:lstStyle/>
                    <a:p>
                      <a:r>
                        <a:rPr lang="en-CA" sz="1800" b="0" u="none" strike="noStrike" kern="1200" dirty="0">
                          <a:solidFill>
                            <a:srgbClr val="000000"/>
                          </a:solidFill>
                          <a:effectLst/>
                          <a:latin typeface="+mn-lt"/>
                          <a:ea typeface="+mn-ea"/>
                          <a:cs typeface="+mn-cs"/>
                        </a:rPr>
                        <a:t>The lobby in this hotel is dated.</a:t>
                      </a:r>
                    </a:p>
                  </a:txBody>
                  <a:tcPr marL="53704" marR="53704" marT="11188" marB="11188" anchor="ctr"/>
                </a:tc>
                <a:tc>
                  <a:txBody>
                    <a:bodyPr/>
                    <a:lstStyle/>
                    <a:p>
                      <a:pPr algn="ctr"/>
                      <a:r>
                        <a:rPr lang="en-CA" b="1" dirty="0">
                          <a:effectLst/>
                        </a:rPr>
                        <a:t>2</a:t>
                      </a:r>
                    </a:p>
                  </a:txBody>
                  <a:tcPr marT="19050" marB="19050" anchor="ctr"/>
                </a:tc>
                <a:extLst>
                  <a:ext uri="{0D108BD9-81ED-4DB2-BD59-A6C34878D82A}">
                    <a16:rowId xmlns:a16="http://schemas.microsoft.com/office/drawing/2014/main" val="392404504"/>
                  </a:ext>
                </a:extLst>
              </a:tr>
              <a:tr h="652824">
                <a:tc>
                  <a:txBody>
                    <a:bodyPr/>
                    <a:lstStyle/>
                    <a:p>
                      <a:r>
                        <a:rPr lang="en-CA" sz="1800" b="0" u="none" strike="noStrike" kern="1200" dirty="0">
                          <a:solidFill>
                            <a:srgbClr val="000000"/>
                          </a:solidFill>
                          <a:effectLst/>
                          <a:latin typeface="+mn-lt"/>
                          <a:ea typeface="+mn-ea"/>
                          <a:cs typeface="+mn-cs"/>
                        </a:rPr>
                        <a:t>The lobby in this hotel is newly renovated.</a:t>
                      </a:r>
                    </a:p>
                  </a:txBody>
                  <a:tcPr marL="53704" marR="53704" marT="11188" marB="11188" anchor="ctr"/>
                </a:tc>
                <a:tc>
                  <a:txBody>
                    <a:bodyPr/>
                    <a:lstStyle/>
                    <a:p>
                      <a:pPr algn="ctr"/>
                      <a:r>
                        <a:rPr lang="en-CA" b="1" dirty="0">
                          <a:effectLst/>
                        </a:rPr>
                        <a:t>4</a:t>
                      </a:r>
                    </a:p>
                  </a:txBody>
                  <a:tcPr marT="19050" marB="19050" anchor="ctr"/>
                </a:tc>
                <a:extLst>
                  <a:ext uri="{0D108BD9-81ED-4DB2-BD59-A6C34878D82A}">
                    <a16:rowId xmlns:a16="http://schemas.microsoft.com/office/drawing/2014/main" val="1615631518"/>
                  </a:ext>
                </a:extLst>
              </a:tr>
              <a:tr h="652824">
                <a:tc>
                  <a:txBody>
                    <a:bodyPr/>
                    <a:lstStyle/>
                    <a:p>
                      <a:r>
                        <a:rPr lang="en-CA" sz="1800" b="0" i="0" kern="1200" dirty="0">
                          <a:solidFill>
                            <a:schemeClr val="dk1"/>
                          </a:solidFill>
                          <a:effectLst/>
                          <a:latin typeface="+mn-lt"/>
                          <a:ea typeface="+mn-ea"/>
                          <a:cs typeface="+mn-cs"/>
                        </a:rPr>
                        <a:t>The lobby in this hotel is a little dated, but very clean.</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3</a:t>
                      </a:r>
                    </a:p>
                  </a:txBody>
                  <a:tcPr marT="19050" marB="19050" anchor="ctr"/>
                </a:tc>
                <a:extLst>
                  <a:ext uri="{0D108BD9-81ED-4DB2-BD59-A6C34878D82A}">
                    <a16:rowId xmlns:a16="http://schemas.microsoft.com/office/drawing/2014/main" val="1698729985"/>
                  </a:ext>
                </a:extLst>
              </a:tr>
              <a:tr h="652824">
                <a:tc>
                  <a:txBody>
                    <a:bodyPr/>
                    <a:lstStyle/>
                    <a:p>
                      <a:r>
                        <a:rPr lang="en-CA" sz="1800" b="0" i="0" kern="1200" dirty="0">
                          <a:solidFill>
                            <a:schemeClr val="dk1"/>
                          </a:solidFill>
                          <a:effectLst/>
                          <a:latin typeface="+mn-lt"/>
                          <a:ea typeface="+mn-ea"/>
                          <a:cs typeface="+mn-cs"/>
                        </a:rPr>
                        <a:t>The lobby in this hotel is a little dated, but newly painted.</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3</a:t>
                      </a:r>
                    </a:p>
                  </a:txBody>
                  <a:tcPr marT="19050" marB="19050" anchor="ctr"/>
                </a:tc>
                <a:extLst>
                  <a:ext uri="{0D108BD9-81ED-4DB2-BD59-A6C34878D82A}">
                    <a16:rowId xmlns:a16="http://schemas.microsoft.com/office/drawing/2014/main" val="2982400000"/>
                  </a:ext>
                </a:extLst>
              </a:tr>
              <a:tr h="652824">
                <a:tc>
                  <a:txBody>
                    <a:bodyPr/>
                    <a:lstStyle/>
                    <a:p>
                      <a:r>
                        <a:rPr lang="en-CA" sz="1800" b="0" i="0" kern="1200" dirty="0">
                          <a:solidFill>
                            <a:schemeClr val="dk1"/>
                          </a:solidFill>
                          <a:effectLst/>
                          <a:latin typeface="+mn-lt"/>
                          <a:ea typeface="+mn-ea"/>
                          <a:cs typeface="+mn-cs"/>
                        </a:rPr>
                        <a:t>The lobby in this hotel a little dated, but has free coffee.</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2</a:t>
                      </a:r>
                    </a:p>
                  </a:txBody>
                  <a:tcPr marT="19050" marB="19050" anchor="ctr"/>
                </a:tc>
                <a:extLst>
                  <a:ext uri="{0D108BD9-81ED-4DB2-BD59-A6C34878D82A}">
                    <a16:rowId xmlns:a16="http://schemas.microsoft.com/office/drawing/2014/main" val="2998075838"/>
                  </a:ext>
                </a:extLst>
              </a:tr>
            </a:tbl>
          </a:graphicData>
        </a:graphic>
      </p:graphicFrame>
    </p:spTree>
    <p:extLst>
      <p:ext uri="{BB962C8B-B14F-4D97-AF65-F5344CB8AC3E}">
        <p14:creationId xmlns:p14="http://schemas.microsoft.com/office/powerpoint/2010/main" val="1174899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dirty="0"/>
              <a:t>Results and Analysis</a:t>
            </a:r>
          </a:p>
          <a:p>
            <a:r>
              <a:rPr lang="en-CA" sz="2400" b="1"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631875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10F8-4198-4F2D-A6F6-F49826E873B6}"/>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A7185719-AB5C-4F7E-9F0C-D4B016C17D0C}"/>
              </a:ext>
            </a:extLst>
          </p:cNvPr>
          <p:cNvSpPr>
            <a:spLocks noGrp="1"/>
          </p:cNvSpPr>
          <p:nvPr>
            <p:ph idx="1"/>
          </p:nvPr>
        </p:nvSpPr>
        <p:spPr>
          <a:xfrm>
            <a:off x="1066800" y="1901229"/>
            <a:ext cx="10058400" cy="4508624"/>
          </a:xfrm>
        </p:spPr>
        <p:txBody>
          <a:bodyPr>
            <a:normAutofit lnSpcReduction="10000"/>
          </a:bodyPr>
          <a:lstStyle/>
          <a:p>
            <a:pPr marL="0" indent="0">
              <a:buNone/>
            </a:pPr>
            <a:r>
              <a:rPr lang="en-CA" b="1" dirty="0"/>
              <a:t>Predicted </a:t>
            </a:r>
            <a:r>
              <a:rPr lang="en-CA" b="1" dirty="0" err="1"/>
              <a:t>Tf-idf</a:t>
            </a:r>
            <a:r>
              <a:rPr lang="en-CA" b="1" dirty="0"/>
              <a:t> Feature Importance</a:t>
            </a:r>
          </a:p>
          <a:p>
            <a:r>
              <a:rPr lang="en-CA" dirty="0"/>
              <a:t>Different features of reviews have variable impacts on the predicted ratings</a:t>
            </a:r>
          </a:p>
          <a:p>
            <a:pPr lvl="1"/>
            <a:r>
              <a:rPr lang="en-CA" dirty="0"/>
              <a:t>This impact seems strongest in negative context</a:t>
            </a:r>
          </a:p>
          <a:p>
            <a:r>
              <a:rPr lang="en-CA" dirty="0"/>
              <a:t>During the pandemic</a:t>
            </a:r>
          </a:p>
          <a:p>
            <a:pPr lvl="1"/>
            <a:r>
              <a:rPr lang="en-CA" dirty="0"/>
              <a:t>Many positive features increased in positivity</a:t>
            </a:r>
          </a:p>
          <a:p>
            <a:pPr lvl="1"/>
            <a:r>
              <a:rPr lang="en-CA" dirty="0"/>
              <a:t>Negative features both increased and decreased depending on the feature</a:t>
            </a:r>
          </a:p>
          <a:p>
            <a:pPr marL="0" indent="0">
              <a:buNone/>
            </a:pPr>
            <a:endParaRPr lang="en-CA" dirty="0"/>
          </a:p>
          <a:p>
            <a:pPr marL="0" indent="0">
              <a:buNone/>
            </a:pPr>
            <a:r>
              <a:rPr lang="en-CA" b="1" dirty="0"/>
              <a:t>Regional Predicted </a:t>
            </a:r>
            <a:r>
              <a:rPr lang="en-CA" b="1" dirty="0" err="1"/>
              <a:t>Tf-idf</a:t>
            </a:r>
            <a:r>
              <a:rPr lang="en-CA" b="1" dirty="0"/>
              <a:t> Feature Importance</a:t>
            </a:r>
          </a:p>
          <a:p>
            <a:r>
              <a:rPr lang="en-CA" dirty="0"/>
              <a:t>Regionality plays a role in determining rating for a given feature</a:t>
            </a:r>
          </a:p>
          <a:p>
            <a:pPr marL="0" indent="0">
              <a:buNone/>
            </a:pPr>
            <a:endParaRPr lang="en-CA" dirty="0"/>
          </a:p>
          <a:p>
            <a:pPr marL="0" indent="0">
              <a:buNone/>
            </a:pPr>
            <a:r>
              <a:rPr lang="en-CA" b="1" dirty="0"/>
              <a:t>Novel Sentence Prediction</a:t>
            </a:r>
          </a:p>
          <a:p>
            <a:r>
              <a:rPr lang="en-CA" dirty="0"/>
              <a:t>The ensemble model can be used to predict the impact of changes to the hotel on review scores, and could be used as a guide for how to best optimize financial expenditure.</a:t>
            </a:r>
          </a:p>
        </p:txBody>
      </p:sp>
    </p:spTree>
    <p:extLst>
      <p:ext uri="{BB962C8B-B14F-4D97-AF65-F5344CB8AC3E}">
        <p14:creationId xmlns:p14="http://schemas.microsoft.com/office/powerpoint/2010/main" val="1074303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46DF-7349-429A-9362-66D04BB56D99}"/>
              </a:ext>
            </a:extLst>
          </p:cNvPr>
          <p:cNvSpPr>
            <a:spLocks noGrp="1"/>
          </p:cNvSpPr>
          <p:nvPr>
            <p:ph type="title"/>
          </p:nvPr>
        </p:nvSpPr>
        <p:spPr/>
        <p:txBody>
          <a:bodyPr/>
          <a:lstStyle/>
          <a:p>
            <a:r>
              <a:rPr lang="en-CA" dirty="0"/>
              <a:t>Project Limitations &amp; Future Research</a:t>
            </a:r>
          </a:p>
        </p:txBody>
      </p:sp>
      <p:sp>
        <p:nvSpPr>
          <p:cNvPr id="4" name="Content Placeholder 2">
            <a:extLst>
              <a:ext uri="{FF2B5EF4-FFF2-40B4-BE49-F238E27FC236}">
                <a16:creationId xmlns:a16="http://schemas.microsoft.com/office/drawing/2014/main" id="{2156DB57-1635-4100-9AA9-DF5306BF8FF5}"/>
              </a:ext>
            </a:extLst>
          </p:cNvPr>
          <p:cNvSpPr txBox="1">
            <a:spLocks/>
          </p:cNvSpPr>
          <p:nvPr/>
        </p:nvSpPr>
        <p:spPr>
          <a:xfrm>
            <a:off x="1066800" y="2014194"/>
            <a:ext cx="10058400" cy="2186614"/>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2000" b="1" dirty="0"/>
              <a:t>Limitations</a:t>
            </a:r>
          </a:p>
          <a:p>
            <a:r>
              <a:rPr lang="en-CA" dirty="0"/>
              <a:t>A character limit on both Electra and Ernie truncated longer reviews</a:t>
            </a:r>
          </a:p>
          <a:p>
            <a:pPr lvl="1"/>
            <a:r>
              <a:rPr lang="en-CA" dirty="0"/>
              <a:t>Imposes a limit on the number of features that can be added</a:t>
            </a:r>
          </a:p>
          <a:p>
            <a:r>
              <a:rPr lang="en-CA" dirty="0"/>
              <a:t>Computational resources were limited to those within budget (Google </a:t>
            </a:r>
            <a:r>
              <a:rPr lang="en-CA" dirty="0" err="1"/>
              <a:t>Colab</a:t>
            </a:r>
            <a:r>
              <a:rPr lang="en-CA" dirty="0"/>
              <a:t> Pro)</a:t>
            </a:r>
          </a:p>
        </p:txBody>
      </p:sp>
      <p:sp>
        <p:nvSpPr>
          <p:cNvPr id="7" name="Content Placeholder 2">
            <a:extLst>
              <a:ext uri="{FF2B5EF4-FFF2-40B4-BE49-F238E27FC236}">
                <a16:creationId xmlns:a16="http://schemas.microsoft.com/office/drawing/2014/main" id="{E138D713-88D9-463E-B6BF-9C20489011BF}"/>
              </a:ext>
            </a:extLst>
          </p:cNvPr>
          <p:cNvSpPr txBox="1">
            <a:spLocks/>
          </p:cNvSpPr>
          <p:nvPr/>
        </p:nvSpPr>
        <p:spPr>
          <a:xfrm>
            <a:off x="1066800" y="4327555"/>
            <a:ext cx="10058400" cy="1674085"/>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2000" b="1" dirty="0"/>
              <a:t>Future Research</a:t>
            </a:r>
          </a:p>
          <a:p>
            <a:r>
              <a:rPr lang="en-CA" dirty="0"/>
              <a:t>Implementing more powerful models in the ensemble</a:t>
            </a:r>
          </a:p>
          <a:p>
            <a:r>
              <a:rPr lang="en-CA" dirty="0"/>
              <a:t>Implementing more post-pandemic samples into the training sets</a:t>
            </a:r>
          </a:p>
          <a:p>
            <a:r>
              <a:rPr lang="en-CA" dirty="0"/>
              <a:t>Exploring the effect of seasonality in the data</a:t>
            </a:r>
          </a:p>
        </p:txBody>
      </p:sp>
    </p:spTree>
    <p:extLst>
      <p:ext uri="{BB962C8B-B14F-4D97-AF65-F5344CB8AC3E}">
        <p14:creationId xmlns:p14="http://schemas.microsoft.com/office/powerpoint/2010/main" val="367224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E166-4313-4B7B-8927-EE4FEFE191D8}"/>
              </a:ext>
            </a:extLst>
          </p:cNvPr>
          <p:cNvSpPr>
            <a:spLocks noGrp="1"/>
          </p:cNvSpPr>
          <p:nvPr>
            <p:ph type="title"/>
          </p:nvPr>
        </p:nvSpPr>
        <p:spPr/>
        <p:txBody>
          <a:bodyPr/>
          <a:lstStyle/>
          <a:p>
            <a:r>
              <a:rPr lang="en-CA" dirty="0"/>
              <a:t>Introduction</a:t>
            </a:r>
          </a:p>
        </p:txBody>
      </p:sp>
      <p:pic>
        <p:nvPicPr>
          <p:cNvPr id="1026" name="Picture 2" descr="20 of America&amp;#39;s most beautiful hotels | CNN Travel">
            <a:extLst>
              <a:ext uri="{FF2B5EF4-FFF2-40B4-BE49-F238E27FC236}">
                <a16:creationId xmlns:a16="http://schemas.microsoft.com/office/drawing/2014/main" id="{E1B1FCAD-DF5C-43DB-A4C6-6E46B568BAE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75476" y="2105256"/>
            <a:ext cx="5571800" cy="3214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4">
            <a:extLst>
              <a:ext uri="{FF2B5EF4-FFF2-40B4-BE49-F238E27FC236}">
                <a16:creationId xmlns:a16="http://schemas.microsoft.com/office/drawing/2014/main" id="{A572031E-6394-48B5-8AB1-3AEF88E17C54}"/>
              </a:ext>
            </a:extLst>
          </p:cNvPr>
          <p:cNvSpPr>
            <a:spLocks noGrp="1"/>
          </p:cNvSpPr>
          <p:nvPr>
            <p:ph sz="half" idx="2"/>
          </p:nvPr>
        </p:nvSpPr>
        <p:spPr/>
        <p:txBody>
          <a:bodyPr>
            <a:normAutofit/>
          </a:bodyPr>
          <a:lstStyle/>
          <a:p>
            <a:r>
              <a:rPr lang="en-CA" sz="2400" dirty="0"/>
              <a:t>The hotel industry, worth over 240 billion dollars globally*, was highly impacted by the Covid-19 pandemic.</a:t>
            </a:r>
          </a:p>
          <a:p>
            <a:endParaRPr lang="en-CA" sz="2400" dirty="0"/>
          </a:p>
          <a:p>
            <a:r>
              <a:rPr lang="en-CA" sz="2400" dirty="0"/>
              <a:t> In 2020, occupancy declined more than 11%, and 4.4% of hotels permanently closed**.</a:t>
            </a:r>
          </a:p>
        </p:txBody>
      </p:sp>
      <p:sp>
        <p:nvSpPr>
          <p:cNvPr id="6" name="Content Placeholder 4">
            <a:extLst>
              <a:ext uri="{FF2B5EF4-FFF2-40B4-BE49-F238E27FC236}">
                <a16:creationId xmlns:a16="http://schemas.microsoft.com/office/drawing/2014/main" id="{C6938C3B-02EC-42B5-94CF-52956BB15654}"/>
              </a:ext>
            </a:extLst>
          </p:cNvPr>
          <p:cNvSpPr txBox="1">
            <a:spLocks/>
          </p:cNvSpPr>
          <p:nvPr/>
        </p:nvSpPr>
        <p:spPr>
          <a:xfrm>
            <a:off x="575476" y="5941086"/>
            <a:ext cx="11260448" cy="50244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100" dirty="0">
                <a:solidFill>
                  <a:schemeClr val="tx2">
                    <a:lumMod val="50000"/>
                  </a:schemeClr>
                </a:solidFill>
              </a:rPr>
              <a:t>*Strategic Report - Industry Overview 2020. IHG Hotels and Resorts - Annual reports. (2020).</a:t>
            </a:r>
            <a:endParaRPr lang="en-CA" sz="1000" dirty="0">
              <a:solidFill>
                <a:schemeClr val="tx2">
                  <a:lumMod val="50000"/>
                </a:schemeClr>
              </a:solidFill>
            </a:endParaRPr>
          </a:p>
          <a:p>
            <a:pPr marL="0" indent="0">
              <a:buNone/>
            </a:pPr>
            <a:r>
              <a:rPr lang="en-CA" sz="1100" dirty="0">
                <a:solidFill>
                  <a:schemeClr val="tx2">
                    <a:lumMod val="50000"/>
                  </a:schemeClr>
                </a:solidFill>
              </a:rPr>
              <a:t>**Q3 2021 US Hotel Figures. CBREUS Insights and Research. (2021).</a:t>
            </a:r>
            <a:endParaRPr lang="en-CA" sz="1000" dirty="0">
              <a:solidFill>
                <a:schemeClr val="tx2">
                  <a:lumMod val="50000"/>
                </a:schemeClr>
              </a:solidFill>
            </a:endParaRPr>
          </a:p>
        </p:txBody>
      </p:sp>
    </p:spTree>
    <p:extLst>
      <p:ext uri="{BB962C8B-B14F-4D97-AF65-F5344CB8AC3E}">
        <p14:creationId xmlns:p14="http://schemas.microsoft.com/office/powerpoint/2010/main" val="138448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9812-B8AE-48E9-A4F3-0477F248C6F5}"/>
              </a:ext>
            </a:extLst>
          </p:cNvPr>
          <p:cNvSpPr>
            <a:spLocks noGrp="1"/>
          </p:cNvSpPr>
          <p:nvPr>
            <p:ph type="title"/>
          </p:nvPr>
        </p:nvSpPr>
        <p:spPr>
          <a:xfrm>
            <a:off x="442111" y="425310"/>
            <a:ext cx="10058400" cy="516250"/>
          </a:xfrm>
        </p:spPr>
        <p:txBody>
          <a:bodyPr>
            <a:normAutofit fontScale="90000"/>
          </a:bodyPr>
          <a:lstStyle/>
          <a:p>
            <a:r>
              <a:rPr lang="en-CA" dirty="0"/>
              <a:t>References</a:t>
            </a:r>
          </a:p>
        </p:txBody>
      </p:sp>
      <p:sp>
        <p:nvSpPr>
          <p:cNvPr id="3" name="Content Placeholder 2">
            <a:extLst>
              <a:ext uri="{FF2B5EF4-FFF2-40B4-BE49-F238E27FC236}">
                <a16:creationId xmlns:a16="http://schemas.microsoft.com/office/drawing/2014/main" id="{26322F52-7942-4EBC-96BE-8B91C7787183}"/>
              </a:ext>
            </a:extLst>
          </p:cNvPr>
          <p:cNvSpPr>
            <a:spLocks noGrp="1"/>
          </p:cNvSpPr>
          <p:nvPr>
            <p:ph idx="1"/>
          </p:nvPr>
        </p:nvSpPr>
        <p:spPr>
          <a:xfrm>
            <a:off x="442112" y="941560"/>
            <a:ext cx="11354554" cy="5839485"/>
          </a:xfrm>
        </p:spPr>
        <p:txBody>
          <a:bodyPr>
            <a:normAutofit/>
          </a:bodyPr>
          <a:lstStyle/>
          <a:p>
            <a:pPr>
              <a:lnSpc>
                <a:spcPts val="660"/>
              </a:lnSpc>
            </a:pPr>
            <a:r>
              <a:rPr lang="en-CA" sz="950" dirty="0" err="1">
                <a:effectLst/>
              </a:rPr>
              <a:t>Alam</a:t>
            </a:r>
            <a:r>
              <a:rPr lang="en-CA" sz="950" dirty="0">
                <a:effectLst/>
              </a:rPr>
              <a:t>, Md </a:t>
            </a:r>
            <a:r>
              <a:rPr lang="en-CA" sz="950" dirty="0" err="1">
                <a:effectLst/>
              </a:rPr>
              <a:t>Hijbul</a:t>
            </a:r>
            <a:r>
              <a:rPr lang="en-CA" sz="950" dirty="0">
                <a:effectLst/>
              </a:rPr>
              <a:t>, Woo Jong Ryu, and Sang-</a:t>
            </a:r>
            <a:r>
              <a:rPr lang="en-CA" sz="950" dirty="0" err="1">
                <a:effectLst/>
              </a:rPr>
              <a:t>Geun</a:t>
            </a:r>
            <a:r>
              <a:rPr lang="en-CA" sz="950" dirty="0">
                <a:effectLst/>
              </a:rPr>
              <a:t> Lee. 2016a. “Joint Multi-Grain Topic Sentiment: Modeling Semantic Aspects for Online Reviews.” </a:t>
            </a:r>
            <a:r>
              <a:rPr lang="en-CA" sz="950" i="1" dirty="0">
                <a:effectLst/>
              </a:rPr>
              <a:t>Information Sciences</a:t>
            </a:r>
            <a:r>
              <a:rPr lang="en-CA" sz="950" dirty="0">
                <a:effectLst/>
              </a:rPr>
              <a:t> 339 (April): 206–23. </a:t>
            </a:r>
            <a:r>
              <a:rPr lang="en-CA" sz="950" dirty="0">
                <a:effectLst/>
                <a:hlinkClick r:id="rId2"/>
              </a:rPr>
              <a:t>https://doi.org/10.1016/j.ins.2016.01.013</a:t>
            </a:r>
            <a:r>
              <a:rPr lang="en-CA" sz="950" dirty="0">
                <a:effectLst/>
              </a:rPr>
              <a:t>.</a:t>
            </a:r>
          </a:p>
          <a:p>
            <a:pPr>
              <a:lnSpc>
                <a:spcPts val="660"/>
              </a:lnSpc>
            </a:pPr>
            <a:r>
              <a:rPr lang="en-CA" sz="950" dirty="0">
                <a:effectLst/>
              </a:rPr>
              <a:t>2016b. “Joint Multi-Grain Topic Sentiment: Modeling Semantic Aspects for Online Reviews.” </a:t>
            </a:r>
            <a:r>
              <a:rPr lang="en-CA" sz="950" i="1" dirty="0">
                <a:effectLst/>
              </a:rPr>
              <a:t>Information Sciences</a:t>
            </a:r>
            <a:r>
              <a:rPr lang="en-CA" sz="950" dirty="0">
                <a:effectLst/>
              </a:rPr>
              <a:t> 339 (April): 206–23. </a:t>
            </a:r>
            <a:r>
              <a:rPr lang="en-CA" sz="950" dirty="0">
                <a:effectLst/>
                <a:hlinkClick r:id="rId2"/>
              </a:rPr>
              <a:t>https://doi.org/10.1016/j.ins.2016.01.013</a:t>
            </a:r>
            <a:r>
              <a:rPr lang="en-CA" sz="950" dirty="0">
                <a:effectLst/>
              </a:rPr>
              <a:t>.</a:t>
            </a:r>
          </a:p>
          <a:p>
            <a:pPr>
              <a:lnSpc>
                <a:spcPts val="660"/>
              </a:lnSpc>
            </a:pPr>
            <a:r>
              <a:rPr lang="en-CA" sz="950" dirty="0" err="1">
                <a:effectLst/>
              </a:rPr>
              <a:t>Baccianella</a:t>
            </a:r>
            <a:r>
              <a:rPr lang="en-CA" sz="950" dirty="0">
                <a:effectLst/>
              </a:rPr>
              <a:t>, Stefano, Andrea </a:t>
            </a:r>
            <a:r>
              <a:rPr lang="en-CA" sz="950" dirty="0" err="1">
                <a:effectLst/>
              </a:rPr>
              <a:t>Esuli</a:t>
            </a:r>
            <a:r>
              <a:rPr lang="en-CA" sz="950" dirty="0">
                <a:effectLst/>
              </a:rPr>
              <a:t>, and Fabrizio </a:t>
            </a:r>
            <a:r>
              <a:rPr lang="en-CA" sz="950" dirty="0" err="1">
                <a:effectLst/>
              </a:rPr>
              <a:t>Sebastiani</a:t>
            </a:r>
            <a:r>
              <a:rPr lang="en-CA" sz="950" dirty="0">
                <a:effectLst/>
              </a:rPr>
              <a:t>. 2009. “Evaluation Measures for Ordinal Regression.” In </a:t>
            </a:r>
            <a:r>
              <a:rPr lang="en-CA" sz="950" i="1" dirty="0">
                <a:effectLst/>
              </a:rPr>
              <a:t>2009 Ninth International Conference on Intelligent Systems Design and Applications</a:t>
            </a:r>
            <a:r>
              <a:rPr lang="en-CA" sz="950" dirty="0">
                <a:effectLst/>
              </a:rPr>
              <a:t>, 283–87. </a:t>
            </a:r>
            <a:r>
              <a:rPr lang="en-CA" sz="950" dirty="0">
                <a:effectLst/>
                <a:hlinkClick r:id="rId3"/>
              </a:rPr>
              <a:t>https://doi.org/10.1109/ISDA.2009.230</a:t>
            </a:r>
            <a:r>
              <a:rPr lang="en-CA" sz="950" dirty="0">
                <a:effectLst/>
              </a:rPr>
              <a:t>.</a:t>
            </a:r>
          </a:p>
          <a:p>
            <a:pPr>
              <a:lnSpc>
                <a:spcPts val="660"/>
              </a:lnSpc>
            </a:pPr>
            <a:r>
              <a:rPr lang="en-CA" sz="950" dirty="0"/>
              <a:t>Bird, S., Klein, E., &amp; </a:t>
            </a:r>
            <a:r>
              <a:rPr lang="en-CA" sz="950" dirty="0" err="1"/>
              <a:t>Loper</a:t>
            </a:r>
            <a:r>
              <a:rPr lang="en-CA" sz="950" dirty="0"/>
              <a:t>, E. (2009). Natural Language Processing with Python: Analyzing Text with the Natural Language Toolkit. O'Reilly Media, Inc.</a:t>
            </a:r>
            <a:endParaRPr lang="en-CA" sz="950" dirty="0">
              <a:effectLst/>
            </a:endParaRPr>
          </a:p>
          <a:p>
            <a:pPr>
              <a:lnSpc>
                <a:spcPts val="660"/>
              </a:lnSpc>
            </a:pPr>
            <a:r>
              <a:rPr lang="en-CA" sz="950" dirty="0" err="1">
                <a:effectLst/>
              </a:rPr>
              <a:t>Boyagane</a:t>
            </a:r>
            <a:r>
              <a:rPr lang="en-CA" sz="950" dirty="0">
                <a:effectLst/>
              </a:rPr>
              <a:t>, </a:t>
            </a:r>
            <a:r>
              <a:rPr lang="en-CA" sz="950" dirty="0" err="1">
                <a:effectLst/>
              </a:rPr>
              <a:t>Isuru</a:t>
            </a:r>
            <a:r>
              <a:rPr lang="en-CA" sz="950" dirty="0">
                <a:effectLst/>
              </a:rPr>
              <a:t>. 2020. “How Important Are the Words in Your Text Data? </a:t>
            </a:r>
            <a:r>
              <a:rPr lang="en-CA" sz="950" dirty="0" err="1">
                <a:effectLst/>
              </a:rPr>
              <a:t>Tf-Idf</a:t>
            </a:r>
            <a:r>
              <a:rPr lang="en-CA" sz="950" dirty="0">
                <a:effectLst/>
              </a:rPr>
              <a:t> Answers….” Medium. December 24, 2020. </a:t>
            </a:r>
            <a:r>
              <a:rPr lang="en-CA" sz="950" dirty="0">
                <a:effectLst/>
                <a:hlinkClick r:id="rId4"/>
              </a:rPr>
              <a:t>https://towardsdatascience.com/how-important-are-the-words-in-your-text-data-tf-idf-answers-6fdc733bb066</a:t>
            </a:r>
            <a:r>
              <a:rPr lang="en-CA" sz="950" dirty="0">
                <a:effectLst/>
              </a:rPr>
              <a:t>.</a:t>
            </a:r>
          </a:p>
          <a:p>
            <a:pPr>
              <a:lnSpc>
                <a:spcPts val="660"/>
              </a:lnSpc>
            </a:pPr>
            <a:r>
              <a:rPr lang="en-CA" sz="950" dirty="0">
                <a:effectLst/>
              </a:rPr>
              <a:t>Clark, Kevin, Minh-Thang Luong, and Quoc V Le. 2020. “ELECTRA: PRE-TRAINING TEXT ENCODERS AS DISCRIMINATORS RATHER THAN GENERATORS,” 18.</a:t>
            </a:r>
          </a:p>
          <a:p>
            <a:pPr>
              <a:lnSpc>
                <a:spcPts val="660"/>
              </a:lnSpc>
            </a:pPr>
            <a:r>
              <a:rPr lang="en-CA" sz="950" dirty="0">
                <a:effectLst/>
              </a:rPr>
              <a:t>“Combining Categorical and Numerical Features with Text in BERT · Chris McCormick.” n.d. Accessed April 11, 2022a. </a:t>
            </a:r>
            <a:r>
              <a:rPr lang="en-CA" sz="950" dirty="0">
                <a:effectLst/>
                <a:hlinkClick r:id="rId5"/>
              </a:rPr>
              <a:t>https://mccormickml.com/2021/06/29/combining-categorical-numerical-features-with-bert/</a:t>
            </a:r>
            <a:r>
              <a:rPr lang="en-CA" sz="950" dirty="0">
                <a:effectLst/>
              </a:rPr>
              <a:t>.</a:t>
            </a:r>
          </a:p>
          <a:p>
            <a:pPr>
              <a:lnSpc>
                <a:spcPts val="660"/>
              </a:lnSpc>
            </a:pPr>
            <a:r>
              <a:rPr lang="en-CA" sz="950" dirty="0">
                <a:effectLst/>
              </a:rPr>
              <a:t>“Correcting Words Using NLTK in Python.” 2021. </a:t>
            </a:r>
            <a:r>
              <a:rPr lang="en-CA" sz="950" i="1" dirty="0" err="1">
                <a:effectLst/>
              </a:rPr>
              <a:t>GeeksforGeeks</a:t>
            </a:r>
            <a:r>
              <a:rPr lang="en-CA" sz="950" dirty="0">
                <a:effectLst/>
              </a:rPr>
              <a:t> (blog). July 18, 2021. </a:t>
            </a:r>
            <a:r>
              <a:rPr lang="en-CA" sz="950" dirty="0">
                <a:effectLst/>
                <a:hlinkClick r:id="rId6"/>
              </a:rPr>
              <a:t>https://www.geeksforgeeks.org/correcting-words-using-nltk-in-python/</a:t>
            </a:r>
            <a:r>
              <a:rPr lang="en-CA" sz="950" dirty="0">
                <a:effectLst/>
              </a:rPr>
              <a:t>.</a:t>
            </a:r>
          </a:p>
          <a:p>
            <a:pPr>
              <a:lnSpc>
                <a:spcPts val="660"/>
              </a:lnSpc>
            </a:pPr>
            <a:r>
              <a:rPr lang="en-CA" sz="950" dirty="0">
                <a:effectLst/>
              </a:rPr>
              <a:t>“Feature Extraction Techniques - NLP.” 2020. </a:t>
            </a:r>
            <a:r>
              <a:rPr lang="en-CA" sz="950" i="1" dirty="0" err="1">
                <a:effectLst/>
              </a:rPr>
              <a:t>GeeksforGeeks</a:t>
            </a:r>
            <a:r>
              <a:rPr lang="en-CA" sz="950" dirty="0">
                <a:effectLst/>
              </a:rPr>
              <a:t> (blog). March 3, 2020. </a:t>
            </a:r>
            <a:r>
              <a:rPr lang="en-CA" sz="950" dirty="0">
                <a:effectLst/>
                <a:hlinkClick r:id="rId7"/>
              </a:rPr>
              <a:t>https://www.geeksforgeeks.org/feature-extraction-techniques-nlp/</a:t>
            </a:r>
            <a:r>
              <a:rPr lang="en-CA" sz="950" dirty="0">
                <a:effectLst/>
              </a:rPr>
              <a:t>.</a:t>
            </a:r>
          </a:p>
          <a:p>
            <a:pPr>
              <a:lnSpc>
                <a:spcPts val="660"/>
              </a:lnSpc>
            </a:pPr>
            <a:r>
              <a:rPr lang="en-CA" sz="950" dirty="0">
                <a:effectLst/>
              </a:rPr>
              <a:t>Figueroa, Rosa L., Qing Zeng-</a:t>
            </a:r>
            <a:r>
              <a:rPr lang="en-CA" sz="950" dirty="0" err="1">
                <a:effectLst/>
              </a:rPr>
              <a:t>Treitler</a:t>
            </a:r>
            <a:r>
              <a:rPr lang="en-CA" sz="950" dirty="0">
                <a:effectLst/>
              </a:rPr>
              <a:t>, </a:t>
            </a:r>
            <a:r>
              <a:rPr lang="en-CA" sz="950" dirty="0" err="1">
                <a:effectLst/>
              </a:rPr>
              <a:t>Sasikiran</a:t>
            </a:r>
            <a:r>
              <a:rPr lang="en-CA" sz="950" dirty="0">
                <a:effectLst/>
              </a:rPr>
              <a:t> </a:t>
            </a:r>
            <a:r>
              <a:rPr lang="en-CA" sz="950" dirty="0" err="1">
                <a:effectLst/>
              </a:rPr>
              <a:t>Kandula</a:t>
            </a:r>
            <a:r>
              <a:rPr lang="en-CA" sz="950" dirty="0">
                <a:effectLst/>
              </a:rPr>
              <a:t>, and Long H. Ngo. 2012. “Predicting Sample Size Required for Classification Performance.” </a:t>
            </a:r>
            <a:r>
              <a:rPr lang="en-CA" sz="950" i="1" dirty="0">
                <a:effectLst/>
              </a:rPr>
              <a:t>BMC Medical Informatics and Decision Making</a:t>
            </a:r>
            <a:r>
              <a:rPr lang="en-CA" sz="950" dirty="0">
                <a:effectLst/>
              </a:rPr>
              <a:t> 12 (1): 8. </a:t>
            </a:r>
            <a:r>
              <a:rPr lang="en-CA" sz="950" dirty="0">
                <a:effectLst/>
                <a:hlinkClick r:id="rId8"/>
              </a:rPr>
              <a:t>https://doi.org/10.1186/1472-6947-12-8</a:t>
            </a:r>
            <a:r>
              <a:rPr lang="en-CA" sz="950" dirty="0">
                <a:effectLst/>
              </a:rPr>
              <a:t>.</a:t>
            </a:r>
          </a:p>
          <a:p>
            <a:pPr>
              <a:lnSpc>
                <a:spcPts val="660"/>
              </a:lnSpc>
            </a:pPr>
            <a:r>
              <a:rPr lang="en-CA" sz="950" dirty="0">
                <a:effectLst/>
              </a:rPr>
              <a:t>Ganesan, Kavita. 2018. “Python Keyword Extraction Tutorial Using TF-IDF.” </a:t>
            </a:r>
            <a:r>
              <a:rPr lang="en-CA" sz="950" i="1" dirty="0">
                <a:effectLst/>
              </a:rPr>
              <a:t>Kavita Ganesan, PhD</a:t>
            </a:r>
            <a:r>
              <a:rPr lang="en-CA" sz="950" dirty="0">
                <a:effectLst/>
              </a:rPr>
              <a:t> (blog). August 2, 2018. </a:t>
            </a:r>
            <a:r>
              <a:rPr lang="en-CA" sz="950" dirty="0">
                <a:effectLst/>
                <a:hlinkClick r:id="rId9"/>
              </a:rPr>
              <a:t>https://kavita-ganesan.com/python-keyword-extraction/</a:t>
            </a:r>
            <a:r>
              <a:rPr lang="en-CA" sz="950" dirty="0">
                <a:effectLst/>
              </a:rPr>
              <a:t>.</a:t>
            </a:r>
          </a:p>
          <a:p>
            <a:pPr>
              <a:lnSpc>
                <a:spcPts val="660"/>
              </a:lnSpc>
            </a:pPr>
            <a:r>
              <a:rPr lang="en-CA" sz="950" dirty="0" err="1">
                <a:effectLst/>
              </a:rPr>
              <a:t>Gaudette</a:t>
            </a:r>
            <a:r>
              <a:rPr lang="en-CA" sz="950" dirty="0">
                <a:effectLst/>
              </a:rPr>
              <a:t>, Lisa, and Nathalie </a:t>
            </a:r>
            <a:r>
              <a:rPr lang="en-CA" sz="950" dirty="0" err="1">
                <a:effectLst/>
              </a:rPr>
              <a:t>Japkowicz</a:t>
            </a:r>
            <a:r>
              <a:rPr lang="en-CA" sz="950" dirty="0">
                <a:effectLst/>
              </a:rPr>
              <a:t>. 2009a. “Evaluation Methods for Ordinal Classification.” In </a:t>
            </a:r>
            <a:r>
              <a:rPr lang="en-CA" sz="950" i="1" dirty="0">
                <a:effectLst/>
              </a:rPr>
              <a:t>Advances in Artificial Intelligence</a:t>
            </a:r>
            <a:r>
              <a:rPr lang="en-CA" sz="950" dirty="0">
                <a:effectLst/>
              </a:rPr>
              <a:t>, edited by Yong Gao and Nathalie </a:t>
            </a:r>
            <a:r>
              <a:rPr lang="en-CA" sz="950" dirty="0" err="1">
                <a:effectLst/>
              </a:rPr>
              <a:t>Japkowicz</a:t>
            </a:r>
            <a:r>
              <a:rPr lang="en-CA" sz="950" dirty="0">
                <a:effectLst/>
              </a:rPr>
              <a:t>, 207–10. Berlin, Heidelberg: Springer. </a:t>
            </a:r>
            <a:r>
              <a:rPr lang="en-CA" sz="950" dirty="0">
                <a:effectLst/>
                <a:hlinkClick r:id="rId10"/>
              </a:rPr>
              <a:t>https://doi.org/10.1007/978-3-642-01818-3_25</a:t>
            </a:r>
            <a:r>
              <a:rPr lang="en-CA" sz="950" dirty="0">
                <a:effectLst/>
              </a:rPr>
              <a:t>.</a:t>
            </a:r>
          </a:p>
          <a:p>
            <a:pPr>
              <a:lnSpc>
                <a:spcPts val="660"/>
              </a:lnSpc>
            </a:pPr>
            <a:r>
              <a:rPr lang="en-CA" sz="950" dirty="0"/>
              <a:t>Guo, S.; Wang, Q. Application of Knowledge Distillation Based on Transfer Learning of ERNIE Model in Intelligent Dialogue Intention Recognition. Sensors 2022, 22, 1270. </a:t>
            </a:r>
            <a:r>
              <a:rPr lang="en-CA" sz="950" dirty="0">
                <a:hlinkClick r:id="rId11"/>
              </a:rPr>
              <a:t>https://doi.org/10.3390/s22031270</a:t>
            </a:r>
            <a:endParaRPr lang="en-CA" sz="950" dirty="0">
              <a:effectLst/>
            </a:endParaRPr>
          </a:p>
          <a:p>
            <a:pPr>
              <a:lnSpc>
                <a:spcPts val="660"/>
              </a:lnSpc>
            </a:pPr>
            <a:r>
              <a:rPr lang="en-CA" sz="950" dirty="0">
                <a:effectLst/>
              </a:rPr>
              <a:t>Hao, </a:t>
            </a:r>
            <a:r>
              <a:rPr lang="en-CA" sz="950" dirty="0" err="1">
                <a:effectLst/>
              </a:rPr>
              <a:t>Yaru</a:t>
            </a:r>
            <a:r>
              <a:rPr lang="en-CA" sz="950" dirty="0">
                <a:effectLst/>
              </a:rPr>
              <a:t>, Li Dong, </a:t>
            </a:r>
            <a:r>
              <a:rPr lang="en-CA" sz="950" dirty="0" err="1">
                <a:effectLst/>
              </a:rPr>
              <a:t>Hangbo</a:t>
            </a:r>
            <a:r>
              <a:rPr lang="en-CA" sz="950" dirty="0">
                <a:effectLst/>
              </a:rPr>
              <a:t> Bao, </a:t>
            </a:r>
            <a:r>
              <a:rPr lang="en-CA" sz="950" dirty="0" err="1">
                <a:effectLst/>
              </a:rPr>
              <a:t>Ke</a:t>
            </a:r>
            <a:r>
              <a:rPr lang="en-CA" sz="950" dirty="0">
                <a:effectLst/>
              </a:rPr>
              <a:t> Xu, and </a:t>
            </a:r>
            <a:r>
              <a:rPr lang="en-CA" sz="950" dirty="0" err="1">
                <a:effectLst/>
              </a:rPr>
              <a:t>Furu</a:t>
            </a:r>
            <a:r>
              <a:rPr lang="en-CA" sz="950" dirty="0">
                <a:effectLst/>
              </a:rPr>
              <a:t> Wei. 2021. “Learning to Sample Replacements for ELECTRA Pre-Training.” In </a:t>
            </a:r>
            <a:r>
              <a:rPr lang="en-CA" sz="950" i="1" dirty="0">
                <a:effectLst/>
              </a:rPr>
              <a:t>Findings of the Association for Computational Linguistics: ACL-IJCNLP 2021</a:t>
            </a:r>
            <a:r>
              <a:rPr lang="en-CA" sz="950" dirty="0">
                <a:effectLst/>
              </a:rPr>
              <a:t>, 4495–4506. Online: Association for Computational Linguistics. </a:t>
            </a:r>
            <a:r>
              <a:rPr lang="en-CA" sz="950" dirty="0">
                <a:effectLst/>
                <a:hlinkClick r:id="rId12"/>
              </a:rPr>
              <a:t>https://doi.org/10.18653/v1/2021.findings-acl.394</a:t>
            </a:r>
            <a:r>
              <a:rPr lang="en-CA" sz="950" dirty="0">
                <a:effectLst/>
              </a:rPr>
              <a:t>.</a:t>
            </a:r>
          </a:p>
          <a:p>
            <a:pPr>
              <a:lnSpc>
                <a:spcPts val="660"/>
              </a:lnSpc>
            </a:pPr>
            <a:r>
              <a:rPr lang="en-CA" sz="950" dirty="0">
                <a:effectLst/>
              </a:rPr>
              <a:t>He, </a:t>
            </a:r>
            <a:r>
              <a:rPr lang="en-CA" sz="950" dirty="0" err="1">
                <a:effectLst/>
              </a:rPr>
              <a:t>Pengcheng</a:t>
            </a:r>
            <a:r>
              <a:rPr lang="en-CA" sz="950" dirty="0">
                <a:effectLst/>
              </a:rPr>
              <a:t>, </a:t>
            </a:r>
            <a:r>
              <a:rPr lang="en-CA" sz="950" dirty="0" err="1">
                <a:effectLst/>
              </a:rPr>
              <a:t>Xiaodong</a:t>
            </a:r>
            <a:r>
              <a:rPr lang="en-CA" sz="950" dirty="0">
                <a:effectLst/>
              </a:rPr>
              <a:t> Liu, </a:t>
            </a:r>
            <a:r>
              <a:rPr lang="en-CA" sz="950" dirty="0" err="1">
                <a:effectLst/>
              </a:rPr>
              <a:t>Jianfeng</a:t>
            </a:r>
            <a:r>
              <a:rPr lang="en-CA" sz="950" dirty="0">
                <a:effectLst/>
              </a:rPr>
              <a:t> Gao, and </a:t>
            </a:r>
            <a:r>
              <a:rPr lang="en-CA" sz="950" dirty="0" err="1">
                <a:effectLst/>
              </a:rPr>
              <a:t>Weizhu</a:t>
            </a:r>
            <a:r>
              <a:rPr lang="en-CA" sz="950" dirty="0">
                <a:effectLst/>
              </a:rPr>
              <a:t> Chen. 2020. “DEBERTA: DECODING-ENHANCED BERT WITH DISENTANGLED ATTENTION.” In . </a:t>
            </a:r>
            <a:r>
              <a:rPr lang="en-CA" sz="950" dirty="0">
                <a:effectLst/>
                <a:hlinkClick r:id="rId13"/>
              </a:rPr>
              <a:t>https://openreview.net/forum?id=XPZIaotutsD</a:t>
            </a:r>
            <a:r>
              <a:rPr lang="en-CA" sz="950" dirty="0">
                <a:effectLst/>
              </a:rPr>
              <a:t>.</a:t>
            </a:r>
          </a:p>
          <a:p>
            <a:pPr>
              <a:lnSpc>
                <a:spcPts val="660"/>
              </a:lnSpc>
            </a:pPr>
            <a:r>
              <a:rPr lang="en-CA" sz="950" dirty="0">
                <a:effectLst/>
              </a:rPr>
              <a:t>“Hugging Face – The AI Community Building the Future.” n.d. Accessed April 11, 2022. </a:t>
            </a:r>
            <a:r>
              <a:rPr lang="en-CA" sz="950" dirty="0">
                <a:effectLst/>
                <a:hlinkClick r:id="rId14"/>
              </a:rPr>
              <a:t>https://huggingface.co/</a:t>
            </a:r>
            <a:r>
              <a:rPr lang="en-CA" sz="950" dirty="0">
                <a:effectLst/>
              </a:rPr>
              <a:t>.</a:t>
            </a:r>
          </a:p>
          <a:p>
            <a:pPr>
              <a:lnSpc>
                <a:spcPts val="660"/>
              </a:lnSpc>
            </a:pPr>
            <a:r>
              <a:rPr lang="en-CA" sz="950" dirty="0" err="1">
                <a:effectLst/>
              </a:rPr>
              <a:t>Nageshkar</a:t>
            </a:r>
            <a:r>
              <a:rPr lang="en-CA" sz="950" dirty="0">
                <a:effectLst/>
              </a:rPr>
              <a:t>, Prasad. 2021. “Multi-Label Text Classification Using Transformers(BERT).” </a:t>
            </a:r>
            <a:r>
              <a:rPr lang="en-CA" sz="950" i="1" dirty="0">
                <a:effectLst/>
              </a:rPr>
              <a:t>Analytics Vidhya</a:t>
            </a:r>
            <a:r>
              <a:rPr lang="en-CA" sz="950" dirty="0">
                <a:effectLst/>
              </a:rPr>
              <a:t> (blog). March 15, 2021. </a:t>
            </a:r>
            <a:r>
              <a:rPr lang="en-CA" sz="950" dirty="0">
                <a:effectLst/>
                <a:hlinkClick r:id="rId15"/>
              </a:rPr>
              <a:t>https://medium.com/analytics-vidhya/multi-label-text-classification-using-transformers-bert-93460838e62b</a:t>
            </a:r>
            <a:r>
              <a:rPr lang="en-CA" sz="950" dirty="0">
                <a:effectLst/>
              </a:rPr>
              <a:t>.</a:t>
            </a:r>
          </a:p>
          <a:p>
            <a:pPr>
              <a:lnSpc>
                <a:spcPts val="660"/>
              </a:lnSpc>
            </a:pPr>
            <a:r>
              <a:rPr lang="en-CA" sz="950" dirty="0"/>
              <a:t>Q3 2021 US Hotel Figures. CBREUS Insights and Research. (2021). Retrieved January 21, 2022, from Q3 2021 US Hotel Figures</a:t>
            </a:r>
            <a:endParaRPr lang="en-CA" sz="950" dirty="0">
              <a:effectLst/>
            </a:endParaRPr>
          </a:p>
          <a:p>
            <a:pPr>
              <a:lnSpc>
                <a:spcPts val="660"/>
              </a:lnSpc>
            </a:pPr>
            <a:r>
              <a:rPr lang="en-CA" sz="950" dirty="0">
                <a:effectLst/>
              </a:rPr>
              <a:t>Rajapakse, </a:t>
            </a:r>
            <a:r>
              <a:rPr lang="en-CA" sz="950" dirty="0" err="1">
                <a:effectLst/>
              </a:rPr>
              <a:t>Thilina</a:t>
            </a:r>
            <a:r>
              <a:rPr lang="en-CA" sz="950" dirty="0">
                <a:effectLst/>
              </a:rPr>
              <a:t>. 2020. “Understanding ELECTRA and Training an ELECTRA Language Model.” Medium. April 12, 2020. </a:t>
            </a:r>
            <a:r>
              <a:rPr lang="en-CA" sz="950" dirty="0">
                <a:effectLst/>
                <a:hlinkClick r:id="rId16"/>
              </a:rPr>
              <a:t>https://towardsdatascience.com/understanding-electra-and-training-an-electra-language-model-3d33e3a9660d</a:t>
            </a:r>
            <a:r>
              <a:rPr lang="en-CA" sz="950" dirty="0">
                <a:effectLst/>
              </a:rPr>
              <a:t>.</a:t>
            </a:r>
          </a:p>
          <a:p>
            <a:pPr>
              <a:lnSpc>
                <a:spcPts val="660"/>
              </a:lnSpc>
            </a:pPr>
            <a:r>
              <a:rPr lang="en-CA" sz="950" dirty="0">
                <a:effectLst/>
              </a:rPr>
              <a:t>Sun, Yu, </a:t>
            </a:r>
            <a:r>
              <a:rPr lang="en-CA" sz="950" dirty="0" err="1">
                <a:effectLst/>
              </a:rPr>
              <a:t>Shuohuan</a:t>
            </a:r>
            <a:r>
              <a:rPr lang="en-CA" sz="950" dirty="0">
                <a:effectLst/>
              </a:rPr>
              <a:t> Wang, </a:t>
            </a:r>
            <a:r>
              <a:rPr lang="en-CA" sz="950" dirty="0" err="1">
                <a:effectLst/>
              </a:rPr>
              <a:t>Yukun</a:t>
            </a:r>
            <a:r>
              <a:rPr lang="en-CA" sz="950" dirty="0">
                <a:effectLst/>
              </a:rPr>
              <a:t> Li, </a:t>
            </a:r>
            <a:r>
              <a:rPr lang="en-CA" sz="950" dirty="0" err="1">
                <a:effectLst/>
              </a:rPr>
              <a:t>Shikun</a:t>
            </a:r>
            <a:r>
              <a:rPr lang="en-CA" sz="950" dirty="0">
                <a:effectLst/>
              </a:rPr>
              <a:t> Feng, Hao Tian, Hua Wu, and Haifeng Wang. 2019. “ERNIE 2.0: A Continual Pre-Training Framework for Language Understanding.” </a:t>
            </a:r>
            <a:r>
              <a:rPr lang="en-CA" sz="950" i="1" dirty="0">
                <a:effectLst/>
              </a:rPr>
              <a:t>ArXiv:1907.12412 [Cs]</a:t>
            </a:r>
            <a:r>
              <a:rPr lang="en-CA" sz="950" dirty="0">
                <a:effectLst/>
              </a:rPr>
              <a:t>, November. </a:t>
            </a:r>
            <a:r>
              <a:rPr lang="en-CA" sz="950" dirty="0">
                <a:effectLst/>
                <a:hlinkClick r:id="rId17"/>
              </a:rPr>
              <a:t>http://arxiv.org/abs/1907.12412</a:t>
            </a:r>
            <a:r>
              <a:rPr lang="en-CA" sz="950" dirty="0">
                <a:effectLst/>
              </a:rPr>
              <a:t>.</a:t>
            </a:r>
          </a:p>
          <a:p>
            <a:pPr>
              <a:lnSpc>
                <a:spcPts val="660"/>
              </a:lnSpc>
            </a:pPr>
            <a:r>
              <a:rPr lang="en-CA" sz="950" dirty="0"/>
              <a:t>Strategic Report - Industry Overview 2020. IHG Hotels and Resorts - Annual reports. (2020). Retrieved January 20, 2022, from </a:t>
            </a:r>
            <a:r>
              <a:rPr lang="en-CA" sz="950" dirty="0">
                <a:hlinkClick r:id="rId18"/>
              </a:rPr>
              <a:t>https://www.ihgplc.com/-/media/FBBD6EBDD4D14EAD88A08E62F7911E74.ashx</a:t>
            </a:r>
            <a:endParaRPr lang="en-CA" sz="950" dirty="0"/>
          </a:p>
          <a:p>
            <a:pPr>
              <a:lnSpc>
                <a:spcPts val="660"/>
              </a:lnSpc>
            </a:pPr>
            <a:r>
              <a:rPr lang="en-CA" sz="950" dirty="0">
                <a:effectLst/>
              </a:rPr>
              <a:t>Vivek, Sowmya. 2018. “Automated Keyword Extraction from Articles Using NLP.” </a:t>
            </a:r>
            <a:r>
              <a:rPr lang="en-CA" sz="950" i="1" dirty="0">
                <a:effectLst/>
              </a:rPr>
              <a:t>Analytics Vidhya</a:t>
            </a:r>
            <a:r>
              <a:rPr lang="en-CA" sz="950" dirty="0">
                <a:effectLst/>
              </a:rPr>
              <a:t> (blog). December 17, 2018. </a:t>
            </a:r>
            <a:r>
              <a:rPr lang="en-CA" sz="950" dirty="0">
                <a:effectLst/>
                <a:hlinkClick r:id="rId19"/>
              </a:rPr>
              <a:t>https://medium.com/analytics-vidhya/automated-keyword-extraction-from-articles-using-nlp-bfd864f41b34</a:t>
            </a:r>
            <a:r>
              <a:rPr lang="en-CA" sz="950" dirty="0">
                <a:effectLst/>
              </a:rPr>
              <a:t>.</a:t>
            </a:r>
          </a:p>
          <a:p>
            <a:pPr>
              <a:lnSpc>
                <a:spcPts val="660"/>
              </a:lnSpc>
            </a:pPr>
            <a:r>
              <a:rPr lang="en-CA" sz="950" dirty="0">
                <a:effectLst/>
              </a:rPr>
              <a:t>Yao, Y.Y. 1995. “Measuring Retrieval Effectiveness Based on User Preference of Documents.” </a:t>
            </a:r>
            <a:r>
              <a:rPr lang="en-CA" sz="950" i="1" dirty="0">
                <a:effectLst/>
              </a:rPr>
              <a:t>Journal of the American Society for Information Science</a:t>
            </a:r>
            <a:r>
              <a:rPr lang="en-CA" sz="950" dirty="0">
                <a:effectLst/>
              </a:rPr>
              <a:t> 46 (2): 133–45. </a:t>
            </a:r>
            <a:r>
              <a:rPr lang="en-CA" sz="950" dirty="0">
                <a:effectLst/>
                <a:hlinkClick r:id="rId20"/>
              </a:rPr>
              <a:t>https://doi.org/10.1002/(SICI)1097-4571(199503)46:2&lt;133::AID-ASI6&gt;3.0.CO;2-Z</a:t>
            </a:r>
            <a:r>
              <a:rPr lang="en-CA" sz="950" dirty="0">
                <a:effectLst/>
              </a:rPr>
              <a:t>.</a:t>
            </a:r>
            <a:endParaRPr lang="en-CA" sz="950" dirty="0"/>
          </a:p>
        </p:txBody>
      </p:sp>
    </p:spTree>
    <p:extLst>
      <p:ext uri="{BB962C8B-B14F-4D97-AF65-F5344CB8AC3E}">
        <p14:creationId xmlns:p14="http://schemas.microsoft.com/office/powerpoint/2010/main" val="3931050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6C1932-3BDC-4BCB-AA55-AB0A41A99B5B}"/>
              </a:ext>
            </a:extLst>
          </p:cNvPr>
          <p:cNvSpPr>
            <a:spLocks noGrp="1"/>
          </p:cNvSpPr>
          <p:nvPr>
            <p:ph type="ctrTitle"/>
          </p:nvPr>
        </p:nvSpPr>
        <p:spPr/>
        <p:txBody>
          <a:bodyPr/>
          <a:lstStyle/>
          <a:p>
            <a:r>
              <a:rPr lang="en-CA" cap="none" dirty="0"/>
              <a:t>Thank you for Listening</a:t>
            </a:r>
            <a:endParaRPr lang="en-CA" dirty="0"/>
          </a:p>
        </p:txBody>
      </p:sp>
      <p:sp>
        <p:nvSpPr>
          <p:cNvPr id="9" name="Subtitle 8">
            <a:extLst>
              <a:ext uri="{FF2B5EF4-FFF2-40B4-BE49-F238E27FC236}">
                <a16:creationId xmlns:a16="http://schemas.microsoft.com/office/drawing/2014/main" id="{98E6B59B-C65C-46B4-A665-2C65F036135E}"/>
              </a:ext>
            </a:extLst>
          </p:cNvPr>
          <p:cNvSpPr>
            <a:spLocks noGrp="1"/>
          </p:cNvSpPr>
          <p:nvPr>
            <p:ph type="subTitle" idx="1"/>
          </p:nvPr>
        </p:nvSpPr>
        <p:spPr>
          <a:xfrm>
            <a:off x="1562100" y="4033616"/>
            <a:ext cx="9070848" cy="1105648"/>
          </a:xfrm>
        </p:spPr>
        <p:txBody>
          <a:bodyPr>
            <a:normAutofit/>
          </a:bodyPr>
          <a:lstStyle/>
          <a:p>
            <a:r>
              <a:rPr lang="en-CA" sz="5400" dirty="0"/>
              <a:t>Any Questions?</a:t>
            </a:r>
          </a:p>
        </p:txBody>
      </p:sp>
    </p:spTree>
    <p:extLst>
      <p:ext uri="{BB962C8B-B14F-4D97-AF65-F5344CB8AC3E}">
        <p14:creationId xmlns:p14="http://schemas.microsoft.com/office/powerpoint/2010/main" val="2669522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98B81F-5730-40A9-A64C-8183EEC2D07E}"/>
              </a:ext>
            </a:extLst>
          </p:cNvPr>
          <p:cNvSpPr>
            <a:spLocks noGrp="1"/>
          </p:cNvSpPr>
          <p:nvPr>
            <p:ph type="title"/>
          </p:nvPr>
        </p:nvSpPr>
        <p:spPr>
          <a:xfrm>
            <a:off x="1563623" y="2094308"/>
            <a:ext cx="9070848" cy="3212629"/>
          </a:xfrm>
        </p:spPr>
        <p:txBody>
          <a:bodyPr/>
          <a:lstStyle/>
          <a:p>
            <a:r>
              <a:rPr lang="en-CA" cap="none" dirty="0"/>
              <a:t>Supplemental Slides</a:t>
            </a:r>
          </a:p>
        </p:txBody>
      </p:sp>
    </p:spTree>
    <p:extLst>
      <p:ext uri="{BB962C8B-B14F-4D97-AF65-F5344CB8AC3E}">
        <p14:creationId xmlns:p14="http://schemas.microsoft.com/office/powerpoint/2010/main" val="4085937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643561" y="1814120"/>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a:bodyPr>
          <a:lstStyle/>
          <a:p>
            <a:r>
              <a:rPr lang="en-CA" dirty="0"/>
              <a:t>Results &amp; Analysis – Walkability</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3563" y="1814120"/>
            <a:ext cx="7531712" cy="4401286"/>
          </a:xfrm>
          <a:prstGeom prst="rect">
            <a:avLst/>
          </a:prstGeom>
        </p:spPr>
      </p:pic>
      <p:sp>
        <p:nvSpPr>
          <p:cNvPr id="3" name="TextBox 2">
            <a:extLst>
              <a:ext uri="{FF2B5EF4-FFF2-40B4-BE49-F238E27FC236}">
                <a16:creationId xmlns:a16="http://schemas.microsoft.com/office/drawing/2014/main" id="{B233C690-4469-45F7-9832-6D5898FBB7F0}"/>
              </a:ext>
            </a:extLst>
          </p:cNvPr>
          <p:cNvSpPr txBox="1"/>
          <p:nvPr/>
        </p:nvSpPr>
        <p:spPr>
          <a:xfrm>
            <a:off x="8573632" y="2131889"/>
            <a:ext cx="2974806" cy="2031325"/>
          </a:xfrm>
          <a:prstGeom prst="rect">
            <a:avLst/>
          </a:prstGeom>
          <a:noFill/>
        </p:spPr>
        <p:txBody>
          <a:bodyPr wrap="square" rtlCol="0">
            <a:spAutoFit/>
          </a:bodyPr>
          <a:lstStyle/>
          <a:p>
            <a:r>
              <a:rPr lang="en-CA" dirty="0"/>
              <a:t>Walkability and Review Score</a:t>
            </a:r>
          </a:p>
          <a:p>
            <a:r>
              <a:rPr lang="en-CA" dirty="0"/>
              <a:t>Pearson’s Correlation: 0.122</a:t>
            </a:r>
          </a:p>
          <a:p>
            <a:endParaRPr lang="en-CA" dirty="0"/>
          </a:p>
          <a:p>
            <a:endParaRPr lang="en-CA" dirty="0"/>
          </a:p>
          <a:p>
            <a:r>
              <a:rPr lang="en-CA" dirty="0"/>
              <a:t>Frequency of High Walkability and Review Score</a:t>
            </a:r>
          </a:p>
          <a:p>
            <a:r>
              <a:rPr lang="en-CA" dirty="0"/>
              <a:t>Pearson’s Correlation: 0.558</a:t>
            </a:r>
          </a:p>
        </p:txBody>
      </p:sp>
    </p:spTree>
    <p:extLst>
      <p:ext uri="{BB962C8B-B14F-4D97-AF65-F5344CB8AC3E}">
        <p14:creationId xmlns:p14="http://schemas.microsoft.com/office/powerpoint/2010/main" val="459984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7E02-9318-4A56-9546-323233C699A6}"/>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4" name="Picture 3">
            <a:extLst>
              <a:ext uri="{FF2B5EF4-FFF2-40B4-BE49-F238E27FC236}">
                <a16:creationId xmlns:a16="http://schemas.microsoft.com/office/drawing/2014/main" id="{2CA3C50F-3CBE-4F8F-BD71-AC08DBC5709A}"/>
              </a:ext>
            </a:extLst>
          </p:cNvPr>
          <p:cNvPicPr>
            <a:picLocks noChangeAspect="1"/>
          </p:cNvPicPr>
          <p:nvPr/>
        </p:nvPicPr>
        <p:blipFill>
          <a:blip r:embed="rId2"/>
          <a:stretch>
            <a:fillRect/>
          </a:stretch>
        </p:blipFill>
        <p:spPr>
          <a:xfrm>
            <a:off x="1448261" y="1784450"/>
            <a:ext cx="8519606" cy="4430956"/>
          </a:xfrm>
          <a:prstGeom prst="rect">
            <a:avLst/>
          </a:prstGeom>
        </p:spPr>
      </p:pic>
    </p:spTree>
    <p:extLst>
      <p:ext uri="{BB962C8B-B14F-4D97-AF65-F5344CB8AC3E}">
        <p14:creationId xmlns:p14="http://schemas.microsoft.com/office/powerpoint/2010/main" val="3541682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8"/>
          </a:xfrm>
          <a:prstGeom prst="rect">
            <a:avLst/>
          </a:prstGeom>
        </p:spPr>
      </p:pic>
    </p:spTree>
    <p:extLst>
      <p:ext uri="{BB962C8B-B14F-4D97-AF65-F5344CB8AC3E}">
        <p14:creationId xmlns:p14="http://schemas.microsoft.com/office/powerpoint/2010/main" val="138051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7"/>
          </a:xfrm>
          <a:prstGeom prst="rect">
            <a:avLst/>
          </a:prstGeom>
        </p:spPr>
      </p:pic>
    </p:spTree>
    <p:extLst>
      <p:ext uri="{BB962C8B-B14F-4D97-AF65-F5344CB8AC3E}">
        <p14:creationId xmlns:p14="http://schemas.microsoft.com/office/powerpoint/2010/main" val="3528169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a:xfrm>
            <a:off x="405897" y="333922"/>
            <a:ext cx="11380206" cy="1371600"/>
          </a:xfrm>
        </p:spPr>
        <p:txBody>
          <a:bodyPr>
            <a:normAutofit/>
          </a:bodyPr>
          <a:lstStyle/>
          <a:p>
            <a:r>
              <a:rPr lang="en-CA" sz="4400" dirty="0"/>
              <a:t>Methodology – Data Sampling - Insufficient States</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1066799" y="2480650"/>
            <a:ext cx="4700258" cy="3023856"/>
          </a:xfrm>
        </p:spPr>
        <p:txBody>
          <a:bodyPr>
            <a:normAutofit/>
          </a:bodyPr>
          <a:lstStyle/>
          <a:p>
            <a:r>
              <a:rPr lang="en-CA" sz="2000" dirty="0"/>
              <a:t>In total, 3,774,238 reviews were scraped</a:t>
            </a:r>
          </a:p>
          <a:p>
            <a:r>
              <a:rPr lang="en-CA" sz="2000" dirty="0"/>
              <a:t>Data were stratified by state and pandemic timing, and approx. 3000 Reviews per state were sampled</a:t>
            </a:r>
          </a:p>
          <a:p>
            <a:pPr lvl="1"/>
            <a:r>
              <a:rPr lang="en-CA" sz="1800" dirty="0"/>
              <a:t>Some states did not have 1500 reviews during the pandemic – in this case all were used</a:t>
            </a:r>
          </a:p>
          <a:p>
            <a:pPr lvl="2"/>
            <a:r>
              <a:rPr lang="en-CA" sz="1600" dirty="0"/>
              <a:t>These states are displayed on the right</a:t>
            </a:r>
          </a:p>
          <a:p>
            <a:pPr lvl="1"/>
            <a:r>
              <a:rPr lang="en-CA" sz="1800" dirty="0"/>
              <a:t>Total of 146,438 reviews</a:t>
            </a:r>
          </a:p>
          <a:p>
            <a:pPr lvl="1"/>
            <a:endParaRPr lang="en-CA" dirty="0"/>
          </a:p>
          <a:p>
            <a:pPr lvl="1"/>
            <a:endParaRPr lang="en-CA" dirty="0"/>
          </a:p>
        </p:txBody>
      </p:sp>
      <p:graphicFrame>
        <p:nvGraphicFramePr>
          <p:cNvPr id="4" name="Table 4">
            <a:extLst>
              <a:ext uri="{FF2B5EF4-FFF2-40B4-BE49-F238E27FC236}">
                <a16:creationId xmlns:a16="http://schemas.microsoft.com/office/drawing/2014/main" id="{DBD60606-6ACE-426B-B5D7-FF4A25F78FCE}"/>
              </a:ext>
            </a:extLst>
          </p:cNvPr>
          <p:cNvGraphicFramePr>
            <a:graphicFrameLocks/>
          </p:cNvGraphicFramePr>
          <p:nvPr>
            <p:extLst>
              <p:ext uri="{D42A27DB-BD31-4B8C-83A1-F6EECF244321}">
                <p14:modId xmlns:p14="http://schemas.microsoft.com/office/powerpoint/2010/main" val="1526841607"/>
              </p:ext>
            </p:extLst>
          </p:nvPr>
        </p:nvGraphicFramePr>
        <p:xfrm>
          <a:off x="6096000" y="1705522"/>
          <a:ext cx="4932296" cy="4693920"/>
        </p:xfrm>
        <a:graphic>
          <a:graphicData uri="http://schemas.openxmlformats.org/drawingml/2006/table">
            <a:tbl>
              <a:tblPr firstRow="1" bandRow="1">
                <a:tableStyleId>{6E25E649-3F16-4E02-A733-19D2CDBF48F0}</a:tableStyleId>
              </a:tblPr>
              <a:tblGrid>
                <a:gridCol w="1745748">
                  <a:extLst>
                    <a:ext uri="{9D8B030D-6E8A-4147-A177-3AD203B41FA5}">
                      <a16:colId xmlns:a16="http://schemas.microsoft.com/office/drawing/2014/main" val="3489803506"/>
                    </a:ext>
                  </a:extLst>
                </a:gridCol>
                <a:gridCol w="1593274">
                  <a:extLst>
                    <a:ext uri="{9D8B030D-6E8A-4147-A177-3AD203B41FA5}">
                      <a16:colId xmlns:a16="http://schemas.microsoft.com/office/drawing/2014/main" val="878758932"/>
                    </a:ext>
                  </a:extLst>
                </a:gridCol>
                <a:gridCol w="1593274">
                  <a:extLst>
                    <a:ext uri="{9D8B030D-6E8A-4147-A177-3AD203B41FA5}">
                      <a16:colId xmlns:a16="http://schemas.microsoft.com/office/drawing/2014/main" val="2147992101"/>
                    </a:ext>
                  </a:extLst>
                </a:gridCol>
              </a:tblGrid>
              <a:tr h="230977">
                <a:tc>
                  <a:txBody>
                    <a:bodyPr/>
                    <a:lstStyle/>
                    <a:p>
                      <a:r>
                        <a:rPr lang="en-CA" sz="1600" dirty="0"/>
                        <a:t>State</a:t>
                      </a:r>
                    </a:p>
                  </a:txBody>
                  <a:tcPr/>
                </a:tc>
                <a:tc>
                  <a:txBody>
                    <a:bodyPr/>
                    <a:lstStyle/>
                    <a:p>
                      <a:pPr algn="ctr"/>
                      <a:r>
                        <a:rPr lang="en-CA" sz="1600" dirty="0"/>
                        <a:t>Pre-Pandemic</a:t>
                      </a:r>
                    </a:p>
                  </a:txBody>
                  <a:tcPr/>
                </a:tc>
                <a:tc>
                  <a:txBody>
                    <a:bodyPr/>
                    <a:lstStyle/>
                    <a:p>
                      <a:pPr algn="ctr"/>
                      <a:r>
                        <a:rPr lang="en-CA" sz="1600" dirty="0"/>
                        <a:t>Pandemic</a:t>
                      </a:r>
                    </a:p>
                  </a:txBody>
                  <a:tcPr/>
                </a:tc>
                <a:extLst>
                  <a:ext uri="{0D108BD9-81ED-4DB2-BD59-A6C34878D82A}">
                    <a16:rowId xmlns:a16="http://schemas.microsoft.com/office/drawing/2014/main" val="1595027703"/>
                  </a:ext>
                </a:extLst>
              </a:tr>
              <a:tr h="2519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DE</a:t>
                      </a:r>
                    </a:p>
                  </a:txBody>
                  <a:tcPr/>
                </a:tc>
                <a:tc>
                  <a:txBody>
                    <a:bodyPr/>
                    <a:lstStyle/>
                    <a:p>
                      <a:pPr algn="ctr"/>
                      <a:r>
                        <a:rPr lang="en-CA" sz="1600" dirty="0"/>
                        <a:t>7,667</a:t>
                      </a:r>
                    </a:p>
                  </a:txBody>
                  <a:tcPr/>
                </a:tc>
                <a:tc>
                  <a:txBody>
                    <a:bodyPr/>
                    <a:lstStyle/>
                    <a:p>
                      <a:pPr algn="ctr"/>
                      <a:r>
                        <a:rPr lang="en-CA" sz="1600" dirty="0"/>
                        <a:t>817</a:t>
                      </a:r>
                    </a:p>
                  </a:txBody>
                  <a:tcPr/>
                </a:tc>
                <a:extLst>
                  <a:ext uri="{0D108BD9-81ED-4DB2-BD59-A6C34878D82A}">
                    <a16:rowId xmlns:a16="http://schemas.microsoft.com/office/drawing/2014/main" val="1427817165"/>
                  </a:ext>
                </a:extLst>
              </a:tr>
              <a:tr h="251975">
                <a:tc>
                  <a:txBody>
                    <a:bodyPr/>
                    <a:lstStyle/>
                    <a:p>
                      <a:r>
                        <a:rPr lang="en-CA" sz="1600" dirty="0"/>
                        <a:t>IA</a:t>
                      </a:r>
                    </a:p>
                  </a:txBody>
                  <a:tcPr/>
                </a:tc>
                <a:tc>
                  <a:txBody>
                    <a:bodyPr/>
                    <a:lstStyle/>
                    <a:p>
                      <a:pPr algn="ctr"/>
                      <a:r>
                        <a:rPr lang="en-CA" sz="1600" dirty="0"/>
                        <a:t>12,892</a:t>
                      </a:r>
                    </a:p>
                  </a:txBody>
                  <a:tcPr/>
                </a:tc>
                <a:tc>
                  <a:txBody>
                    <a:bodyPr/>
                    <a:lstStyle/>
                    <a:p>
                      <a:pPr algn="ctr"/>
                      <a:r>
                        <a:rPr lang="en-CA" sz="1600" dirty="0"/>
                        <a:t>1,009</a:t>
                      </a:r>
                    </a:p>
                  </a:txBody>
                  <a:tcPr/>
                </a:tc>
                <a:extLst>
                  <a:ext uri="{0D108BD9-81ED-4DB2-BD59-A6C34878D82A}">
                    <a16:rowId xmlns:a16="http://schemas.microsoft.com/office/drawing/2014/main" val="387217218"/>
                  </a:ext>
                </a:extLst>
              </a:tr>
              <a:tr h="251975">
                <a:tc>
                  <a:txBody>
                    <a:bodyPr/>
                    <a:lstStyle/>
                    <a:p>
                      <a:r>
                        <a:rPr lang="en-CA" sz="1600" dirty="0"/>
                        <a:t>KS</a:t>
                      </a:r>
                    </a:p>
                  </a:txBody>
                  <a:tcPr/>
                </a:tc>
                <a:tc>
                  <a:txBody>
                    <a:bodyPr/>
                    <a:lstStyle/>
                    <a:p>
                      <a:pPr algn="ctr"/>
                      <a:r>
                        <a:rPr lang="en-CA" sz="1600" dirty="0"/>
                        <a:t>20,364</a:t>
                      </a:r>
                    </a:p>
                  </a:txBody>
                  <a:tcPr/>
                </a:tc>
                <a:tc>
                  <a:txBody>
                    <a:bodyPr/>
                    <a:lstStyle/>
                    <a:p>
                      <a:pPr algn="ctr"/>
                      <a:r>
                        <a:rPr lang="en-CA" sz="1600" dirty="0"/>
                        <a:t>1,376</a:t>
                      </a:r>
                    </a:p>
                  </a:txBody>
                  <a:tcPr/>
                </a:tc>
                <a:extLst>
                  <a:ext uri="{0D108BD9-81ED-4DB2-BD59-A6C34878D82A}">
                    <a16:rowId xmlns:a16="http://schemas.microsoft.com/office/drawing/2014/main" val="377570713"/>
                  </a:ext>
                </a:extLst>
              </a:tr>
              <a:tr h="251975">
                <a:tc>
                  <a:txBody>
                    <a:bodyPr/>
                    <a:lstStyle/>
                    <a:p>
                      <a:r>
                        <a:rPr lang="en-CA" sz="1600" dirty="0"/>
                        <a:t>MI</a:t>
                      </a:r>
                    </a:p>
                  </a:txBody>
                  <a:tcPr/>
                </a:tc>
                <a:tc>
                  <a:txBody>
                    <a:bodyPr/>
                    <a:lstStyle/>
                    <a:p>
                      <a:pPr algn="ctr"/>
                      <a:r>
                        <a:rPr lang="en-CA" sz="1600" dirty="0"/>
                        <a:t>25,153</a:t>
                      </a:r>
                    </a:p>
                  </a:txBody>
                  <a:tcPr/>
                </a:tc>
                <a:tc>
                  <a:txBody>
                    <a:bodyPr/>
                    <a:lstStyle/>
                    <a:p>
                      <a:pPr algn="ctr"/>
                      <a:r>
                        <a:rPr lang="en-CA" sz="1600" dirty="0"/>
                        <a:t>1,463</a:t>
                      </a:r>
                    </a:p>
                  </a:txBody>
                  <a:tcPr/>
                </a:tc>
                <a:extLst>
                  <a:ext uri="{0D108BD9-81ED-4DB2-BD59-A6C34878D82A}">
                    <a16:rowId xmlns:a16="http://schemas.microsoft.com/office/drawing/2014/main" val="2228075380"/>
                  </a:ext>
                </a:extLst>
              </a:tr>
              <a:tr h="251975">
                <a:tc>
                  <a:txBody>
                    <a:bodyPr/>
                    <a:lstStyle/>
                    <a:p>
                      <a:r>
                        <a:rPr lang="en-CA" sz="1600" dirty="0"/>
                        <a:t>MS</a:t>
                      </a:r>
                    </a:p>
                  </a:txBody>
                  <a:tcPr/>
                </a:tc>
                <a:tc>
                  <a:txBody>
                    <a:bodyPr/>
                    <a:lstStyle/>
                    <a:p>
                      <a:pPr algn="ctr"/>
                      <a:r>
                        <a:rPr lang="en-CA" sz="1600" dirty="0"/>
                        <a:t>7,748</a:t>
                      </a:r>
                    </a:p>
                  </a:txBody>
                  <a:tcPr/>
                </a:tc>
                <a:tc>
                  <a:txBody>
                    <a:bodyPr/>
                    <a:lstStyle/>
                    <a:p>
                      <a:pPr algn="ctr"/>
                      <a:r>
                        <a:rPr lang="en-CA" sz="1600" dirty="0"/>
                        <a:t>562</a:t>
                      </a:r>
                    </a:p>
                  </a:txBody>
                  <a:tcPr/>
                </a:tc>
                <a:extLst>
                  <a:ext uri="{0D108BD9-81ED-4DB2-BD59-A6C34878D82A}">
                    <a16:rowId xmlns:a16="http://schemas.microsoft.com/office/drawing/2014/main" val="3645646829"/>
                  </a:ext>
                </a:extLst>
              </a:tr>
              <a:tr h="251975">
                <a:tc>
                  <a:txBody>
                    <a:bodyPr/>
                    <a:lstStyle/>
                    <a:p>
                      <a:r>
                        <a:rPr lang="en-CA" sz="1600" dirty="0"/>
                        <a:t>MT</a:t>
                      </a:r>
                    </a:p>
                  </a:txBody>
                  <a:tcPr/>
                </a:tc>
                <a:tc>
                  <a:txBody>
                    <a:bodyPr/>
                    <a:lstStyle/>
                    <a:p>
                      <a:pPr algn="ctr"/>
                      <a:r>
                        <a:rPr lang="en-CA" sz="1600" dirty="0"/>
                        <a:t>17,121</a:t>
                      </a:r>
                    </a:p>
                  </a:txBody>
                  <a:tcPr/>
                </a:tc>
                <a:tc>
                  <a:txBody>
                    <a:bodyPr/>
                    <a:lstStyle/>
                    <a:p>
                      <a:pPr algn="ctr"/>
                      <a:r>
                        <a:rPr lang="en-CA" sz="1600" dirty="0"/>
                        <a:t>1,093</a:t>
                      </a:r>
                    </a:p>
                  </a:txBody>
                  <a:tcPr/>
                </a:tc>
                <a:extLst>
                  <a:ext uri="{0D108BD9-81ED-4DB2-BD59-A6C34878D82A}">
                    <a16:rowId xmlns:a16="http://schemas.microsoft.com/office/drawing/2014/main" val="1736433575"/>
                  </a:ext>
                </a:extLst>
              </a:tr>
              <a:tr h="251975">
                <a:tc>
                  <a:txBody>
                    <a:bodyPr/>
                    <a:lstStyle/>
                    <a:p>
                      <a:r>
                        <a:rPr lang="en-CA" sz="1600" dirty="0"/>
                        <a:t>NH</a:t>
                      </a:r>
                    </a:p>
                  </a:txBody>
                  <a:tcPr/>
                </a:tc>
                <a:tc>
                  <a:txBody>
                    <a:bodyPr/>
                    <a:lstStyle/>
                    <a:p>
                      <a:pPr algn="ctr"/>
                      <a:r>
                        <a:rPr lang="en-CA" sz="1600" dirty="0"/>
                        <a:t>11,147</a:t>
                      </a:r>
                    </a:p>
                  </a:txBody>
                  <a:tcPr/>
                </a:tc>
                <a:tc>
                  <a:txBody>
                    <a:bodyPr/>
                    <a:lstStyle/>
                    <a:p>
                      <a:pPr algn="ctr"/>
                      <a:r>
                        <a:rPr lang="en-CA" sz="1600" dirty="0"/>
                        <a:t>589</a:t>
                      </a:r>
                    </a:p>
                  </a:txBody>
                  <a:tcPr/>
                </a:tc>
                <a:extLst>
                  <a:ext uri="{0D108BD9-81ED-4DB2-BD59-A6C34878D82A}">
                    <a16:rowId xmlns:a16="http://schemas.microsoft.com/office/drawing/2014/main" val="442172345"/>
                  </a:ext>
                </a:extLst>
              </a:tr>
              <a:tr h="251975">
                <a:tc>
                  <a:txBody>
                    <a:bodyPr/>
                    <a:lstStyle/>
                    <a:p>
                      <a:r>
                        <a:rPr lang="en-CA" sz="1600" dirty="0"/>
                        <a:t>NJ</a:t>
                      </a:r>
                    </a:p>
                  </a:txBody>
                  <a:tcPr/>
                </a:tc>
                <a:tc>
                  <a:txBody>
                    <a:bodyPr/>
                    <a:lstStyle/>
                    <a:p>
                      <a:pPr algn="ctr"/>
                      <a:r>
                        <a:rPr lang="en-CA" sz="1600" dirty="0"/>
                        <a:t>27,067</a:t>
                      </a:r>
                    </a:p>
                  </a:txBody>
                  <a:tcPr/>
                </a:tc>
                <a:tc>
                  <a:txBody>
                    <a:bodyPr/>
                    <a:lstStyle/>
                    <a:p>
                      <a:pPr algn="ctr"/>
                      <a:r>
                        <a:rPr lang="en-CA" sz="1600" dirty="0"/>
                        <a:t>1,065</a:t>
                      </a:r>
                    </a:p>
                  </a:txBody>
                  <a:tcPr/>
                </a:tc>
                <a:extLst>
                  <a:ext uri="{0D108BD9-81ED-4DB2-BD59-A6C34878D82A}">
                    <a16:rowId xmlns:a16="http://schemas.microsoft.com/office/drawing/2014/main" val="1500502499"/>
                  </a:ext>
                </a:extLst>
              </a:tr>
              <a:tr h="251975">
                <a:tc>
                  <a:txBody>
                    <a:bodyPr/>
                    <a:lstStyle/>
                    <a:p>
                      <a:r>
                        <a:rPr lang="en-CA" sz="1600" dirty="0"/>
                        <a:t>ND</a:t>
                      </a:r>
                    </a:p>
                  </a:txBody>
                  <a:tcPr/>
                </a:tc>
                <a:tc>
                  <a:txBody>
                    <a:bodyPr/>
                    <a:lstStyle/>
                    <a:p>
                      <a:pPr algn="ctr"/>
                      <a:r>
                        <a:rPr lang="en-CA" sz="1600" dirty="0"/>
                        <a:t>14,845</a:t>
                      </a:r>
                    </a:p>
                  </a:txBody>
                  <a:tcPr/>
                </a:tc>
                <a:tc>
                  <a:txBody>
                    <a:bodyPr/>
                    <a:lstStyle/>
                    <a:p>
                      <a:pPr algn="ctr"/>
                      <a:r>
                        <a:rPr lang="en-CA" sz="1600" dirty="0"/>
                        <a:t>869</a:t>
                      </a:r>
                    </a:p>
                  </a:txBody>
                  <a:tcPr/>
                </a:tc>
                <a:extLst>
                  <a:ext uri="{0D108BD9-81ED-4DB2-BD59-A6C34878D82A}">
                    <a16:rowId xmlns:a16="http://schemas.microsoft.com/office/drawing/2014/main" val="1849917462"/>
                  </a:ext>
                </a:extLst>
              </a:tr>
              <a:tr h="251975">
                <a:tc>
                  <a:txBody>
                    <a:bodyPr/>
                    <a:lstStyle/>
                    <a:p>
                      <a:r>
                        <a:rPr lang="en-CA" sz="1600" dirty="0"/>
                        <a:t>RI</a:t>
                      </a:r>
                    </a:p>
                  </a:txBody>
                  <a:tcPr/>
                </a:tc>
                <a:tc>
                  <a:txBody>
                    <a:bodyPr/>
                    <a:lstStyle/>
                    <a:p>
                      <a:pPr algn="ctr"/>
                      <a:r>
                        <a:rPr lang="en-CA" sz="1600" dirty="0"/>
                        <a:t>18,296</a:t>
                      </a:r>
                    </a:p>
                  </a:txBody>
                  <a:tcPr/>
                </a:tc>
                <a:tc>
                  <a:txBody>
                    <a:bodyPr/>
                    <a:lstStyle/>
                    <a:p>
                      <a:pPr algn="ctr"/>
                      <a:r>
                        <a:rPr lang="en-CA" sz="1600" dirty="0"/>
                        <a:t>966</a:t>
                      </a:r>
                    </a:p>
                  </a:txBody>
                  <a:tcPr/>
                </a:tc>
                <a:extLst>
                  <a:ext uri="{0D108BD9-81ED-4DB2-BD59-A6C34878D82A}">
                    <a16:rowId xmlns:a16="http://schemas.microsoft.com/office/drawing/2014/main" val="3325923937"/>
                  </a:ext>
                </a:extLst>
              </a:tr>
              <a:tr h="251975">
                <a:tc>
                  <a:txBody>
                    <a:bodyPr/>
                    <a:lstStyle/>
                    <a:p>
                      <a:r>
                        <a:rPr lang="en-CA" sz="1600" dirty="0"/>
                        <a:t>SD</a:t>
                      </a:r>
                    </a:p>
                  </a:txBody>
                  <a:tcPr/>
                </a:tc>
                <a:tc>
                  <a:txBody>
                    <a:bodyPr/>
                    <a:lstStyle/>
                    <a:p>
                      <a:pPr algn="ctr"/>
                      <a:r>
                        <a:rPr lang="en-CA" sz="1600" dirty="0"/>
                        <a:t>21,134</a:t>
                      </a:r>
                    </a:p>
                  </a:txBody>
                  <a:tcPr/>
                </a:tc>
                <a:tc>
                  <a:txBody>
                    <a:bodyPr/>
                    <a:lstStyle/>
                    <a:p>
                      <a:pPr algn="ctr"/>
                      <a:r>
                        <a:rPr lang="en-CA" sz="1600" dirty="0"/>
                        <a:t>1,452</a:t>
                      </a:r>
                    </a:p>
                  </a:txBody>
                  <a:tcPr/>
                </a:tc>
                <a:extLst>
                  <a:ext uri="{0D108BD9-81ED-4DB2-BD59-A6C34878D82A}">
                    <a16:rowId xmlns:a16="http://schemas.microsoft.com/office/drawing/2014/main" val="2928662550"/>
                  </a:ext>
                </a:extLst>
              </a:tr>
              <a:tr h="251975">
                <a:tc>
                  <a:txBody>
                    <a:bodyPr/>
                    <a:lstStyle/>
                    <a:p>
                      <a:r>
                        <a:rPr lang="en-CA" sz="1600" dirty="0"/>
                        <a:t>WV</a:t>
                      </a:r>
                    </a:p>
                  </a:txBody>
                  <a:tcPr/>
                </a:tc>
                <a:tc>
                  <a:txBody>
                    <a:bodyPr/>
                    <a:lstStyle/>
                    <a:p>
                      <a:pPr algn="ctr"/>
                      <a:r>
                        <a:rPr lang="en-CA" sz="1600" dirty="0"/>
                        <a:t>12,552</a:t>
                      </a:r>
                    </a:p>
                  </a:txBody>
                  <a:tcPr/>
                </a:tc>
                <a:tc>
                  <a:txBody>
                    <a:bodyPr/>
                    <a:lstStyle/>
                    <a:p>
                      <a:pPr algn="ctr"/>
                      <a:r>
                        <a:rPr lang="en-CA" sz="1600" dirty="0"/>
                        <a:t>685</a:t>
                      </a:r>
                    </a:p>
                  </a:txBody>
                  <a:tcPr/>
                </a:tc>
                <a:extLst>
                  <a:ext uri="{0D108BD9-81ED-4DB2-BD59-A6C34878D82A}">
                    <a16:rowId xmlns:a16="http://schemas.microsoft.com/office/drawing/2014/main" val="4010458957"/>
                  </a:ext>
                </a:extLst>
              </a:tr>
              <a:tr h="251975">
                <a:tc>
                  <a:txBody>
                    <a:bodyPr/>
                    <a:lstStyle/>
                    <a:p>
                      <a:r>
                        <a:rPr lang="en-CA" sz="1600" dirty="0"/>
                        <a:t>WY</a:t>
                      </a:r>
                    </a:p>
                  </a:txBody>
                  <a:tcPr/>
                </a:tc>
                <a:tc>
                  <a:txBody>
                    <a:bodyPr/>
                    <a:lstStyle/>
                    <a:p>
                      <a:pPr algn="ctr"/>
                      <a:r>
                        <a:rPr lang="en-CA" sz="1600" dirty="0"/>
                        <a:t>10,224</a:t>
                      </a:r>
                    </a:p>
                  </a:txBody>
                  <a:tcPr/>
                </a:tc>
                <a:tc>
                  <a:txBody>
                    <a:bodyPr/>
                    <a:lstStyle/>
                    <a:p>
                      <a:pPr algn="ctr"/>
                      <a:r>
                        <a:rPr lang="en-CA" sz="1600" dirty="0"/>
                        <a:t>992</a:t>
                      </a:r>
                    </a:p>
                  </a:txBody>
                  <a:tcPr/>
                </a:tc>
                <a:extLst>
                  <a:ext uri="{0D108BD9-81ED-4DB2-BD59-A6C34878D82A}">
                    <a16:rowId xmlns:a16="http://schemas.microsoft.com/office/drawing/2014/main" val="914846940"/>
                  </a:ext>
                </a:extLst>
              </a:tr>
            </a:tbl>
          </a:graphicData>
        </a:graphic>
      </p:graphicFrame>
    </p:spTree>
    <p:extLst>
      <p:ext uri="{BB962C8B-B14F-4D97-AF65-F5344CB8AC3E}">
        <p14:creationId xmlns:p14="http://schemas.microsoft.com/office/powerpoint/2010/main" val="127293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a:xfrm>
            <a:off x="405897" y="333922"/>
            <a:ext cx="11380206" cy="1371600"/>
          </a:xfrm>
        </p:spPr>
        <p:txBody>
          <a:bodyPr>
            <a:normAutofit/>
          </a:bodyPr>
          <a:lstStyle/>
          <a:p>
            <a:r>
              <a:rPr lang="en-CA" sz="4400" dirty="0"/>
              <a:t>Data Sampling – Star Ratings and the Pandemic</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1066799" y="2480650"/>
            <a:ext cx="4700258" cy="3023856"/>
          </a:xfrm>
        </p:spPr>
        <p:txBody>
          <a:bodyPr>
            <a:normAutofit/>
          </a:bodyPr>
          <a:lstStyle/>
          <a:p>
            <a:r>
              <a:rPr lang="en-CA" sz="2000" dirty="0"/>
              <a:t>In total, 3,774,238 reviews were scraped</a:t>
            </a:r>
          </a:p>
          <a:p>
            <a:r>
              <a:rPr lang="en-CA" sz="2000" dirty="0"/>
              <a:t>Data were stratified by state and pandemic timing, and approx. 3000 Reviews per state were sampled</a:t>
            </a:r>
          </a:p>
          <a:p>
            <a:r>
              <a:rPr lang="en-CA" dirty="0"/>
              <a:t>Star rating proportions were not consistent pre-and post-pandemic. There is a skew towards extreme ratings, either 1 or 5 stars, with less of the intermediate star ratings.</a:t>
            </a:r>
          </a:p>
          <a:p>
            <a:pPr lvl="1"/>
            <a:endParaRPr lang="en-CA" dirty="0"/>
          </a:p>
        </p:txBody>
      </p:sp>
      <p:pic>
        <p:nvPicPr>
          <p:cNvPr id="6" name="Picture 5">
            <a:extLst>
              <a:ext uri="{FF2B5EF4-FFF2-40B4-BE49-F238E27FC236}">
                <a16:creationId xmlns:a16="http://schemas.microsoft.com/office/drawing/2014/main" id="{C87A4ECE-2062-4DE2-9EEE-6722E351A67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24945" y="1813953"/>
            <a:ext cx="4787168" cy="3725711"/>
          </a:xfrm>
          <a:prstGeom prst="rect">
            <a:avLst/>
          </a:prstGeom>
        </p:spPr>
      </p:pic>
    </p:spTree>
    <p:extLst>
      <p:ext uri="{BB962C8B-B14F-4D97-AF65-F5344CB8AC3E}">
        <p14:creationId xmlns:p14="http://schemas.microsoft.com/office/powerpoint/2010/main" val="1858051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C65-BFAC-411D-9684-B25C3596AF38}"/>
              </a:ext>
            </a:extLst>
          </p:cNvPr>
          <p:cNvSpPr>
            <a:spLocks noGrp="1"/>
          </p:cNvSpPr>
          <p:nvPr>
            <p:ph type="title"/>
          </p:nvPr>
        </p:nvSpPr>
        <p:spPr/>
        <p:txBody>
          <a:bodyPr/>
          <a:lstStyle/>
          <a:p>
            <a:r>
              <a:rPr lang="en-CA" dirty="0"/>
              <a:t>Methodology – Transformer Models</a:t>
            </a:r>
          </a:p>
        </p:txBody>
      </p:sp>
      <p:sp>
        <p:nvSpPr>
          <p:cNvPr id="6" name="Content Placeholder 5">
            <a:extLst>
              <a:ext uri="{FF2B5EF4-FFF2-40B4-BE49-F238E27FC236}">
                <a16:creationId xmlns:a16="http://schemas.microsoft.com/office/drawing/2014/main" id="{3649E43D-A6EE-4637-B3D9-E72E811CDCAB}"/>
              </a:ext>
            </a:extLst>
          </p:cNvPr>
          <p:cNvSpPr>
            <a:spLocks noGrp="1"/>
          </p:cNvSpPr>
          <p:nvPr>
            <p:ph sz="half" idx="2"/>
          </p:nvPr>
        </p:nvSpPr>
        <p:spPr>
          <a:xfrm>
            <a:off x="6370320" y="1885844"/>
            <a:ext cx="4937458" cy="4352002"/>
          </a:xfrm>
        </p:spPr>
        <p:txBody>
          <a:bodyPr>
            <a:normAutofit lnSpcReduction="10000"/>
          </a:bodyPr>
          <a:lstStyle/>
          <a:p>
            <a:r>
              <a:rPr lang="en-CA" b="1" dirty="0">
                <a:solidFill>
                  <a:srgbClr val="0070C0"/>
                </a:solidFill>
              </a:rPr>
              <a:t>ELECTRA</a:t>
            </a:r>
          </a:p>
          <a:p>
            <a:pPr lvl="1"/>
            <a:r>
              <a:rPr lang="en-CA" dirty="0">
                <a:solidFill>
                  <a:srgbClr val="0070C0"/>
                </a:solidFill>
              </a:rPr>
              <a:t>Very lightweight model (110M parameters)</a:t>
            </a:r>
          </a:p>
          <a:p>
            <a:pPr lvl="1"/>
            <a:r>
              <a:rPr lang="en-CA" dirty="0">
                <a:solidFill>
                  <a:srgbClr val="0070C0"/>
                </a:solidFill>
              </a:rPr>
              <a:t>Uses replaced token detection, similar to a GAN network, rather than missing tokens</a:t>
            </a:r>
          </a:p>
          <a:p>
            <a:pPr lvl="1"/>
            <a:r>
              <a:rPr lang="en-CA" dirty="0">
                <a:solidFill>
                  <a:srgbClr val="0070C0"/>
                </a:solidFill>
              </a:rPr>
              <a:t>Performance exceeds human baselines (rank 21)</a:t>
            </a:r>
          </a:p>
          <a:p>
            <a:r>
              <a:rPr lang="en-CA" b="1" dirty="0">
                <a:solidFill>
                  <a:srgbClr val="0070C0"/>
                </a:solidFill>
              </a:rPr>
              <a:t>ERNIE 2.0 </a:t>
            </a:r>
          </a:p>
          <a:p>
            <a:pPr lvl="1"/>
            <a:r>
              <a:rPr lang="en-CA" dirty="0">
                <a:solidFill>
                  <a:srgbClr val="0070C0"/>
                </a:solidFill>
              </a:rPr>
              <a:t>3</a:t>
            </a:r>
            <a:r>
              <a:rPr lang="en-CA" baseline="30000" dirty="0">
                <a:solidFill>
                  <a:srgbClr val="0070C0"/>
                </a:solidFill>
              </a:rPr>
              <a:t>rd</a:t>
            </a:r>
            <a:r>
              <a:rPr lang="en-CA" dirty="0">
                <a:solidFill>
                  <a:srgbClr val="0070C0"/>
                </a:solidFill>
              </a:rPr>
              <a:t> ranked on the leaderboard</a:t>
            </a:r>
          </a:p>
          <a:p>
            <a:pPr lvl="1"/>
            <a:r>
              <a:rPr lang="en-CA" dirty="0">
                <a:solidFill>
                  <a:srgbClr val="0070C0"/>
                </a:solidFill>
              </a:rPr>
              <a:t>Much larger model than Electra (340M parameters)</a:t>
            </a:r>
          </a:p>
          <a:p>
            <a:pPr lvl="1"/>
            <a:r>
              <a:rPr lang="en-CA" dirty="0">
                <a:solidFill>
                  <a:srgbClr val="0070C0"/>
                </a:solidFill>
              </a:rPr>
              <a:t>Available as a transformer model</a:t>
            </a:r>
          </a:p>
          <a:p>
            <a:r>
              <a:rPr lang="en-CA" b="1" dirty="0" err="1">
                <a:solidFill>
                  <a:srgbClr val="0070C0"/>
                </a:solidFill>
              </a:rPr>
              <a:t>DeBERTa</a:t>
            </a:r>
            <a:endParaRPr lang="en-CA" b="1" dirty="0">
              <a:solidFill>
                <a:srgbClr val="0070C0"/>
              </a:solidFill>
            </a:endParaRPr>
          </a:p>
          <a:p>
            <a:pPr lvl="1"/>
            <a:r>
              <a:rPr lang="en-CA" sz="1500" dirty="0">
                <a:solidFill>
                  <a:srgbClr val="0070C0"/>
                </a:solidFill>
              </a:rPr>
              <a:t>4</a:t>
            </a:r>
            <a:r>
              <a:rPr lang="en-CA" baseline="30000" dirty="0">
                <a:solidFill>
                  <a:srgbClr val="0070C0"/>
                </a:solidFill>
              </a:rPr>
              <a:t>th</a:t>
            </a:r>
            <a:r>
              <a:rPr lang="en-CA" dirty="0">
                <a:solidFill>
                  <a:srgbClr val="0070C0"/>
                </a:solidFill>
              </a:rPr>
              <a:t> ranked on the leaderboard (1.5B parameters)</a:t>
            </a:r>
          </a:p>
          <a:p>
            <a:pPr lvl="1"/>
            <a:r>
              <a:rPr lang="en-CA" dirty="0">
                <a:solidFill>
                  <a:srgbClr val="0070C0"/>
                </a:solidFill>
              </a:rPr>
              <a:t>BERT-based model – different base framework than ERNIE</a:t>
            </a:r>
          </a:p>
          <a:p>
            <a:pPr lvl="1"/>
            <a:r>
              <a:rPr lang="en-CA" dirty="0">
                <a:solidFill>
                  <a:srgbClr val="0070C0"/>
                </a:solidFill>
              </a:rPr>
              <a:t>Available as a transformer model</a:t>
            </a:r>
          </a:p>
        </p:txBody>
      </p:sp>
      <p:pic>
        <p:nvPicPr>
          <p:cNvPr id="8" name="Picture 7">
            <a:extLst>
              <a:ext uri="{FF2B5EF4-FFF2-40B4-BE49-F238E27FC236}">
                <a16:creationId xmlns:a16="http://schemas.microsoft.com/office/drawing/2014/main" id="{1C843179-1611-4EF4-8C5E-EEECA569CE5D}"/>
              </a:ext>
            </a:extLst>
          </p:cNvPr>
          <p:cNvPicPr>
            <a:picLocks noChangeAspect="1"/>
          </p:cNvPicPr>
          <p:nvPr/>
        </p:nvPicPr>
        <p:blipFill>
          <a:blip r:embed="rId3"/>
          <a:stretch>
            <a:fillRect/>
          </a:stretch>
        </p:blipFill>
        <p:spPr>
          <a:xfrm>
            <a:off x="699972" y="1717715"/>
            <a:ext cx="3048425" cy="552527"/>
          </a:xfrm>
          <a:prstGeom prst="rect">
            <a:avLst/>
          </a:prstGeom>
        </p:spPr>
      </p:pic>
      <p:pic>
        <p:nvPicPr>
          <p:cNvPr id="10" name="Picture 9">
            <a:extLst>
              <a:ext uri="{FF2B5EF4-FFF2-40B4-BE49-F238E27FC236}">
                <a16:creationId xmlns:a16="http://schemas.microsoft.com/office/drawing/2014/main" id="{76FAB7AD-8953-4BDB-B600-FE32AFA16D56}"/>
              </a:ext>
            </a:extLst>
          </p:cNvPr>
          <p:cNvPicPr>
            <a:picLocks noChangeAspect="1"/>
          </p:cNvPicPr>
          <p:nvPr/>
        </p:nvPicPr>
        <p:blipFill rotWithShape="1">
          <a:blip r:embed="rId4"/>
          <a:srcRect r="6144" b="34065"/>
          <a:stretch/>
        </p:blipFill>
        <p:spPr>
          <a:xfrm>
            <a:off x="605969" y="2270242"/>
            <a:ext cx="4538599" cy="3055204"/>
          </a:xfrm>
          <a:prstGeom prst="rect">
            <a:avLst/>
          </a:prstGeom>
        </p:spPr>
      </p:pic>
      <p:pic>
        <p:nvPicPr>
          <p:cNvPr id="11" name="Picture 10">
            <a:extLst>
              <a:ext uri="{FF2B5EF4-FFF2-40B4-BE49-F238E27FC236}">
                <a16:creationId xmlns:a16="http://schemas.microsoft.com/office/drawing/2014/main" id="{A90B5BCA-1F2F-4743-A5F2-384257800D7E}"/>
              </a:ext>
            </a:extLst>
          </p:cNvPr>
          <p:cNvPicPr>
            <a:picLocks noChangeAspect="1"/>
          </p:cNvPicPr>
          <p:nvPr/>
        </p:nvPicPr>
        <p:blipFill rotWithShape="1">
          <a:blip r:embed="rId4"/>
          <a:srcRect t="93840" r="6144"/>
          <a:stretch/>
        </p:blipFill>
        <p:spPr>
          <a:xfrm>
            <a:off x="605969" y="5691498"/>
            <a:ext cx="4538599" cy="285455"/>
          </a:xfrm>
          <a:prstGeom prst="rect">
            <a:avLst/>
          </a:prstGeom>
        </p:spPr>
      </p:pic>
      <p:sp>
        <p:nvSpPr>
          <p:cNvPr id="12" name="Content Placeholder 5">
            <a:extLst>
              <a:ext uri="{FF2B5EF4-FFF2-40B4-BE49-F238E27FC236}">
                <a16:creationId xmlns:a16="http://schemas.microsoft.com/office/drawing/2014/main" id="{D0E38035-008D-4E2A-B195-BF1D13ADA127}"/>
              </a:ext>
            </a:extLst>
          </p:cNvPr>
          <p:cNvSpPr txBox="1">
            <a:spLocks/>
          </p:cNvSpPr>
          <p:nvPr/>
        </p:nvSpPr>
        <p:spPr>
          <a:xfrm>
            <a:off x="2408986" y="5235203"/>
            <a:ext cx="727320" cy="616957"/>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dirty="0"/>
              <a:t>…</a:t>
            </a:r>
          </a:p>
          <a:p>
            <a:endParaRPr lang="en-CA" dirty="0"/>
          </a:p>
        </p:txBody>
      </p:sp>
      <p:sp>
        <p:nvSpPr>
          <p:cNvPr id="3" name="Rectangle 2">
            <a:extLst>
              <a:ext uri="{FF2B5EF4-FFF2-40B4-BE49-F238E27FC236}">
                <a16:creationId xmlns:a16="http://schemas.microsoft.com/office/drawing/2014/main" id="{ABEE7526-D15B-4D1A-9E89-15D5C3D1F755}"/>
              </a:ext>
            </a:extLst>
          </p:cNvPr>
          <p:cNvSpPr/>
          <p:nvPr/>
        </p:nvSpPr>
        <p:spPr>
          <a:xfrm>
            <a:off x="2879002" y="3419947"/>
            <a:ext cx="669956"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13CD6311-FA50-4428-9741-9D263020BC01}"/>
              </a:ext>
            </a:extLst>
          </p:cNvPr>
          <p:cNvSpPr/>
          <p:nvPr/>
        </p:nvSpPr>
        <p:spPr>
          <a:xfrm>
            <a:off x="2879002" y="3747124"/>
            <a:ext cx="1267485"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1692D527-826B-4824-9AFA-4E1C8D033F4A}"/>
              </a:ext>
            </a:extLst>
          </p:cNvPr>
          <p:cNvSpPr/>
          <p:nvPr/>
        </p:nvSpPr>
        <p:spPr>
          <a:xfrm>
            <a:off x="2892581" y="5724451"/>
            <a:ext cx="1797113"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8474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AB51-A141-4C65-9C30-A0231555F9D9}"/>
              </a:ext>
            </a:extLst>
          </p:cNvPr>
          <p:cNvSpPr>
            <a:spLocks noGrp="1"/>
          </p:cNvSpPr>
          <p:nvPr>
            <p:ph type="title"/>
          </p:nvPr>
        </p:nvSpPr>
        <p:spPr/>
        <p:txBody>
          <a:bodyPr>
            <a:normAutofit fontScale="90000"/>
          </a:bodyPr>
          <a:lstStyle/>
          <a:p>
            <a:r>
              <a:rPr lang="en-CA" dirty="0"/>
              <a:t>Introduction - Problem Statement and Scope</a:t>
            </a:r>
          </a:p>
        </p:txBody>
      </p:sp>
      <p:sp>
        <p:nvSpPr>
          <p:cNvPr id="3" name="Content Placeholder 2">
            <a:extLst>
              <a:ext uri="{FF2B5EF4-FFF2-40B4-BE49-F238E27FC236}">
                <a16:creationId xmlns:a16="http://schemas.microsoft.com/office/drawing/2014/main" id="{04AB7A56-9D1E-45B2-9074-07E90389F48B}"/>
              </a:ext>
            </a:extLst>
          </p:cNvPr>
          <p:cNvSpPr>
            <a:spLocks noGrp="1"/>
          </p:cNvSpPr>
          <p:nvPr>
            <p:ph idx="1"/>
          </p:nvPr>
        </p:nvSpPr>
        <p:spPr>
          <a:xfrm>
            <a:off x="5375563" y="2327564"/>
            <a:ext cx="6243781" cy="4021961"/>
          </a:xfrm>
        </p:spPr>
        <p:txBody>
          <a:bodyPr>
            <a:normAutofit fontScale="92500" lnSpcReduction="10000"/>
          </a:bodyPr>
          <a:lstStyle/>
          <a:p>
            <a:pPr marL="0" indent="0">
              <a:buNone/>
            </a:pPr>
            <a:r>
              <a:rPr lang="en-CA" sz="2200" b="1" dirty="0"/>
              <a:t>Problem Statement</a:t>
            </a:r>
          </a:p>
          <a:p>
            <a:r>
              <a:rPr lang="en-CA" sz="2000" dirty="0"/>
              <a:t> Given the hotel industry’s intense competition, knowing what factors have the highest impact on a visitor’s experience is critical to maintaining high review scores, occupancy and profitability. </a:t>
            </a:r>
          </a:p>
          <a:p>
            <a:pPr lvl="1"/>
            <a:r>
              <a:rPr lang="en-CA" dirty="0"/>
              <a:t>This is especially true now, as customer priorities may have shifted during the pandemic. </a:t>
            </a:r>
          </a:p>
          <a:p>
            <a:endParaRPr lang="en-CA" sz="1800" dirty="0"/>
          </a:p>
          <a:p>
            <a:pPr marL="0" indent="0">
              <a:buNone/>
            </a:pPr>
            <a:r>
              <a:rPr lang="en-CA" sz="2000" b="1" dirty="0"/>
              <a:t>Project Scope</a:t>
            </a:r>
          </a:p>
          <a:p>
            <a:pPr lvl="1"/>
            <a:r>
              <a:rPr lang="en-CA" sz="1800" dirty="0"/>
              <a:t>Extract the most informative features from hotel reviews</a:t>
            </a:r>
          </a:p>
          <a:p>
            <a:pPr lvl="1"/>
            <a:r>
              <a:rPr lang="en-CA" sz="1800" dirty="0"/>
              <a:t>Train advanced natural language processing models on the reviews</a:t>
            </a:r>
          </a:p>
          <a:p>
            <a:pPr lvl="1"/>
            <a:r>
              <a:rPr lang="en-CA" sz="1800" dirty="0"/>
              <a:t>Make predictions on the impact of the extracted features, as well as novel review scores</a:t>
            </a:r>
          </a:p>
          <a:p>
            <a:pPr lvl="1"/>
            <a:endParaRPr lang="en-CA" sz="1800" dirty="0"/>
          </a:p>
          <a:p>
            <a:pPr marL="0" indent="0">
              <a:buNone/>
            </a:pPr>
            <a:endParaRPr lang="en-CA" sz="2000" dirty="0"/>
          </a:p>
        </p:txBody>
      </p:sp>
      <p:pic>
        <p:nvPicPr>
          <p:cNvPr id="4" name="Picture 2">
            <a:extLst>
              <a:ext uri="{FF2B5EF4-FFF2-40B4-BE49-F238E27FC236}">
                <a16:creationId xmlns:a16="http://schemas.microsoft.com/office/drawing/2014/main" id="{76E64566-9B1D-40BE-B2E5-8EB4D4CC0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19175" y="2198921"/>
            <a:ext cx="4390135" cy="3407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30549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D542305-64DD-49AE-84C3-E6FBBCAB813C}"/>
              </a:ext>
            </a:extLst>
          </p:cNvPr>
          <p:cNvSpPr/>
          <p:nvPr/>
        </p:nvSpPr>
        <p:spPr>
          <a:xfrm>
            <a:off x="5228333" y="2041903"/>
            <a:ext cx="4590405" cy="249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12E67B70-88F2-46D5-9905-094F2D68FDB3}"/>
              </a:ext>
            </a:extLst>
          </p:cNvPr>
          <p:cNvPicPr>
            <a:picLocks noChangeAspect="1"/>
          </p:cNvPicPr>
          <p:nvPr/>
        </p:nvPicPr>
        <p:blipFill>
          <a:blip r:embed="rId2"/>
          <a:stretch>
            <a:fillRect/>
          </a:stretch>
        </p:blipFill>
        <p:spPr>
          <a:xfrm>
            <a:off x="4794551" y="2032528"/>
            <a:ext cx="6771984" cy="2987403"/>
          </a:xfrm>
          <a:prstGeom prst="rect">
            <a:avLst/>
          </a:prstGeom>
        </p:spPr>
      </p:pic>
      <p:sp>
        <p:nvSpPr>
          <p:cNvPr id="2" name="Title 1">
            <a:extLst>
              <a:ext uri="{FF2B5EF4-FFF2-40B4-BE49-F238E27FC236}">
                <a16:creationId xmlns:a16="http://schemas.microsoft.com/office/drawing/2014/main" id="{60A7EBA5-33A6-473E-AFFC-668B05DF20C4}"/>
              </a:ext>
            </a:extLst>
          </p:cNvPr>
          <p:cNvSpPr>
            <a:spLocks noGrp="1"/>
          </p:cNvSpPr>
          <p:nvPr>
            <p:ph type="title"/>
          </p:nvPr>
        </p:nvSpPr>
        <p:spPr/>
        <p:txBody>
          <a:bodyPr/>
          <a:lstStyle/>
          <a:p>
            <a:r>
              <a:rPr lang="en-CA" dirty="0"/>
              <a:t>Methodology – Ensemble Models</a:t>
            </a:r>
          </a:p>
        </p:txBody>
      </p:sp>
      <p:sp>
        <p:nvSpPr>
          <p:cNvPr id="3" name="Content Placeholder 2">
            <a:extLst>
              <a:ext uri="{FF2B5EF4-FFF2-40B4-BE49-F238E27FC236}">
                <a16:creationId xmlns:a16="http://schemas.microsoft.com/office/drawing/2014/main" id="{42742A8B-72EB-41A4-A23B-A3F8129932E8}"/>
              </a:ext>
            </a:extLst>
          </p:cNvPr>
          <p:cNvSpPr>
            <a:spLocks noGrp="1"/>
          </p:cNvSpPr>
          <p:nvPr>
            <p:ph sz="half" idx="1"/>
          </p:nvPr>
        </p:nvSpPr>
        <p:spPr>
          <a:xfrm>
            <a:off x="923817" y="2041903"/>
            <a:ext cx="3509843" cy="3682634"/>
          </a:xfrm>
        </p:spPr>
        <p:txBody>
          <a:bodyPr/>
          <a:lstStyle/>
          <a:p>
            <a:pPr algn="l"/>
            <a:r>
              <a:rPr lang="en-CA" b="1" dirty="0"/>
              <a:t>Gradient Boosting</a:t>
            </a:r>
          </a:p>
          <a:p>
            <a:pPr lvl="1"/>
            <a:r>
              <a:rPr lang="en-CA" dirty="0"/>
              <a:t>A weak learner frequently used in ensemble learning</a:t>
            </a:r>
          </a:p>
          <a:p>
            <a:pPr lvl="1"/>
            <a:r>
              <a:rPr lang="en-CA" dirty="0"/>
              <a:t>Builds decision trees sequentially based on the error of the previous tree</a:t>
            </a:r>
          </a:p>
          <a:p>
            <a:r>
              <a:rPr lang="en-CA" b="1" dirty="0"/>
              <a:t>Random Forest</a:t>
            </a:r>
          </a:p>
          <a:p>
            <a:pPr lvl="1"/>
            <a:r>
              <a:rPr lang="en-CA" dirty="0"/>
              <a:t>Builds all trees simultaneously, independent of the other trees</a:t>
            </a:r>
          </a:p>
        </p:txBody>
      </p:sp>
      <p:sp>
        <p:nvSpPr>
          <p:cNvPr id="22" name="Content Placeholder 2">
            <a:extLst>
              <a:ext uri="{FF2B5EF4-FFF2-40B4-BE49-F238E27FC236}">
                <a16:creationId xmlns:a16="http://schemas.microsoft.com/office/drawing/2014/main" id="{D8E43C7D-71AE-4C6C-B2AA-1DCE74961B93}"/>
              </a:ext>
            </a:extLst>
          </p:cNvPr>
          <p:cNvSpPr txBox="1">
            <a:spLocks/>
          </p:cNvSpPr>
          <p:nvPr/>
        </p:nvSpPr>
        <p:spPr>
          <a:xfrm>
            <a:off x="8562412" y="1975497"/>
            <a:ext cx="2406597" cy="38184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600" b="1" dirty="0"/>
              <a:t>Gradient Boosting Model</a:t>
            </a:r>
          </a:p>
        </p:txBody>
      </p:sp>
      <p:sp>
        <p:nvSpPr>
          <p:cNvPr id="14" name="Rectangle 13">
            <a:extLst>
              <a:ext uri="{FF2B5EF4-FFF2-40B4-BE49-F238E27FC236}">
                <a16:creationId xmlns:a16="http://schemas.microsoft.com/office/drawing/2014/main" id="{64BC50C9-8499-41AF-9B62-D5D259B8B043}"/>
              </a:ext>
            </a:extLst>
          </p:cNvPr>
          <p:cNvSpPr/>
          <p:nvPr/>
        </p:nvSpPr>
        <p:spPr>
          <a:xfrm>
            <a:off x="4979407" y="2145677"/>
            <a:ext cx="1910280" cy="327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Content Placeholder 2">
            <a:extLst>
              <a:ext uri="{FF2B5EF4-FFF2-40B4-BE49-F238E27FC236}">
                <a16:creationId xmlns:a16="http://schemas.microsoft.com/office/drawing/2014/main" id="{BEAE5586-647B-4912-BD17-D027875813C4}"/>
              </a:ext>
            </a:extLst>
          </p:cNvPr>
          <p:cNvSpPr txBox="1">
            <a:spLocks/>
          </p:cNvSpPr>
          <p:nvPr/>
        </p:nvSpPr>
        <p:spPr>
          <a:xfrm>
            <a:off x="5167989" y="1975497"/>
            <a:ext cx="2406597" cy="38184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600" b="1" dirty="0"/>
              <a:t>Random Forest Model</a:t>
            </a:r>
          </a:p>
        </p:txBody>
      </p:sp>
    </p:spTree>
    <p:extLst>
      <p:ext uri="{BB962C8B-B14F-4D97-AF65-F5344CB8AC3E}">
        <p14:creationId xmlns:p14="http://schemas.microsoft.com/office/powerpoint/2010/main" val="2749297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800" y="642594"/>
            <a:ext cx="10240978" cy="1371600"/>
          </a:xfrm>
        </p:spPr>
        <p:txBody>
          <a:bodyPr>
            <a:normAutofit fontScale="90000"/>
          </a:bodyPr>
          <a:lstStyle/>
          <a:p>
            <a:r>
              <a:rPr lang="en-CA" dirty="0"/>
              <a:t>Results &amp; Analysis – </a:t>
            </a:r>
            <a:r>
              <a:rPr lang="en-CA" dirty="0" err="1"/>
              <a:t>Tf-idf</a:t>
            </a:r>
            <a:r>
              <a:rPr lang="en-CA" dirty="0"/>
              <a:t> 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3366159373"/>
              </p:ext>
            </p:extLst>
          </p:nvPr>
        </p:nvGraphicFramePr>
        <p:xfrm>
          <a:off x="2660208" y="1706350"/>
          <a:ext cx="5081187"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kern="1200" dirty="0">
                          <a:solidFill>
                            <a:srgbClr val="000000"/>
                          </a:solidFill>
                          <a:effectLst/>
                          <a:latin typeface="+mn-lt"/>
                          <a:ea typeface="+mn-ea"/>
                          <a:cs typeface="+mn-cs"/>
                        </a:rPr>
                        <a:t>2</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kern="1200" dirty="0">
                          <a:solidFill>
                            <a:srgbClr val="000000"/>
                          </a:solidFill>
                          <a:effectLst/>
                          <a:latin typeface="+mn-lt"/>
                          <a:ea typeface="+mn-ea"/>
                          <a:cs typeface="+mn-cs"/>
                        </a:rPr>
                        <a:t>3</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kern="1200" dirty="0">
                          <a:solidFill>
                            <a:srgbClr val="000000"/>
                          </a:solidFill>
                          <a:effectLst/>
                          <a:latin typeface="+mn-lt"/>
                          <a:ea typeface="+mn-ea"/>
                          <a:cs typeface="+mn-cs"/>
                        </a:rPr>
                        <a:t>4</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kern="1200" dirty="0">
                          <a:solidFill>
                            <a:srgbClr val="000000"/>
                          </a:solidFill>
                          <a:effectLst/>
                          <a:latin typeface="+mn-lt"/>
                          <a:ea typeface="+mn-ea"/>
                          <a:cs typeface="+mn-cs"/>
                        </a:rPr>
                        <a:t>5</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kern="1200" dirty="0">
                          <a:solidFill>
                            <a:srgbClr val="000000"/>
                          </a:solidFill>
                          <a:effectLst/>
                          <a:latin typeface="+mn-lt"/>
                          <a:ea typeface="+mn-ea"/>
                          <a:cs typeface="+mn-cs"/>
                        </a:rPr>
                        <a:t>6</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kern="1200" dirty="0">
                          <a:solidFill>
                            <a:srgbClr val="000000"/>
                          </a:solidFill>
                          <a:effectLst/>
                          <a:latin typeface="+mn-lt"/>
                          <a:ea typeface="+mn-ea"/>
                          <a:cs typeface="+mn-cs"/>
                        </a:rPr>
                        <a:t>7</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kern="1200" dirty="0">
                          <a:solidFill>
                            <a:srgbClr val="000000"/>
                          </a:solidFill>
                          <a:effectLst/>
                          <a:latin typeface="+mn-lt"/>
                          <a:ea typeface="+mn-ea"/>
                          <a:cs typeface="+mn-cs"/>
                        </a:rPr>
                        <a:t>8</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kern="1200" dirty="0">
                          <a:solidFill>
                            <a:srgbClr val="000000"/>
                          </a:solidFill>
                          <a:effectLst/>
                          <a:latin typeface="+mn-lt"/>
                          <a:ea typeface="+mn-ea"/>
                          <a:cs typeface="+mn-cs"/>
                        </a:rPr>
                        <a:t>9</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time</a:t>
                      </a: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kern="1200" dirty="0">
                          <a:solidFill>
                            <a:srgbClr val="000000"/>
                          </a:solidFill>
                          <a:effectLst/>
                          <a:latin typeface="+mn-lt"/>
                          <a:ea typeface="+mn-ea"/>
                          <a:cs typeface="+mn-cs"/>
                        </a:rPr>
                        <a:t>10</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extLst>
                  <a:ext uri="{0D108BD9-81ED-4DB2-BD59-A6C34878D82A}">
                    <a16:rowId xmlns:a16="http://schemas.microsoft.com/office/drawing/2014/main" val="1678407815"/>
                  </a:ext>
                </a:extLst>
              </a:tr>
            </a:tbl>
          </a:graphicData>
        </a:graphic>
      </p:graphicFrame>
    </p:spTree>
    <p:extLst>
      <p:ext uri="{BB962C8B-B14F-4D97-AF65-F5344CB8AC3E}">
        <p14:creationId xmlns:p14="http://schemas.microsoft.com/office/powerpoint/2010/main" val="4145435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Dataset - Cities</a:t>
            </a:r>
          </a:p>
        </p:txBody>
      </p:sp>
      <p:pic>
        <p:nvPicPr>
          <p:cNvPr id="10" name="Content Placeholder 9">
            <a:extLst>
              <a:ext uri="{FF2B5EF4-FFF2-40B4-BE49-F238E27FC236}">
                <a16:creationId xmlns:a16="http://schemas.microsoft.com/office/drawing/2014/main" id="{ECB69F52-F358-4095-9CFD-D85A867D51F5}"/>
              </a:ext>
            </a:extLst>
          </p:cNvPr>
          <p:cNvPicPr>
            <a:picLocks noGrp="1" noChangeAspect="1"/>
          </p:cNvPicPr>
          <p:nvPr>
            <p:ph sz="half" idx="1"/>
          </p:nvPr>
        </p:nvPicPr>
        <p:blipFill>
          <a:blip r:embed="rId2"/>
          <a:stretch>
            <a:fillRect/>
          </a:stretch>
        </p:blipFill>
        <p:spPr>
          <a:xfrm>
            <a:off x="646062" y="1667238"/>
            <a:ext cx="5100263" cy="4620803"/>
          </a:xfrm>
        </p:spPr>
      </p:pic>
      <p:sp>
        <p:nvSpPr>
          <p:cNvPr id="5" name="Content Placeholder 4">
            <a:extLst>
              <a:ext uri="{FF2B5EF4-FFF2-40B4-BE49-F238E27FC236}">
                <a16:creationId xmlns:a16="http://schemas.microsoft.com/office/drawing/2014/main" id="{E155A472-5A56-4DE9-ACA8-4BAE1707C66C}"/>
              </a:ext>
            </a:extLst>
          </p:cNvPr>
          <p:cNvSpPr>
            <a:spLocks noGrp="1"/>
          </p:cNvSpPr>
          <p:nvPr>
            <p:ph sz="half" idx="2"/>
          </p:nvPr>
        </p:nvSpPr>
        <p:spPr>
          <a:xfrm>
            <a:off x="5984341" y="1667238"/>
            <a:ext cx="5812323" cy="4620802"/>
          </a:xfrm>
        </p:spPr>
        <p:txBody>
          <a:bodyPr>
            <a:normAutofit/>
          </a:bodyPr>
          <a:lstStyle/>
          <a:p>
            <a:r>
              <a:rPr lang="en-CA" dirty="0"/>
              <a:t>For each </a:t>
            </a:r>
            <a:r>
              <a:rPr lang="en-CA" b="1" dirty="0"/>
              <a:t>State</a:t>
            </a:r>
            <a:r>
              <a:rPr lang="en-CA" dirty="0"/>
              <a:t>, download reviews for the most populous city</a:t>
            </a:r>
          </a:p>
          <a:p>
            <a:pPr lvl="1"/>
            <a:r>
              <a:rPr lang="en-CA" dirty="0"/>
              <a:t>Exception: Connecticut – New Haven instead of Bridgeport</a:t>
            </a:r>
          </a:p>
          <a:p>
            <a:r>
              <a:rPr lang="en-CA" dirty="0"/>
              <a:t>For each </a:t>
            </a:r>
            <a:r>
              <a:rPr lang="en-CA" b="1" dirty="0"/>
              <a:t>City</a:t>
            </a:r>
            <a:r>
              <a:rPr lang="en-CA" dirty="0"/>
              <a:t>, capture the number of properties, and loop through all pages of listings.</a:t>
            </a:r>
          </a:p>
          <a:p>
            <a:r>
              <a:rPr lang="en-CA" dirty="0"/>
              <a:t>Hotel Listing</a:t>
            </a:r>
          </a:p>
          <a:p>
            <a:pPr lvl="1"/>
            <a:r>
              <a:rPr lang="en-CA" dirty="0"/>
              <a:t>Collect link to hotel page if there are more than 50 reviews for the property</a:t>
            </a:r>
          </a:p>
          <a:p>
            <a:pPr lvl="2"/>
            <a:r>
              <a:rPr lang="en-CA" dirty="0"/>
              <a:t>This saves time, especially as many small properties do not have any reviews.</a:t>
            </a:r>
          </a:p>
          <a:p>
            <a:r>
              <a:rPr lang="en-CA" dirty="0"/>
              <a:t>Page Sorting</a:t>
            </a:r>
          </a:p>
          <a:p>
            <a:pPr lvl="1"/>
            <a:r>
              <a:rPr lang="en-CA" dirty="0"/>
              <a:t>The default sorting system weights for number of reviews, as well as star rating and cost</a:t>
            </a:r>
          </a:p>
          <a:p>
            <a:pPr lvl="2"/>
            <a:r>
              <a:rPr lang="en-CA" dirty="0"/>
              <a:t>Once more than half of the page has less than 50 reviews, stop scraping for hotel links.</a:t>
            </a:r>
          </a:p>
        </p:txBody>
      </p:sp>
      <p:sp>
        <p:nvSpPr>
          <p:cNvPr id="11" name="Rectangle 10">
            <a:extLst>
              <a:ext uri="{FF2B5EF4-FFF2-40B4-BE49-F238E27FC236}">
                <a16:creationId xmlns:a16="http://schemas.microsoft.com/office/drawing/2014/main" id="{13CA8012-45BD-4D9E-8298-24257E11E98D}"/>
              </a:ext>
            </a:extLst>
          </p:cNvPr>
          <p:cNvSpPr/>
          <p:nvPr/>
        </p:nvSpPr>
        <p:spPr>
          <a:xfrm>
            <a:off x="4597212" y="367184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BB4798F8-F762-4CE2-96E3-E12E7B37B55B}"/>
              </a:ext>
            </a:extLst>
          </p:cNvPr>
          <p:cNvSpPr/>
          <p:nvPr/>
        </p:nvSpPr>
        <p:spPr>
          <a:xfrm>
            <a:off x="2210514" y="3429000"/>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980F15D5-2DBB-4778-80E3-04285542F8DC}"/>
              </a:ext>
            </a:extLst>
          </p:cNvPr>
          <p:cNvSpPr/>
          <p:nvPr/>
        </p:nvSpPr>
        <p:spPr>
          <a:xfrm>
            <a:off x="4597212" y="5096759"/>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445148DC-D362-47DB-BE28-1BA08F8A56B7}"/>
              </a:ext>
            </a:extLst>
          </p:cNvPr>
          <p:cNvSpPr/>
          <p:nvPr/>
        </p:nvSpPr>
        <p:spPr>
          <a:xfrm>
            <a:off x="2210514" y="4902082"/>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6D593AD-400A-4F15-B2A0-E46A2FF18488}"/>
              </a:ext>
            </a:extLst>
          </p:cNvPr>
          <p:cNvSpPr/>
          <p:nvPr/>
        </p:nvSpPr>
        <p:spPr>
          <a:xfrm>
            <a:off x="646062" y="1667238"/>
            <a:ext cx="721265"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02882763-962B-4BEA-80BC-1E8194B55018}"/>
              </a:ext>
            </a:extLst>
          </p:cNvPr>
          <p:cNvSpPr/>
          <p:nvPr/>
        </p:nvSpPr>
        <p:spPr>
          <a:xfrm>
            <a:off x="4597212" y="234596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25F91EA1-2603-4E4E-BC69-C9880467AD7D}"/>
              </a:ext>
            </a:extLst>
          </p:cNvPr>
          <p:cNvSpPr/>
          <p:nvPr/>
        </p:nvSpPr>
        <p:spPr>
          <a:xfrm>
            <a:off x="2251060" y="2066234"/>
            <a:ext cx="2062383" cy="457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948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9" grpId="0" animBg="1"/>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Methodology – Data Collection</a:t>
            </a:r>
          </a:p>
        </p:txBody>
      </p:sp>
      <p:sp>
        <p:nvSpPr>
          <p:cNvPr id="9" name="Content Placeholder 8">
            <a:extLst>
              <a:ext uri="{FF2B5EF4-FFF2-40B4-BE49-F238E27FC236}">
                <a16:creationId xmlns:a16="http://schemas.microsoft.com/office/drawing/2014/main" id="{766C0530-1E74-42BA-AEE9-BE3333091E6D}"/>
              </a:ext>
            </a:extLst>
          </p:cNvPr>
          <p:cNvSpPr>
            <a:spLocks noGrp="1"/>
          </p:cNvSpPr>
          <p:nvPr>
            <p:ph sz="half" idx="2"/>
          </p:nvPr>
        </p:nvSpPr>
        <p:spPr>
          <a:xfrm>
            <a:off x="6370320" y="2103119"/>
            <a:ext cx="4754880" cy="4319457"/>
          </a:xfrm>
        </p:spPr>
        <p:txBody>
          <a:bodyPr>
            <a:normAutofit fontScale="92500" lnSpcReduction="10000"/>
          </a:bodyPr>
          <a:lstStyle/>
          <a:p>
            <a:r>
              <a:rPr lang="en-CA" dirty="0"/>
              <a:t>Hotel ID</a:t>
            </a:r>
          </a:p>
          <a:p>
            <a:pPr lvl="1"/>
            <a:r>
              <a:rPr lang="en-CA" dirty="0"/>
              <a:t>Unique ID code combining the city and hotel ID</a:t>
            </a:r>
          </a:p>
          <a:p>
            <a:r>
              <a:rPr lang="en-CA" dirty="0"/>
              <a:t>Hotel Basic Information Section</a:t>
            </a:r>
          </a:p>
          <a:p>
            <a:pPr lvl="1"/>
            <a:r>
              <a:rPr lang="en-CA" dirty="0"/>
              <a:t>Hotel name</a:t>
            </a:r>
          </a:p>
          <a:p>
            <a:pPr lvl="1"/>
            <a:r>
              <a:rPr lang="en-CA" dirty="0"/>
              <a:t>Number of reviews</a:t>
            </a:r>
          </a:p>
          <a:p>
            <a:pPr lvl="1"/>
            <a:r>
              <a:rPr lang="en-CA" dirty="0"/>
              <a:t>Hotel address</a:t>
            </a:r>
          </a:p>
          <a:p>
            <a:r>
              <a:rPr lang="en-CA" dirty="0"/>
              <a:t>About Section</a:t>
            </a:r>
          </a:p>
          <a:p>
            <a:pPr lvl="1"/>
            <a:r>
              <a:rPr lang="en-CA" dirty="0"/>
              <a:t>Hotel blurb</a:t>
            </a:r>
          </a:p>
          <a:p>
            <a:pPr lvl="1"/>
            <a:r>
              <a:rPr lang="en-CA" dirty="0"/>
              <a:t>Property amenities and Room features</a:t>
            </a:r>
          </a:p>
          <a:p>
            <a:pPr lvl="1"/>
            <a:r>
              <a:rPr lang="en-CA" dirty="0"/>
              <a:t>Hotel star rating</a:t>
            </a:r>
          </a:p>
          <a:p>
            <a:r>
              <a:rPr lang="en-CA" dirty="0"/>
              <a:t>Location Section</a:t>
            </a:r>
          </a:p>
          <a:p>
            <a:pPr lvl="1"/>
            <a:r>
              <a:rPr lang="en-CA" dirty="0"/>
              <a:t>Walkability score</a:t>
            </a:r>
          </a:p>
          <a:p>
            <a:pPr lvl="1"/>
            <a:r>
              <a:rPr lang="en-CA" dirty="0"/>
              <a:t>Restaurants within distance</a:t>
            </a:r>
          </a:p>
          <a:p>
            <a:pPr lvl="1"/>
            <a:r>
              <a:rPr lang="en-CA" dirty="0"/>
              <a:t>Attractions within distance</a:t>
            </a:r>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504202" y="1586052"/>
            <a:ext cx="4341845" cy="727038"/>
          </a:xfrm>
          <a:prstGeom prst="rect">
            <a:avLst/>
          </a:prstGeom>
        </p:spPr>
      </p:pic>
      <p:pic>
        <p:nvPicPr>
          <p:cNvPr id="21" name="Picture 20">
            <a:extLst>
              <a:ext uri="{FF2B5EF4-FFF2-40B4-BE49-F238E27FC236}">
                <a16:creationId xmlns:a16="http://schemas.microsoft.com/office/drawing/2014/main" id="{941C2263-2D0C-44BA-83B4-C7FDCE93B9D1}"/>
              </a:ext>
            </a:extLst>
          </p:cNvPr>
          <p:cNvPicPr>
            <a:picLocks noChangeAspect="1"/>
          </p:cNvPicPr>
          <p:nvPr/>
        </p:nvPicPr>
        <p:blipFill rotWithShape="1">
          <a:blip r:embed="rId3"/>
          <a:srcRect l="3914" t="4041" r="4265"/>
          <a:stretch/>
        </p:blipFill>
        <p:spPr>
          <a:xfrm>
            <a:off x="504202" y="2375809"/>
            <a:ext cx="3506505" cy="3525796"/>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4"/>
          <a:srcRect l="4840" t="81563" r="8994" b="3257"/>
          <a:stretch/>
        </p:blipFill>
        <p:spPr>
          <a:xfrm>
            <a:off x="504202" y="5989759"/>
            <a:ext cx="5290431" cy="451294"/>
          </a:xfrm>
          <a:prstGeom prst="rect">
            <a:avLst/>
          </a:prstGeom>
        </p:spPr>
      </p:pic>
      <p:sp>
        <p:nvSpPr>
          <p:cNvPr id="24" name="Rectangle 23">
            <a:extLst>
              <a:ext uri="{FF2B5EF4-FFF2-40B4-BE49-F238E27FC236}">
                <a16:creationId xmlns:a16="http://schemas.microsoft.com/office/drawing/2014/main" id="{5ED5E919-2464-4D1C-BE06-206320CD29C9}"/>
              </a:ext>
            </a:extLst>
          </p:cNvPr>
          <p:cNvSpPr/>
          <p:nvPr/>
        </p:nvSpPr>
        <p:spPr>
          <a:xfrm>
            <a:off x="613448" y="1673621"/>
            <a:ext cx="3924370" cy="29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731E8A59-0696-4F2F-A5FA-676CA93D0B8D}"/>
              </a:ext>
            </a:extLst>
          </p:cNvPr>
          <p:cNvSpPr/>
          <p:nvPr/>
        </p:nvSpPr>
        <p:spPr>
          <a:xfrm>
            <a:off x="752030" y="2102348"/>
            <a:ext cx="1751888" cy="1662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42B258CE-BC63-46BB-B35F-4E315C708928}"/>
              </a:ext>
            </a:extLst>
          </p:cNvPr>
          <p:cNvSpPr/>
          <p:nvPr/>
        </p:nvSpPr>
        <p:spPr>
          <a:xfrm>
            <a:off x="2575633" y="1974165"/>
            <a:ext cx="723044" cy="1367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EC1346A2-14F9-42E8-B282-D4AE4084AAF3}"/>
              </a:ext>
            </a:extLst>
          </p:cNvPr>
          <p:cNvSpPr/>
          <p:nvPr/>
        </p:nvSpPr>
        <p:spPr>
          <a:xfrm>
            <a:off x="504201" y="3865246"/>
            <a:ext cx="1743283" cy="10571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A332739-7063-4B0A-8254-FBCD168DA1EA}"/>
              </a:ext>
            </a:extLst>
          </p:cNvPr>
          <p:cNvSpPr/>
          <p:nvPr/>
        </p:nvSpPr>
        <p:spPr>
          <a:xfrm>
            <a:off x="2247483" y="2630236"/>
            <a:ext cx="1675036" cy="11722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6FE514A3-1824-49AB-B7F0-1208AAC440E0}"/>
              </a:ext>
            </a:extLst>
          </p:cNvPr>
          <p:cNvSpPr/>
          <p:nvPr/>
        </p:nvSpPr>
        <p:spPr>
          <a:xfrm>
            <a:off x="2247484" y="3860852"/>
            <a:ext cx="1675036" cy="10615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21CA2EAE-B02A-4B5A-A706-A84CD79CF2C2}"/>
              </a:ext>
            </a:extLst>
          </p:cNvPr>
          <p:cNvSpPr/>
          <p:nvPr/>
        </p:nvSpPr>
        <p:spPr>
          <a:xfrm>
            <a:off x="2292943" y="5649186"/>
            <a:ext cx="458804" cy="2029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F28E421A-4DC3-414A-ABB8-CA58A98C95FD}"/>
              </a:ext>
            </a:extLst>
          </p:cNvPr>
          <p:cNvSpPr/>
          <p:nvPr/>
        </p:nvSpPr>
        <p:spPr>
          <a:xfrm>
            <a:off x="504201" y="5989758"/>
            <a:ext cx="562600" cy="432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1D41DB29-A39C-496E-B1BC-D0B81C70C011}"/>
              </a:ext>
            </a:extLst>
          </p:cNvPr>
          <p:cNvSpPr/>
          <p:nvPr/>
        </p:nvSpPr>
        <p:spPr>
          <a:xfrm>
            <a:off x="2374306" y="5989757"/>
            <a:ext cx="1308932"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B0EDB0B4-30F7-47FE-8AB5-E960BAF8B943}"/>
              </a:ext>
            </a:extLst>
          </p:cNvPr>
          <p:cNvSpPr/>
          <p:nvPr/>
        </p:nvSpPr>
        <p:spPr>
          <a:xfrm>
            <a:off x="4272896" y="6005427"/>
            <a:ext cx="1247861"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E4DD49DB-1CA2-4F12-B26F-2F820F703EFC}"/>
              </a:ext>
            </a:extLst>
          </p:cNvPr>
          <p:cNvSpPr/>
          <p:nvPr/>
        </p:nvSpPr>
        <p:spPr>
          <a:xfrm>
            <a:off x="1135667" y="1972517"/>
            <a:ext cx="556400" cy="1298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2BADC600-C968-4855-BD16-A4EB10D56296}"/>
              </a:ext>
            </a:extLst>
          </p:cNvPr>
          <p:cNvPicPr>
            <a:picLocks noChangeAspect="1"/>
          </p:cNvPicPr>
          <p:nvPr/>
        </p:nvPicPr>
        <p:blipFill>
          <a:blip r:embed="rId5"/>
          <a:stretch>
            <a:fillRect/>
          </a:stretch>
        </p:blipFill>
        <p:spPr>
          <a:xfrm>
            <a:off x="504201" y="562289"/>
            <a:ext cx="9859751" cy="247685"/>
          </a:xfrm>
          <a:prstGeom prst="rect">
            <a:avLst/>
          </a:prstGeom>
        </p:spPr>
      </p:pic>
      <p:sp>
        <p:nvSpPr>
          <p:cNvPr id="28" name="Rectangle 27">
            <a:extLst>
              <a:ext uri="{FF2B5EF4-FFF2-40B4-BE49-F238E27FC236}">
                <a16:creationId xmlns:a16="http://schemas.microsoft.com/office/drawing/2014/main" id="{344D6B5E-8100-4A89-B900-EFF8E066C7C8}"/>
              </a:ext>
            </a:extLst>
          </p:cNvPr>
          <p:cNvSpPr/>
          <p:nvPr/>
        </p:nvSpPr>
        <p:spPr>
          <a:xfrm>
            <a:off x="2292943" y="593149"/>
            <a:ext cx="1227924" cy="216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2571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4" grpId="0" animBg="1"/>
      <p:bldP spid="15" grpId="0" animBg="1"/>
      <p:bldP spid="16" grpId="0" animBg="1"/>
      <p:bldP spid="17" grpId="0" animBg="1"/>
      <p:bldP spid="18" grpId="0" animBg="1"/>
      <p:bldP spid="20" grpId="0" animBg="1"/>
      <p:bldP spid="22" grpId="0" animBg="1"/>
      <p:bldP spid="25" grpId="0" animBg="1"/>
      <p:bldP spid="26" grpId="0" animBg="1"/>
      <p:bldP spid="27" grpId="0" animBg="1"/>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0630F61-FCDA-4A95-94FA-8E558AD18994}"/>
              </a:ext>
            </a:extLst>
          </p:cNvPr>
          <p:cNvPicPr>
            <a:picLocks noChangeAspect="1"/>
          </p:cNvPicPr>
          <p:nvPr/>
        </p:nvPicPr>
        <p:blipFill>
          <a:blip r:embed="rId2"/>
          <a:stretch>
            <a:fillRect/>
          </a:stretch>
        </p:blipFill>
        <p:spPr>
          <a:xfrm>
            <a:off x="536534" y="2412425"/>
            <a:ext cx="5559466" cy="3130430"/>
          </a:xfrm>
          <a:prstGeom prst="rect">
            <a:avLst/>
          </a:prstGeom>
        </p:spPr>
      </p:pic>
      <p:sp>
        <p:nvSpPr>
          <p:cNvPr id="2" name="Title 1">
            <a:extLst>
              <a:ext uri="{FF2B5EF4-FFF2-40B4-BE49-F238E27FC236}">
                <a16:creationId xmlns:a16="http://schemas.microsoft.com/office/drawing/2014/main" id="{FD9A82D1-A85E-4B3A-A920-523B8B20FA50}"/>
              </a:ext>
            </a:extLst>
          </p:cNvPr>
          <p:cNvSpPr>
            <a:spLocks noGrp="1"/>
          </p:cNvSpPr>
          <p:nvPr>
            <p:ph type="title"/>
          </p:nvPr>
        </p:nvSpPr>
        <p:spPr/>
        <p:txBody>
          <a:bodyPr/>
          <a:lstStyle/>
          <a:p>
            <a:r>
              <a:rPr lang="en-CA" dirty="0"/>
              <a:t>Methodology - Data Collection</a:t>
            </a:r>
          </a:p>
        </p:txBody>
      </p:sp>
      <p:sp>
        <p:nvSpPr>
          <p:cNvPr id="4" name="Content Placeholder 3">
            <a:extLst>
              <a:ext uri="{FF2B5EF4-FFF2-40B4-BE49-F238E27FC236}">
                <a16:creationId xmlns:a16="http://schemas.microsoft.com/office/drawing/2014/main" id="{31A6D3AC-B97C-458A-AE56-77ACBEA954A7}"/>
              </a:ext>
            </a:extLst>
          </p:cNvPr>
          <p:cNvSpPr>
            <a:spLocks noGrp="1"/>
          </p:cNvSpPr>
          <p:nvPr>
            <p:ph sz="half" idx="2"/>
          </p:nvPr>
        </p:nvSpPr>
        <p:spPr>
          <a:xfrm>
            <a:off x="6370320" y="2103120"/>
            <a:ext cx="4754880" cy="4280588"/>
          </a:xfrm>
        </p:spPr>
        <p:txBody>
          <a:bodyPr>
            <a:normAutofit fontScale="92500"/>
          </a:bodyPr>
          <a:lstStyle/>
          <a:p>
            <a:r>
              <a:rPr lang="en-CA" dirty="0"/>
              <a:t>Hotel ID</a:t>
            </a:r>
          </a:p>
          <a:p>
            <a:r>
              <a:rPr lang="en-CA" dirty="0"/>
              <a:t>Review Information</a:t>
            </a:r>
          </a:p>
          <a:p>
            <a:pPr lvl="1"/>
            <a:r>
              <a:rPr lang="en-CA" dirty="0"/>
              <a:t>Star rating</a:t>
            </a:r>
          </a:p>
          <a:p>
            <a:pPr lvl="1"/>
            <a:r>
              <a:rPr lang="en-CA" dirty="0"/>
              <a:t>Title</a:t>
            </a:r>
          </a:p>
          <a:p>
            <a:pPr lvl="1"/>
            <a:r>
              <a:rPr lang="en-CA" dirty="0"/>
              <a:t>Text of the actual review</a:t>
            </a:r>
          </a:p>
          <a:p>
            <a:pPr lvl="1"/>
            <a:r>
              <a:rPr lang="en-CA" dirty="0"/>
              <a:t>Date of the stay</a:t>
            </a:r>
          </a:p>
          <a:p>
            <a:r>
              <a:rPr lang="en-CA" dirty="0"/>
              <a:t>Reviewer Information</a:t>
            </a:r>
          </a:p>
          <a:p>
            <a:pPr lvl="1"/>
            <a:r>
              <a:rPr lang="en-CA" dirty="0"/>
              <a:t>Date review written</a:t>
            </a:r>
          </a:p>
          <a:p>
            <a:pPr lvl="1"/>
            <a:r>
              <a:rPr lang="en-CA" dirty="0"/>
              <a:t>Reviewer home location</a:t>
            </a:r>
          </a:p>
          <a:p>
            <a:r>
              <a:rPr lang="en-CA" dirty="0"/>
              <a:t>Maximum of 4000 reviews per hotel</a:t>
            </a:r>
          </a:p>
          <a:p>
            <a:pPr lvl="1"/>
            <a:r>
              <a:rPr lang="en-CA" dirty="0"/>
              <a:t>Necessary, as many large hotels have 30,000+ reviews, and reviews are displayed in increments of 5.</a:t>
            </a:r>
          </a:p>
          <a:p>
            <a:pPr lvl="1"/>
            <a:r>
              <a:rPr lang="en-CA" dirty="0"/>
              <a:t>For most highly reviewed hotels, this puts us into reviews from 2017.</a:t>
            </a:r>
          </a:p>
          <a:p>
            <a:pPr lvl="1"/>
            <a:endParaRPr lang="en-CA" dirty="0"/>
          </a:p>
        </p:txBody>
      </p:sp>
      <p:sp>
        <p:nvSpPr>
          <p:cNvPr id="5" name="Rectangle 4">
            <a:extLst>
              <a:ext uri="{FF2B5EF4-FFF2-40B4-BE49-F238E27FC236}">
                <a16:creationId xmlns:a16="http://schemas.microsoft.com/office/drawing/2014/main" id="{C004B73F-12D0-4BD0-9503-D0333FD3B672}"/>
              </a:ext>
            </a:extLst>
          </p:cNvPr>
          <p:cNvSpPr/>
          <p:nvPr/>
        </p:nvSpPr>
        <p:spPr>
          <a:xfrm>
            <a:off x="741634" y="3352088"/>
            <a:ext cx="4932773" cy="458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0A64FB64-936F-456C-93E5-140D6D1625B6}"/>
              </a:ext>
            </a:extLst>
          </p:cNvPr>
          <p:cNvSpPr/>
          <p:nvPr/>
        </p:nvSpPr>
        <p:spPr>
          <a:xfrm>
            <a:off x="740209" y="3025209"/>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F9983A16-4440-4BAF-A68E-1AA8169F6184}"/>
              </a:ext>
            </a:extLst>
          </p:cNvPr>
          <p:cNvSpPr/>
          <p:nvPr/>
        </p:nvSpPr>
        <p:spPr>
          <a:xfrm>
            <a:off x="740209" y="3165130"/>
            <a:ext cx="1242415" cy="1869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D737A98D-9221-4D1C-B1D8-9C54CA24525E}"/>
              </a:ext>
            </a:extLst>
          </p:cNvPr>
          <p:cNvSpPr/>
          <p:nvPr/>
        </p:nvSpPr>
        <p:spPr>
          <a:xfrm>
            <a:off x="1304231" y="4116677"/>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CE0B158A-A7B7-4239-AC5E-7D93A23B0B83}"/>
              </a:ext>
            </a:extLst>
          </p:cNvPr>
          <p:cNvSpPr/>
          <p:nvPr/>
        </p:nvSpPr>
        <p:spPr>
          <a:xfrm>
            <a:off x="1965532" y="2519601"/>
            <a:ext cx="512748" cy="1869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348E9716-C6E4-4A9E-BD59-56BA73E91BA0}"/>
              </a:ext>
            </a:extLst>
          </p:cNvPr>
          <p:cNvSpPr/>
          <p:nvPr/>
        </p:nvSpPr>
        <p:spPr>
          <a:xfrm>
            <a:off x="1178463" y="2711936"/>
            <a:ext cx="932347" cy="1345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4558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7D8E-CFEF-4F59-B019-2FC21105262E}"/>
              </a:ext>
            </a:extLst>
          </p:cNvPr>
          <p:cNvSpPr>
            <a:spLocks noGrp="1"/>
          </p:cNvSpPr>
          <p:nvPr>
            <p:ph type="title"/>
          </p:nvPr>
        </p:nvSpPr>
        <p:spPr/>
        <p:txBody>
          <a:bodyPr/>
          <a:lstStyle/>
          <a:p>
            <a:r>
              <a:rPr lang="en-CA" dirty="0"/>
              <a:t>Methodology – </a:t>
            </a:r>
            <a:r>
              <a:rPr lang="en-CA" dirty="0" err="1"/>
              <a:t>Tf-idf</a:t>
            </a:r>
            <a:r>
              <a:rPr lang="en-CA" dirty="0"/>
              <a:t> Feature Extraction </a:t>
            </a:r>
          </a:p>
        </p:txBody>
      </p:sp>
      <p:sp>
        <p:nvSpPr>
          <p:cNvPr id="3" name="Content Placeholder 2">
            <a:extLst>
              <a:ext uri="{FF2B5EF4-FFF2-40B4-BE49-F238E27FC236}">
                <a16:creationId xmlns:a16="http://schemas.microsoft.com/office/drawing/2014/main" id="{5A03179F-2588-480A-9120-EA6035E221F6}"/>
              </a:ext>
            </a:extLst>
          </p:cNvPr>
          <p:cNvSpPr>
            <a:spLocks noGrp="1"/>
          </p:cNvSpPr>
          <p:nvPr>
            <p:ph idx="1"/>
          </p:nvPr>
        </p:nvSpPr>
        <p:spPr>
          <a:xfrm>
            <a:off x="1066800" y="1937442"/>
            <a:ext cx="10058400" cy="4488994"/>
          </a:xfrm>
        </p:spPr>
        <p:txBody>
          <a:bodyPr>
            <a:normAutofit lnSpcReduction="10000"/>
          </a:bodyPr>
          <a:lstStyle/>
          <a:p>
            <a:r>
              <a:rPr lang="en-CA" sz="2400" dirty="0" err="1"/>
              <a:t>TfidfVectorizer</a:t>
            </a:r>
            <a:endParaRPr lang="en-CA" sz="2400" dirty="0"/>
          </a:p>
          <a:p>
            <a:pPr lvl="2"/>
            <a:r>
              <a:rPr lang="en-CA" sz="1800" dirty="0" err="1"/>
              <a:t>Tf-idf</a:t>
            </a:r>
            <a:r>
              <a:rPr lang="en-CA" sz="1800" dirty="0"/>
              <a:t> : Term-frequency * Inverse Document Frequency</a:t>
            </a:r>
          </a:p>
          <a:p>
            <a:pPr lvl="3"/>
            <a:r>
              <a:rPr lang="en-CA" sz="1800" dirty="0"/>
              <a:t> Scales down the impact of frequent tokens</a:t>
            </a:r>
          </a:p>
          <a:p>
            <a:pPr marL="822960" lvl="3" indent="0">
              <a:buNone/>
            </a:pPr>
            <a:endParaRPr lang="en-CA" sz="2400" dirty="0"/>
          </a:p>
          <a:p>
            <a:pPr lvl="1"/>
            <a:r>
              <a:rPr lang="en-CA" sz="2000" dirty="0" err="1"/>
              <a:t>CountVectorizer</a:t>
            </a:r>
            <a:endParaRPr lang="en-CA" sz="2000" dirty="0"/>
          </a:p>
          <a:p>
            <a:pPr lvl="2"/>
            <a:r>
              <a:rPr lang="en-CA" sz="1800" dirty="0"/>
              <a:t>Converts the cleaned tokens into a sparse matrix of token counts</a:t>
            </a:r>
          </a:p>
          <a:p>
            <a:pPr lvl="2"/>
            <a:r>
              <a:rPr lang="en-CA" sz="1800" dirty="0"/>
              <a:t>Extract unigrams and bigrams</a:t>
            </a:r>
          </a:p>
          <a:p>
            <a:pPr lvl="3"/>
            <a:r>
              <a:rPr lang="en-CA" sz="1800" dirty="0"/>
              <a:t>Individual words, and the individual word +1, captures relationships.</a:t>
            </a:r>
          </a:p>
          <a:p>
            <a:pPr lvl="2"/>
            <a:r>
              <a:rPr lang="en-CA" sz="1800" dirty="0"/>
              <a:t>Maximum 10000 features</a:t>
            </a:r>
          </a:p>
          <a:p>
            <a:pPr lvl="3"/>
            <a:r>
              <a:rPr lang="en-CA" sz="1800" dirty="0"/>
              <a:t>Ensures that uncommon words (typos, proper names) are not represented</a:t>
            </a:r>
          </a:p>
          <a:p>
            <a:pPr lvl="3"/>
            <a:endParaRPr lang="en-CA" sz="1800" dirty="0"/>
          </a:p>
          <a:p>
            <a:pPr lvl="1"/>
            <a:r>
              <a:rPr lang="en-CA" sz="2000" dirty="0" err="1"/>
              <a:t>TfidfTransformer</a:t>
            </a:r>
            <a:endParaRPr lang="en-CA" sz="2000" dirty="0"/>
          </a:p>
          <a:p>
            <a:pPr lvl="2"/>
            <a:r>
              <a:rPr lang="en-CA" sz="1800" dirty="0"/>
              <a:t>Converts the sparse matrix from </a:t>
            </a:r>
            <a:r>
              <a:rPr lang="en-CA" sz="1800" dirty="0" err="1"/>
              <a:t>CountVectoriser</a:t>
            </a:r>
            <a:r>
              <a:rPr lang="en-CA" sz="1800" dirty="0"/>
              <a:t> into </a:t>
            </a:r>
            <a:r>
              <a:rPr lang="en-CA" sz="1800" dirty="0" err="1"/>
              <a:t>tf-idf</a:t>
            </a:r>
            <a:endParaRPr lang="en-CA" sz="1800" dirty="0"/>
          </a:p>
        </p:txBody>
      </p:sp>
    </p:spTree>
    <p:extLst>
      <p:ext uri="{BB962C8B-B14F-4D97-AF65-F5344CB8AC3E}">
        <p14:creationId xmlns:p14="http://schemas.microsoft.com/office/powerpoint/2010/main" val="2447426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Results &amp; Analysis– Hotels by State</a:t>
            </a:r>
          </a:p>
        </p:txBody>
      </p:sp>
      <p:pic>
        <p:nvPicPr>
          <p:cNvPr id="5" name="Content Placeholder 4">
            <a:extLst>
              <a:ext uri="{FF2B5EF4-FFF2-40B4-BE49-F238E27FC236}">
                <a16:creationId xmlns:a16="http://schemas.microsoft.com/office/drawing/2014/main" id="{801E8B8E-8E43-49C2-9616-C22F3762ADD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731475" y="2103438"/>
            <a:ext cx="6729049" cy="3932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6535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normAutofit fontScale="90000"/>
          </a:bodyPr>
          <a:lstStyle/>
          <a:p>
            <a:r>
              <a:rPr lang="en-CA" dirty="0"/>
              <a:t>Results &amp; Analysis – Average Review by State</a:t>
            </a:r>
          </a:p>
        </p:txBody>
      </p:sp>
      <p:pic>
        <p:nvPicPr>
          <p:cNvPr id="5" name="Content Placeholder 4">
            <a:extLst>
              <a:ext uri="{FF2B5EF4-FFF2-40B4-BE49-F238E27FC236}">
                <a16:creationId xmlns:a16="http://schemas.microsoft.com/office/drawing/2014/main" id="{DC908B92-31FD-41A5-A7A0-73701DEF5B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5" y="2103438"/>
            <a:ext cx="6729049" cy="39322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2618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normAutofit/>
          </a:bodyPr>
          <a:lstStyle/>
          <a:p>
            <a:r>
              <a:rPr lang="en-CA" dirty="0"/>
              <a:t>Results &amp; Analysis – Change in Reviews</a:t>
            </a:r>
          </a:p>
        </p:txBody>
      </p:sp>
      <p:pic>
        <p:nvPicPr>
          <p:cNvPr id="5" name="Content Placeholder 4">
            <a:extLst>
              <a:ext uri="{FF2B5EF4-FFF2-40B4-BE49-F238E27FC236}">
                <a16:creationId xmlns:a16="http://schemas.microsoft.com/office/drawing/2014/main" id="{6B6D8629-FFDC-4F75-AA3B-76D2A8ECBE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5" y="2103438"/>
            <a:ext cx="6729049" cy="3932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1035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799" y="642594"/>
            <a:ext cx="10539743" cy="1371600"/>
          </a:xfrm>
        </p:spPr>
        <p:txBody>
          <a:bodyPr>
            <a:normAutofit fontScale="90000"/>
          </a:bodyPr>
          <a:lstStyle/>
          <a:p>
            <a:r>
              <a:rPr lang="en-CA" dirty="0"/>
              <a:t>Results &amp; Analysis – Model Feature Engineering</a:t>
            </a:r>
            <a:br>
              <a:rPr lang="en-CA" dirty="0"/>
            </a:br>
            <a:endParaRPr lang="en-CA" dirty="0"/>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847294669"/>
              </p:ext>
            </p:extLst>
          </p:nvPr>
        </p:nvGraphicFramePr>
        <p:xfrm>
          <a:off x="595264" y="2215016"/>
          <a:ext cx="5741406" cy="2763520"/>
        </p:xfrm>
        <a:graphic>
          <a:graphicData uri="http://schemas.openxmlformats.org/drawingml/2006/table">
            <a:tbl>
              <a:tblPr firstRow="1" bandRow="1">
                <a:tableStyleId>{6E25E649-3F16-4E02-A733-19D2CDBF48F0}</a:tableStyleId>
              </a:tblPr>
              <a:tblGrid>
                <a:gridCol w="3357327">
                  <a:extLst>
                    <a:ext uri="{9D8B030D-6E8A-4147-A177-3AD203B41FA5}">
                      <a16:colId xmlns:a16="http://schemas.microsoft.com/office/drawing/2014/main" val="2857179037"/>
                    </a:ext>
                  </a:extLst>
                </a:gridCol>
                <a:gridCol w="1330859">
                  <a:extLst>
                    <a:ext uri="{9D8B030D-6E8A-4147-A177-3AD203B41FA5}">
                      <a16:colId xmlns:a16="http://schemas.microsoft.com/office/drawing/2014/main" val="3727384194"/>
                    </a:ext>
                  </a:extLst>
                </a:gridCol>
                <a:gridCol w="1053220">
                  <a:extLst>
                    <a:ext uri="{9D8B030D-6E8A-4147-A177-3AD203B41FA5}">
                      <a16:colId xmlns:a16="http://schemas.microsoft.com/office/drawing/2014/main" val="4143390719"/>
                    </a:ext>
                  </a:extLst>
                </a:gridCol>
              </a:tblGrid>
              <a:tr h="370840">
                <a:tc>
                  <a:txBody>
                    <a:bodyPr/>
                    <a:lstStyle/>
                    <a:p>
                      <a:pPr algn="ctr" fontAlgn="b"/>
                      <a:r>
                        <a:rPr lang="en-CA" sz="1800" b="1" u="none" strike="noStrike" kern="1200" dirty="0">
                          <a:solidFill>
                            <a:schemeClr val="bg1"/>
                          </a:solidFill>
                          <a:effectLst/>
                          <a:latin typeface="+mn-lt"/>
                          <a:ea typeface="+mn-ea"/>
                          <a:cs typeface="+mn-cs"/>
                        </a:rPr>
                        <a:t>Features</a:t>
                      </a:r>
                    </a:p>
                  </a:txBody>
                  <a:tcPr marL="9525" marR="9525" marT="9525" marB="0" anchor="b"/>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Predict most frequent rating</a:t>
                      </a:r>
                    </a:p>
                  </a:txBody>
                  <a:tcPr/>
                </a:tc>
                <a:tc>
                  <a:txBody>
                    <a:bodyPr/>
                    <a:lstStyle/>
                    <a:p>
                      <a:pPr algn="ctr"/>
                      <a:r>
                        <a:rPr lang="en-CA" sz="1800" b="0" u="none" strike="noStrike" kern="1200" dirty="0">
                          <a:solidFill>
                            <a:srgbClr val="000000"/>
                          </a:solidFill>
                          <a:effectLst/>
                          <a:latin typeface="+mn-lt"/>
                          <a:ea typeface="+mn-ea"/>
                          <a:cs typeface="+mn-cs"/>
                        </a:rPr>
                        <a:t>0.4890</a:t>
                      </a:r>
                    </a:p>
                  </a:txBody>
                  <a:tcPr anchor="ctr"/>
                </a:tc>
                <a:tc>
                  <a:txBody>
                    <a:bodyPr/>
                    <a:lstStyle/>
                    <a:p>
                      <a:pPr algn="ctr"/>
                      <a:r>
                        <a:rPr lang="en-CA" sz="1800" b="0" u="none" strike="noStrike" kern="1200" dirty="0">
                          <a:solidFill>
                            <a:srgbClr val="000000"/>
                          </a:solidFill>
                          <a:effectLst/>
                          <a:latin typeface="+mn-lt"/>
                          <a:ea typeface="+mn-ea"/>
                          <a:cs typeface="+mn-cs"/>
                        </a:rPr>
                        <a:t>2.4124</a:t>
                      </a:r>
                    </a:p>
                  </a:txBody>
                  <a:tcPr marL="0" marR="0" marT="0" marB="0" anchor="ctr"/>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Review body only</a:t>
                      </a:r>
                    </a:p>
                  </a:txBody>
                  <a:tcPr/>
                </a:tc>
                <a:tc>
                  <a:txBody>
                    <a:bodyPr/>
                    <a:lstStyle/>
                    <a:p>
                      <a:pPr algn="ctr"/>
                      <a:r>
                        <a:rPr lang="en-CA" sz="1800" b="0" i="0" kern="1200" dirty="0">
                          <a:solidFill>
                            <a:schemeClr val="dk1"/>
                          </a:solidFill>
                          <a:effectLst/>
                          <a:latin typeface="+mn-lt"/>
                          <a:ea typeface="+mn-ea"/>
                          <a:cs typeface="+mn-cs"/>
                        </a:rPr>
                        <a:t>0.730490</a:t>
                      </a:r>
                      <a:endParaRPr lang="en-CA" sz="1800" b="0"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0.31500</a:t>
                      </a:r>
                      <a:endParaRPr lang="en-CA" sz="1800" b="0"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1615631518"/>
                  </a:ext>
                </a:extLst>
              </a:tr>
              <a:tr h="370840">
                <a:tc>
                  <a:txBody>
                    <a:bodyPr/>
                    <a:lstStyle/>
                    <a:p>
                      <a:pPr algn="l"/>
                      <a:r>
                        <a:rPr lang="en-CA" sz="1800" b="0" u="none" strike="noStrike" kern="1200" dirty="0">
                          <a:solidFill>
                            <a:srgbClr val="000000"/>
                          </a:solidFill>
                          <a:effectLst/>
                          <a:latin typeface="+mn-lt"/>
                          <a:ea typeface="+mn-ea"/>
                          <a:cs typeface="+mn-cs"/>
                        </a:rPr>
                        <a:t>Review body + Pandemic Timing</a:t>
                      </a:r>
                    </a:p>
                  </a:txBody>
                  <a:tcPr/>
                </a:tc>
                <a:tc>
                  <a:txBody>
                    <a:bodyPr/>
                    <a:lstStyle/>
                    <a:p>
                      <a:pPr algn="ctr"/>
                      <a:r>
                        <a:rPr lang="en-CA" sz="1800" b="0" i="0" kern="1200" dirty="0">
                          <a:solidFill>
                            <a:schemeClr val="dk1"/>
                          </a:solidFill>
                          <a:effectLst/>
                          <a:latin typeface="+mn-lt"/>
                          <a:ea typeface="+mn-ea"/>
                          <a:cs typeface="+mn-cs"/>
                        </a:rPr>
                        <a:t>0.7295098</a:t>
                      </a:r>
                      <a:endParaRPr lang="en-CA" sz="1800" b="0"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0.31323</a:t>
                      </a:r>
                      <a:endParaRPr lang="en-CA" sz="1800" b="0"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1698729985"/>
                  </a:ext>
                </a:extLst>
              </a:tr>
              <a:tr h="370840">
                <a:tc>
                  <a:txBody>
                    <a:bodyPr/>
                    <a:lstStyle/>
                    <a:p>
                      <a:pPr algn="l"/>
                      <a:r>
                        <a:rPr lang="en-CA" sz="1800" b="0" u="none" strike="noStrike" kern="1200" dirty="0">
                          <a:solidFill>
                            <a:srgbClr val="000000"/>
                          </a:solidFill>
                          <a:effectLst/>
                          <a:latin typeface="+mn-lt"/>
                          <a:ea typeface="+mn-ea"/>
                          <a:cs typeface="+mn-cs"/>
                        </a:rPr>
                        <a:t>Review body + Pandemic Timing + State</a:t>
                      </a:r>
                    </a:p>
                  </a:txBody>
                  <a:tcPr/>
                </a:tc>
                <a:tc>
                  <a:txBody>
                    <a:bodyPr/>
                    <a:lstStyle/>
                    <a:p>
                      <a:pPr algn="ctr"/>
                      <a:r>
                        <a:rPr lang="en-CA" sz="1800" b="0" i="0" kern="1200" dirty="0">
                          <a:solidFill>
                            <a:schemeClr val="dk1"/>
                          </a:solidFill>
                          <a:effectLst/>
                          <a:latin typeface="+mn-lt"/>
                          <a:ea typeface="+mn-ea"/>
                          <a:cs typeface="+mn-cs"/>
                        </a:rPr>
                        <a:t>0.72539</a:t>
                      </a:r>
                      <a:endParaRPr lang="en-CA" sz="1800" b="1"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0.321764</a:t>
                      </a:r>
                      <a:endParaRPr lang="en-CA" sz="1800" b="1"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689028486"/>
                  </a:ext>
                </a:extLst>
              </a:tr>
              <a:tr h="370840">
                <a:tc>
                  <a:txBody>
                    <a:bodyPr/>
                    <a:lstStyle/>
                    <a:p>
                      <a:pPr algn="l"/>
                      <a:r>
                        <a:rPr lang="en-CA" sz="1800" b="1" u="none" strike="noStrike" kern="1200" dirty="0">
                          <a:solidFill>
                            <a:srgbClr val="000000"/>
                          </a:solidFill>
                          <a:effectLst/>
                          <a:latin typeface="+mn-lt"/>
                          <a:ea typeface="+mn-ea"/>
                          <a:cs typeface="+mn-cs"/>
                        </a:rPr>
                        <a:t>Review body + Pandemic Timing + State + Walkability</a:t>
                      </a:r>
                    </a:p>
                  </a:txBody>
                  <a:tcPr/>
                </a:tc>
                <a:tc>
                  <a:txBody>
                    <a:bodyPr/>
                    <a:lstStyle/>
                    <a:p>
                      <a:pPr algn="ctr"/>
                      <a:r>
                        <a:rPr lang="en-CA" sz="1800" b="1" i="0" kern="1200" dirty="0">
                          <a:solidFill>
                            <a:schemeClr val="dk1"/>
                          </a:solidFill>
                          <a:effectLst/>
                          <a:latin typeface="+mn-lt"/>
                          <a:ea typeface="+mn-ea"/>
                          <a:cs typeface="+mn-cs"/>
                        </a:rPr>
                        <a:t>0.73127</a:t>
                      </a:r>
                      <a:endParaRPr lang="en-CA" sz="1800" b="1" u="none" strike="noStrike" kern="1200" dirty="0">
                        <a:solidFill>
                          <a:srgbClr val="000000"/>
                        </a:solidFill>
                        <a:effectLst/>
                        <a:latin typeface="+mn-lt"/>
                        <a:ea typeface="+mn-ea"/>
                        <a:cs typeface="+mn-cs"/>
                      </a:endParaRPr>
                    </a:p>
                  </a:txBody>
                  <a:tcPr anchor="ctr"/>
                </a:tc>
                <a:tc>
                  <a:txBody>
                    <a:bodyPr/>
                    <a:lstStyle/>
                    <a:p>
                      <a:pPr algn="ctr"/>
                      <a:r>
                        <a:rPr lang="en-CA" sz="1800" b="1" i="0" kern="1200" dirty="0">
                          <a:solidFill>
                            <a:schemeClr val="dk1"/>
                          </a:solidFill>
                          <a:effectLst/>
                          <a:latin typeface="+mn-lt"/>
                          <a:ea typeface="+mn-ea"/>
                          <a:cs typeface="+mn-cs"/>
                        </a:rPr>
                        <a:t>0.31931</a:t>
                      </a:r>
                      <a:endParaRPr lang="en-CA" sz="1800" b="1"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966234708"/>
                  </a:ext>
                </a:extLst>
              </a:tr>
            </a:tbl>
          </a:graphicData>
        </a:graphic>
      </p:graphicFrame>
      <p:sp>
        <p:nvSpPr>
          <p:cNvPr id="5" name="TextBox 4">
            <a:extLst>
              <a:ext uri="{FF2B5EF4-FFF2-40B4-BE49-F238E27FC236}">
                <a16:creationId xmlns:a16="http://schemas.microsoft.com/office/drawing/2014/main" id="{48A12975-A4C5-4844-97A0-06DB6990D993}"/>
              </a:ext>
            </a:extLst>
          </p:cNvPr>
          <p:cNvSpPr txBox="1"/>
          <p:nvPr/>
        </p:nvSpPr>
        <p:spPr>
          <a:xfrm>
            <a:off x="6479267" y="2046964"/>
            <a:ext cx="5117469" cy="2931572"/>
          </a:xfrm>
          <a:prstGeom prst="rect">
            <a:avLst/>
          </a:prstGeom>
          <a:noFill/>
        </p:spPr>
        <p:txBody>
          <a:bodyPr wrap="square">
            <a:spAutoFit/>
          </a:bodyPr>
          <a:lstStyle/>
          <a:p>
            <a:pPr marR="0" lvl="0" algn="l" defTabSz="914400" rtl="0" eaLnBrk="1" fontAlgn="auto" latinLnBrk="0" hangingPunct="1">
              <a:lnSpc>
                <a:spcPct val="100000"/>
              </a:lnSpc>
              <a:spcBef>
                <a:spcPts val="900"/>
              </a:spcBef>
              <a:spcAft>
                <a:spcPts val="0"/>
              </a:spcAft>
              <a:buClr>
                <a:prstClr val="black">
                  <a:lumMod val="85000"/>
                  <a:lumOff val="15000"/>
                </a:prstClr>
              </a:buClr>
              <a:buSzTx/>
              <a:tabLst/>
              <a:defRPr/>
            </a:pPr>
            <a:r>
              <a:rPr kumimoji="0" lang="en-CA" sz="1800" b="1" i="0" u="none" strike="noStrike" kern="1200" cap="none" spc="0" normalizeH="0" baseline="0" noProof="0" dirty="0">
                <a:ln>
                  <a:noFill/>
                </a:ln>
                <a:solidFill>
                  <a:prstClr val="black"/>
                </a:solidFill>
                <a:effectLst/>
                <a:uLnTx/>
                <a:uFillTx/>
                <a:latin typeface="Garamond" panose="02020404030301010803"/>
                <a:ea typeface="+mn-ea"/>
                <a:cs typeface="+mn-cs"/>
              </a:rPr>
              <a:t>Feature Engineering</a:t>
            </a:r>
          </a:p>
          <a:p>
            <a:pPr marL="182880" marR="0" lvl="0" indent="-182880" algn="l" defTabSz="914400" rtl="0" eaLnBrk="1" fontAlgn="auto" latinLnBrk="0" hangingPunct="1">
              <a:lnSpc>
                <a:spcPct val="100000"/>
              </a:lnSpc>
              <a:spcBef>
                <a:spcPts val="900"/>
              </a:spcBef>
              <a:spcAft>
                <a:spcPts val="0"/>
              </a:spcAft>
              <a:buClr>
                <a:prstClr val="black">
                  <a:lumMod val="85000"/>
                  <a:lumOff val="15000"/>
                </a:prstClr>
              </a:buClr>
              <a:buSzTx/>
              <a:buFont typeface="Garamond" pitchFamily="18" charset="0"/>
              <a:buChar char="◦"/>
              <a:tabLst/>
              <a:defRPr/>
            </a:pPr>
            <a:r>
              <a:rPr kumimoji="0" lang="en-CA" sz="1800" b="0" i="0" u="none" strike="noStrike" kern="1200" cap="none" spc="0" normalizeH="0" baseline="0" noProof="0" dirty="0">
                <a:ln>
                  <a:noFill/>
                </a:ln>
                <a:solidFill>
                  <a:prstClr val="black"/>
                </a:solidFill>
                <a:effectLst/>
                <a:uLnTx/>
                <a:uFillTx/>
                <a:latin typeface="Garamond" panose="02020404030301010803"/>
                <a:ea typeface="+mn-ea"/>
                <a:cs typeface="+mn-cs"/>
              </a:rPr>
              <a:t>Additional features were prepended to the reviews to augment the information the transformers had available.</a:t>
            </a:r>
          </a:p>
          <a:p>
            <a:pPr marL="640080" lvl="1" indent="-182880" defTabSz="914400">
              <a:spcBef>
                <a:spcPts val="900"/>
              </a:spcBef>
              <a:buClr>
                <a:prstClr val="black">
                  <a:lumMod val="85000"/>
                  <a:lumOff val="15000"/>
                </a:prstClr>
              </a:buClr>
              <a:buFont typeface="Garamond" pitchFamily="18" charset="0"/>
              <a:buChar char="◦"/>
              <a:defRPr/>
            </a:pPr>
            <a:r>
              <a:rPr kumimoji="0" lang="en-CA" b="0" i="0" u="none" strike="noStrike" kern="1200" cap="none" spc="0" normalizeH="0" baseline="0" noProof="0" dirty="0">
                <a:ln>
                  <a:noFill/>
                </a:ln>
                <a:solidFill>
                  <a:prstClr val="black"/>
                </a:solidFill>
                <a:effectLst/>
                <a:uLnTx/>
                <a:uFillTx/>
                <a:latin typeface="Garamond" panose="02020404030301010803"/>
                <a:ea typeface="+mn-ea"/>
                <a:cs typeface="+mn-cs"/>
              </a:rPr>
              <a:t>Non-text data features were converted to text  prior to prepending.</a:t>
            </a:r>
          </a:p>
          <a:p>
            <a:pPr marL="182880" marR="0" lvl="0" indent="-182880" algn="l" defTabSz="914400" rtl="0" eaLnBrk="1" fontAlgn="auto" latinLnBrk="0" hangingPunct="1">
              <a:lnSpc>
                <a:spcPct val="100000"/>
              </a:lnSpc>
              <a:spcBef>
                <a:spcPts val="900"/>
              </a:spcBef>
              <a:spcAft>
                <a:spcPts val="0"/>
              </a:spcAft>
              <a:buClr>
                <a:prstClr val="black">
                  <a:lumMod val="85000"/>
                  <a:lumOff val="15000"/>
                </a:prstClr>
              </a:buClr>
              <a:buSzTx/>
              <a:buFont typeface="Garamond" pitchFamily="18" charset="0"/>
              <a:buChar char="◦"/>
              <a:tabLst/>
              <a:defRPr/>
            </a:pPr>
            <a:r>
              <a:rPr kumimoji="0" lang="en-CA" sz="1800" b="0" i="0" u="none" strike="noStrike" kern="1200" cap="none" spc="0" normalizeH="0" baseline="0" noProof="0" dirty="0">
                <a:ln>
                  <a:noFill/>
                </a:ln>
                <a:solidFill>
                  <a:prstClr val="black"/>
                </a:solidFill>
                <a:effectLst/>
                <a:uLnTx/>
                <a:uFillTx/>
                <a:latin typeface="Garamond" panose="02020404030301010803"/>
                <a:ea typeface="+mn-ea"/>
                <a:cs typeface="+mn-cs"/>
              </a:rPr>
              <a:t>For each feature added, an ERNIE model was trained and tested on a small sample and compared against a baseline trained on review only.</a:t>
            </a:r>
          </a:p>
        </p:txBody>
      </p:sp>
    </p:spTree>
    <p:extLst>
      <p:ext uri="{BB962C8B-B14F-4D97-AF65-F5344CB8AC3E}">
        <p14:creationId xmlns:p14="http://schemas.microsoft.com/office/powerpoint/2010/main" val="232528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b="1" dirty="0"/>
              <a:t>Literature Review</a:t>
            </a:r>
          </a:p>
          <a:p>
            <a:r>
              <a:rPr lang="en-CA" sz="2400"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1226107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799" y="642594"/>
            <a:ext cx="10539743" cy="1371600"/>
          </a:xfrm>
        </p:spPr>
        <p:txBody>
          <a:bodyPr>
            <a:normAutofit fontScale="90000"/>
          </a:bodyPr>
          <a:lstStyle/>
          <a:p>
            <a:r>
              <a:rPr lang="en-CA" dirty="0"/>
              <a:t>Results &amp; Analysis – Non-prepended Feature Engineering</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447180914"/>
              </p:ext>
            </p:extLst>
          </p:nvPr>
        </p:nvGraphicFramePr>
        <p:xfrm>
          <a:off x="1899719" y="2086621"/>
          <a:ext cx="8392562" cy="3606800"/>
        </p:xfrm>
        <a:graphic>
          <a:graphicData uri="http://schemas.openxmlformats.org/drawingml/2006/table">
            <a:tbl>
              <a:tblPr firstRow="1" bandRow="1">
                <a:tableStyleId>{6E25E649-3F16-4E02-A733-19D2CDBF48F0}</a:tableStyleId>
              </a:tblPr>
              <a:tblGrid>
                <a:gridCol w="4834550">
                  <a:extLst>
                    <a:ext uri="{9D8B030D-6E8A-4147-A177-3AD203B41FA5}">
                      <a16:colId xmlns:a16="http://schemas.microsoft.com/office/drawing/2014/main" val="2857179037"/>
                    </a:ext>
                  </a:extLst>
                </a:gridCol>
                <a:gridCol w="1774480">
                  <a:extLst>
                    <a:ext uri="{9D8B030D-6E8A-4147-A177-3AD203B41FA5}">
                      <a16:colId xmlns:a16="http://schemas.microsoft.com/office/drawing/2014/main" val="3727384194"/>
                    </a:ext>
                  </a:extLst>
                </a:gridCol>
                <a:gridCol w="1783532">
                  <a:extLst>
                    <a:ext uri="{9D8B030D-6E8A-4147-A177-3AD203B41FA5}">
                      <a16:colId xmlns:a16="http://schemas.microsoft.com/office/drawing/2014/main" val="4143390719"/>
                    </a:ext>
                  </a:extLst>
                </a:gridCol>
              </a:tblGrid>
              <a:tr h="370840">
                <a:tc>
                  <a:txBody>
                    <a:bodyPr/>
                    <a:lstStyle/>
                    <a:p>
                      <a:pPr algn="ctr" fontAlgn="b"/>
                      <a:r>
                        <a:rPr lang="en-CA" sz="1800" b="1" u="none" strike="noStrike" kern="1200" dirty="0">
                          <a:solidFill>
                            <a:schemeClr val="bg1"/>
                          </a:solidFill>
                          <a:effectLst/>
                          <a:latin typeface="+mn-lt"/>
                          <a:ea typeface="+mn-ea"/>
                          <a:cs typeface="+mn-cs"/>
                        </a:rPr>
                        <a:t>Features</a:t>
                      </a:r>
                    </a:p>
                  </a:txBody>
                  <a:tcPr marL="9525" marR="9525" marT="9525" marB="0" anchor="b"/>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Predict most frequent rating</a:t>
                      </a:r>
                    </a:p>
                  </a:txBody>
                  <a:tcPr/>
                </a:tc>
                <a:tc>
                  <a:txBody>
                    <a:bodyPr/>
                    <a:lstStyle/>
                    <a:p>
                      <a:pPr algn="ctr"/>
                      <a:r>
                        <a:rPr lang="en-CA" sz="1800" b="0" u="none" strike="noStrike" kern="1200" dirty="0">
                          <a:solidFill>
                            <a:srgbClr val="000000"/>
                          </a:solidFill>
                          <a:effectLst/>
                          <a:latin typeface="+mn-lt"/>
                          <a:ea typeface="+mn-ea"/>
                          <a:cs typeface="+mn-cs"/>
                        </a:rPr>
                        <a:t>0.4739</a:t>
                      </a:r>
                    </a:p>
                  </a:txBody>
                  <a:tcPr/>
                </a:tc>
                <a:tc>
                  <a:txBody>
                    <a:bodyPr/>
                    <a:lstStyle/>
                    <a:p>
                      <a:pPr algn="ctr"/>
                      <a:r>
                        <a:rPr lang="en-CA" sz="1800" b="0" u="none" strike="noStrike" kern="1200" dirty="0">
                          <a:solidFill>
                            <a:srgbClr val="000000"/>
                          </a:solidFill>
                          <a:effectLst/>
                          <a:latin typeface="+mn-lt"/>
                          <a:ea typeface="+mn-ea"/>
                          <a:cs typeface="+mn-cs"/>
                        </a:rPr>
                        <a:t>2.467</a:t>
                      </a:r>
                    </a:p>
                  </a:txBody>
                  <a:tcPr marL="0" marR="0" marT="0" marB="0"/>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Review body only</a:t>
                      </a:r>
                    </a:p>
                  </a:txBody>
                  <a:tcPr/>
                </a:tc>
                <a:tc>
                  <a:txBody>
                    <a:bodyPr/>
                    <a:lstStyle/>
                    <a:p>
                      <a:pPr algn="ctr"/>
                      <a:r>
                        <a:rPr lang="en-CA" sz="1800" b="0" u="none" strike="noStrike" kern="1200" dirty="0">
                          <a:solidFill>
                            <a:srgbClr val="000000"/>
                          </a:solidFill>
                          <a:effectLst/>
                          <a:latin typeface="+mn-lt"/>
                          <a:ea typeface="+mn-ea"/>
                          <a:cs typeface="+mn-cs"/>
                        </a:rPr>
                        <a:t>0.6993</a:t>
                      </a:r>
                    </a:p>
                  </a:txBody>
                  <a:tcPr/>
                </a:tc>
                <a:tc>
                  <a:txBody>
                    <a:bodyPr/>
                    <a:lstStyle/>
                    <a:p>
                      <a:pPr algn="ctr"/>
                      <a:r>
                        <a:rPr lang="en-CA" sz="1800" b="0" u="none" strike="noStrike" kern="1200" dirty="0">
                          <a:solidFill>
                            <a:srgbClr val="000000"/>
                          </a:solidFill>
                          <a:effectLst/>
                          <a:latin typeface="+mn-lt"/>
                          <a:ea typeface="+mn-ea"/>
                          <a:cs typeface="+mn-cs"/>
                        </a:rPr>
                        <a:t>0.402</a:t>
                      </a:r>
                    </a:p>
                  </a:txBody>
                  <a:tcPr marL="0" marR="0" marT="0" marB="0"/>
                </a:tc>
                <a:extLst>
                  <a:ext uri="{0D108BD9-81ED-4DB2-BD59-A6C34878D82A}">
                    <a16:rowId xmlns:a16="http://schemas.microsoft.com/office/drawing/2014/main" val="1615631518"/>
                  </a:ext>
                </a:extLst>
              </a:tr>
              <a:tr h="370840">
                <a:tc>
                  <a:txBody>
                    <a:bodyPr/>
                    <a:lstStyle/>
                    <a:p>
                      <a:pPr algn="l"/>
                      <a:r>
                        <a:rPr lang="en-CA" sz="1800" b="0" u="none" strike="noStrike" kern="1200" dirty="0">
                          <a:solidFill>
                            <a:srgbClr val="000000"/>
                          </a:solidFill>
                          <a:effectLst/>
                          <a:latin typeface="+mn-lt"/>
                          <a:ea typeface="+mn-ea"/>
                          <a:cs typeface="+mn-cs"/>
                        </a:rPr>
                        <a:t>Review body + Pandemic Timing</a:t>
                      </a:r>
                    </a:p>
                  </a:txBody>
                  <a:tcPr/>
                </a:tc>
                <a:tc>
                  <a:txBody>
                    <a:bodyPr/>
                    <a:lstStyle/>
                    <a:p>
                      <a:pPr algn="ctr"/>
                      <a:r>
                        <a:rPr lang="en-CA" sz="1800" b="0" u="none" strike="noStrike" kern="1200" dirty="0">
                          <a:solidFill>
                            <a:srgbClr val="000000"/>
                          </a:solidFill>
                          <a:effectLst/>
                          <a:latin typeface="+mn-lt"/>
                          <a:ea typeface="+mn-ea"/>
                          <a:cs typeface="+mn-cs"/>
                        </a:rPr>
                        <a:t>0.6814</a:t>
                      </a:r>
                    </a:p>
                  </a:txBody>
                  <a:tcPr/>
                </a:tc>
                <a:tc>
                  <a:txBody>
                    <a:bodyPr/>
                    <a:lstStyle/>
                    <a:p>
                      <a:pPr algn="ctr"/>
                      <a:r>
                        <a:rPr lang="en-CA" sz="1800" b="0" u="none" strike="noStrike" kern="1200" dirty="0">
                          <a:solidFill>
                            <a:srgbClr val="000000"/>
                          </a:solidFill>
                          <a:effectLst/>
                          <a:latin typeface="+mn-lt"/>
                          <a:ea typeface="+mn-ea"/>
                          <a:cs typeface="+mn-cs"/>
                        </a:rPr>
                        <a:t>0.400</a:t>
                      </a:r>
                    </a:p>
                  </a:txBody>
                  <a:tcPr marL="0" marR="0" marT="0" marB="0"/>
                </a:tc>
                <a:extLst>
                  <a:ext uri="{0D108BD9-81ED-4DB2-BD59-A6C34878D82A}">
                    <a16:rowId xmlns:a16="http://schemas.microsoft.com/office/drawing/2014/main" val="1698729985"/>
                  </a:ext>
                </a:extLst>
              </a:tr>
              <a:tr h="370840">
                <a:tc>
                  <a:txBody>
                    <a:bodyPr/>
                    <a:lstStyle/>
                    <a:p>
                      <a:pPr algn="l"/>
                      <a:r>
                        <a:rPr lang="en-CA" sz="1800" b="1" u="none" strike="noStrike" kern="1200" dirty="0">
                          <a:solidFill>
                            <a:srgbClr val="000000"/>
                          </a:solidFill>
                          <a:effectLst/>
                          <a:latin typeface="+mn-lt"/>
                          <a:ea typeface="+mn-ea"/>
                          <a:cs typeface="+mn-cs"/>
                        </a:rPr>
                        <a:t>Review body + Pandemic Timing + State</a:t>
                      </a:r>
                    </a:p>
                  </a:txBody>
                  <a:tcPr/>
                </a:tc>
                <a:tc>
                  <a:txBody>
                    <a:bodyPr/>
                    <a:lstStyle/>
                    <a:p>
                      <a:pPr algn="ctr"/>
                      <a:r>
                        <a:rPr lang="en-CA" sz="1800" b="1" u="none" strike="noStrike" kern="1200" dirty="0">
                          <a:solidFill>
                            <a:srgbClr val="000000"/>
                          </a:solidFill>
                          <a:effectLst/>
                          <a:latin typeface="+mn-lt"/>
                          <a:ea typeface="+mn-ea"/>
                          <a:cs typeface="+mn-cs"/>
                        </a:rPr>
                        <a:t>0.6895</a:t>
                      </a:r>
                    </a:p>
                  </a:txBody>
                  <a:tcPr/>
                </a:tc>
                <a:tc>
                  <a:txBody>
                    <a:bodyPr/>
                    <a:lstStyle/>
                    <a:p>
                      <a:pPr algn="ctr"/>
                      <a:r>
                        <a:rPr lang="en-CA" sz="1800" b="1" u="none" strike="noStrike" kern="1200" dirty="0">
                          <a:solidFill>
                            <a:srgbClr val="000000"/>
                          </a:solidFill>
                          <a:effectLst/>
                          <a:latin typeface="+mn-lt"/>
                          <a:ea typeface="+mn-ea"/>
                          <a:cs typeface="+mn-cs"/>
                        </a:rPr>
                        <a:t>0.410</a:t>
                      </a:r>
                    </a:p>
                  </a:txBody>
                  <a:tcPr marL="0" marR="0" marT="0" marB="0"/>
                </a:tc>
                <a:extLst>
                  <a:ext uri="{0D108BD9-81ED-4DB2-BD59-A6C34878D82A}">
                    <a16:rowId xmlns:a16="http://schemas.microsoft.com/office/drawing/2014/main" val="689028486"/>
                  </a:ext>
                </a:extLst>
              </a:tr>
              <a:tr h="370840">
                <a:tc>
                  <a:txBody>
                    <a:bodyPr/>
                    <a:lstStyle/>
                    <a:p>
                      <a:pPr algn="l"/>
                      <a:r>
                        <a:rPr lang="en-CA" sz="1800" b="0" u="none" strike="noStrike" kern="1200" dirty="0">
                          <a:solidFill>
                            <a:srgbClr val="000000"/>
                          </a:solidFill>
                          <a:effectLst/>
                          <a:latin typeface="+mn-lt"/>
                          <a:ea typeface="+mn-ea"/>
                          <a:cs typeface="+mn-cs"/>
                        </a:rPr>
                        <a:t>Review body + Pandemic Timing + State + Walkability</a:t>
                      </a:r>
                    </a:p>
                  </a:txBody>
                  <a:tcPr/>
                </a:tc>
                <a:tc>
                  <a:txBody>
                    <a:bodyPr/>
                    <a:lstStyle/>
                    <a:p>
                      <a:pPr algn="ctr"/>
                      <a:r>
                        <a:rPr lang="en-CA" sz="1800" b="0" u="none" strike="noStrike" kern="1200" dirty="0">
                          <a:solidFill>
                            <a:srgbClr val="000000"/>
                          </a:solidFill>
                          <a:effectLst/>
                          <a:latin typeface="+mn-lt"/>
                          <a:ea typeface="+mn-ea"/>
                          <a:cs typeface="+mn-cs"/>
                        </a:rPr>
                        <a:t>0.64215</a:t>
                      </a:r>
                    </a:p>
                  </a:txBody>
                  <a:tcPr/>
                </a:tc>
                <a:tc>
                  <a:txBody>
                    <a:bodyPr/>
                    <a:lstStyle/>
                    <a:p>
                      <a:pPr algn="ctr"/>
                      <a:r>
                        <a:rPr lang="en-CA" sz="1800" b="0" u="none" strike="noStrike" kern="1200" dirty="0">
                          <a:solidFill>
                            <a:srgbClr val="000000"/>
                          </a:solidFill>
                          <a:effectLst/>
                          <a:latin typeface="+mn-lt"/>
                          <a:ea typeface="+mn-ea"/>
                          <a:cs typeface="+mn-cs"/>
                        </a:rPr>
                        <a:t>0.542</a:t>
                      </a:r>
                    </a:p>
                  </a:txBody>
                  <a:tcPr marL="0" marR="0" marT="0" marB="0"/>
                </a:tc>
                <a:extLst>
                  <a:ext uri="{0D108BD9-81ED-4DB2-BD59-A6C34878D82A}">
                    <a16:rowId xmlns:a16="http://schemas.microsoft.com/office/drawing/2014/main" val="966234708"/>
                  </a:ext>
                </a:extLst>
              </a:tr>
              <a:tr h="370840">
                <a:tc>
                  <a:txBody>
                    <a:bodyPr/>
                    <a:lstStyle/>
                    <a:p>
                      <a:pPr algn="l"/>
                      <a:r>
                        <a:rPr lang="en-CA" sz="1800" b="0" u="none" strike="noStrike" kern="1200" dirty="0">
                          <a:solidFill>
                            <a:srgbClr val="000000"/>
                          </a:solidFill>
                          <a:effectLst/>
                          <a:latin typeface="+mn-lt"/>
                          <a:ea typeface="+mn-ea"/>
                          <a:cs typeface="+mn-cs"/>
                        </a:rPr>
                        <a:t>Review body + Walkability</a:t>
                      </a:r>
                    </a:p>
                  </a:txBody>
                  <a:tcPr/>
                </a:tc>
                <a:tc>
                  <a:txBody>
                    <a:bodyPr/>
                    <a:lstStyle/>
                    <a:p>
                      <a:pPr algn="ctr"/>
                      <a:r>
                        <a:rPr lang="en-CA" sz="1800" b="0" u="none" strike="noStrike" kern="1200" dirty="0">
                          <a:solidFill>
                            <a:srgbClr val="000000"/>
                          </a:solidFill>
                          <a:effectLst/>
                          <a:latin typeface="+mn-lt"/>
                          <a:ea typeface="+mn-ea"/>
                          <a:cs typeface="+mn-cs"/>
                        </a:rPr>
                        <a:t>0.68627</a:t>
                      </a:r>
                    </a:p>
                  </a:txBody>
                  <a:tcPr/>
                </a:tc>
                <a:tc>
                  <a:txBody>
                    <a:bodyPr/>
                    <a:lstStyle/>
                    <a:p>
                      <a:pPr algn="ctr"/>
                      <a:r>
                        <a:rPr lang="en-CA" sz="1800" b="0" u="none" strike="noStrike" kern="1200" dirty="0">
                          <a:solidFill>
                            <a:srgbClr val="000000"/>
                          </a:solidFill>
                          <a:effectLst/>
                          <a:latin typeface="+mn-lt"/>
                          <a:ea typeface="+mn-ea"/>
                          <a:cs typeface="+mn-cs"/>
                        </a:rPr>
                        <a:t>0.423</a:t>
                      </a:r>
                    </a:p>
                  </a:txBody>
                  <a:tcPr marL="0" marR="0" marT="0" marB="0"/>
                </a:tc>
                <a:extLst>
                  <a:ext uri="{0D108BD9-81ED-4DB2-BD59-A6C34878D82A}">
                    <a16:rowId xmlns:a16="http://schemas.microsoft.com/office/drawing/2014/main" val="3131120491"/>
                  </a:ext>
                </a:extLst>
              </a:tr>
              <a:tr h="370840">
                <a:tc>
                  <a:txBody>
                    <a:bodyPr/>
                    <a:lstStyle/>
                    <a:p>
                      <a:pPr algn="l"/>
                      <a:r>
                        <a:rPr lang="en-CA" sz="1800" b="0" u="none" strike="noStrike" kern="1200">
                          <a:solidFill>
                            <a:srgbClr val="000000"/>
                          </a:solidFill>
                          <a:effectLst/>
                          <a:latin typeface="+mn-lt"/>
                          <a:ea typeface="+mn-ea"/>
                          <a:cs typeface="+mn-cs"/>
                        </a:rPr>
                        <a:t>Review body + State</a:t>
                      </a:r>
                    </a:p>
                  </a:txBody>
                  <a:tcPr/>
                </a:tc>
                <a:tc>
                  <a:txBody>
                    <a:bodyPr/>
                    <a:lstStyle/>
                    <a:p>
                      <a:pPr algn="ctr"/>
                      <a:r>
                        <a:rPr lang="en-CA" sz="1800" b="0" u="none" strike="noStrike" kern="1200" dirty="0">
                          <a:solidFill>
                            <a:srgbClr val="000000"/>
                          </a:solidFill>
                          <a:effectLst/>
                          <a:latin typeface="+mn-lt"/>
                          <a:ea typeface="+mn-ea"/>
                          <a:cs typeface="+mn-cs"/>
                        </a:rPr>
                        <a:t>0.6732</a:t>
                      </a:r>
                    </a:p>
                  </a:txBody>
                  <a:tcPr/>
                </a:tc>
                <a:tc>
                  <a:txBody>
                    <a:bodyPr/>
                    <a:lstStyle/>
                    <a:p>
                      <a:pPr algn="ctr"/>
                      <a:r>
                        <a:rPr lang="en-CA" sz="1800" b="0" u="none" strike="noStrike" kern="1200" dirty="0">
                          <a:solidFill>
                            <a:srgbClr val="000000"/>
                          </a:solidFill>
                          <a:effectLst/>
                          <a:latin typeface="+mn-lt"/>
                          <a:ea typeface="+mn-ea"/>
                          <a:cs typeface="+mn-cs"/>
                        </a:rPr>
                        <a:t>0.4722</a:t>
                      </a:r>
                    </a:p>
                  </a:txBody>
                  <a:tcPr marL="0" marR="0" marT="0" marB="0"/>
                </a:tc>
                <a:extLst>
                  <a:ext uri="{0D108BD9-81ED-4DB2-BD59-A6C34878D82A}">
                    <a16:rowId xmlns:a16="http://schemas.microsoft.com/office/drawing/2014/main" val="1585213908"/>
                  </a:ext>
                </a:extLst>
              </a:tr>
              <a:tr h="370840">
                <a:tc>
                  <a:txBody>
                    <a:bodyPr/>
                    <a:lstStyle/>
                    <a:p>
                      <a:pPr algn="l"/>
                      <a:r>
                        <a:rPr lang="en-CA" sz="1800" b="0" u="none" strike="noStrike" kern="1200" dirty="0">
                          <a:solidFill>
                            <a:srgbClr val="000000"/>
                          </a:solidFill>
                          <a:effectLst/>
                          <a:latin typeface="+mn-lt"/>
                          <a:ea typeface="+mn-ea"/>
                          <a:cs typeface="+mn-cs"/>
                        </a:rPr>
                        <a:t>Review body + State + Walkability</a:t>
                      </a:r>
                    </a:p>
                  </a:txBody>
                  <a:tcPr/>
                </a:tc>
                <a:tc>
                  <a:txBody>
                    <a:bodyPr/>
                    <a:lstStyle/>
                    <a:p>
                      <a:pPr algn="ctr"/>
                      <a:r>
                        <a:rPr lang="en-CA" sz="1800" b="0" u="none" strike="noStrike" kern="1200" dirty="0">
                          <a:solidFill>
                            <a:srgbClr val="000000"/>
                          </a:solidFill>
                          <a:effectLst/>
                          <a:latin typeface="+mn-lt"/>
                          <a:ea typeface="+mn-ea"/>
                          <a:cs typeface="+mn-cs"/>
                        </a:rPr>
                        <a:t>0.6797</a:t>
                      </a:r>
                    </a:p>
                  </a:txBody>
                  <a:tcPr/>
                </a:tc>
                <a:tc>
                  <a:txBody>
                    <a:bodyPr/>
                    <a:lstStyle/>
                    <a:p>
                      <a:pPr algn="ctr"/>
                      <a:r>
                        <a:rPr lang="en-CA" sz="1800" b="0" u="none" strike="noStrike" kern="1200" dirty="0">
                          <a:solidFill>
                            <a:srgbClr val="000000"/>
                          </a:solidFill>
                          <a:effectLst/>
                          <a:latin typeface="+mn-lt"/>
                          <a:ea typeface="+mn-ea"/>
                          <a:cs typeface="+mn-cs"/>
                        </a:rPr>
                        <a:t>0.435</a:t>
                      </a:r>
                    </a:p>
                  </a:txBody>
                  <a:tcPr marL="0" marR="0" marT="0" marB="0"/>
                </a:tc>
                <a:extLst>
                  <a:ext uri="{0D108BD9-81ED-4DB2-BD59-A6C34878D82A}">
                    <a16:rowId xmlns:a16="http://schemas.microsoft.com/office/drawing/2014/main" val="3620469889"/>
                  </a:ext>
                </a:extLst>
              </a:tr>
            </a:tbl>
          </a:graphicData>
        </a:graphic>
      </p:graphicFrame>
    </p:spTree>
    <p:extLst>
      <p:ext uri="{BB962C8B-B14F-4D97-AF65-F5344CB8AC3E}">
        <p14:creationId xmlns:p14="http://schemas.microsoft.com/office/powerpoint/2010/main" val="38943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4">
            <a:extLst>
              <a:ext uri="{FF2B5EF4-FFF2-40B4-BE49-F238E27FC236}">
                <a16:creationId xmlns:a16="http://schemas.microsoft.com/office/drawing/2014/main" id="{576668DB-E590-41E7-8A86-0FDAA5A88B1D}"/>
              </a:ext>
            </a:extLst>
          </p:cNvPr>
          <p:cNvGraphicFramePr>
            <a:graphicFrameLocks noGrp="1"/>
          </p:cNvGraphicFramePr>
          <p:nvPr>
            <p:ph idx="1"/>
            <p:extLst>
              <p:ext uri="{D42A27DB-BD31-4B8C-83A1-F6EECF244321}">
                <p14:modId xmlns:p14="http://schemas.microsoft.com/office/powerpoint/2010/main" val="1207707618"/>
              </p:ext>
            </p:extLst>
          </p:nvPr>
        </p:nvGraphicFramePr>
        <p:xfrm>
          <a:off x="796703" y="2046083"/>
          <a:ext cx="9687209" cy="3024182"/>
        </p:xfrm>
        <a:graphic>
          <a:graphicData uri="http://schemas.openxmlformats.org/drawingml/2006/table">
            <a:tbl>
              <a:tblPr firstRow="1" bandRow="1">
                <a:tableStyleId>{6E25E649-3F16-4E02-A733-19D2CDBF48F0}</a:tableStyleId>
              </a:tblPr>
              <a:tblGrid>
                <a:gridCol w="3889328">
                  <a:extLst>
                    <a:ext uri="{9D8B030D-6E8A-4147-A177-3AD203B41FA5}">
                      <a16:colId xmlns:a16="http://schemas.microsoft.com/office/drawing/2014/main" val="3489803506"/>
                    </a:ext>
                  </a:extLst>
                </a:gridCol>
                <a:gridCol w="5797881">
                  <a:extLst>
                    <a:ext uri="{9D8B030D-6E8A-4147-A177-3AD203B41FA5}">
                      <a16:colId xmlns:a16="http://schemas.microsoft.com/office/drawing/2014/main" val="3888154683"/>
                    </a:ext>
                  </a:extLst>
                </a:gridCol>
              </a:tblGrid>
              <a:tr h="367810">
                <a:tc>
                  <a:txBody>
                    <a:bodyPr/>
                    <a:lstStyle/>
                    <a:p>
                      <a:pPr algn="ctr"/>
                      <a:r>
                        <a:rPr lang="en-CA" dirty="0"/>
                        <a:t>Citation</a:t>
                      </a:r>
                    </a:p>
                  </a:txBody>
                  <a:tcPr/>
                </a:tc>
                <a:tc>
                  <a:txBody>
                    <a:bodyPr/>
                    <a:lstStyle/>
                    <a:p>
                      <a:pPr algn="ctr"/>
                      <a:r>
                        <a:rPr lang="en-CA" dirty="0"/>
                        <a:t>Impact</a:t>
                      </a:r>
                    </a:p>
                  </a:txBody>
                  <a:tcPr/>
                </a:tc>
                <a:extLst>
                  <a:ext uri="{0D108BD9-81ED-4DB2-BD59-A6C34878D82A}">
                    <a16:rowId xmlns:a16="http://schemas.microsoft.com/office/drawing/2014/main" val="1595027703"/>
                  </a:ext>
                </a:extLst>
              </a:tr>
              <a:tr h="643667">
                <a:tc>
                  <a:txBody>
                    <a:bodyPr/>
                    <a:lstStyle/>
                    <a:p>
                      <a:r>
                        <a:rPr lang="en-CA" sz="1200" b="0" i="0" kern="1200" dirty="0" err="1">
                          <a:solidFill>
                            <a:schemeClr val="dk1"/>
                          </a:solidFill>
                          <a:effectLst/>
                          <a:latin typeface="+mn-lt"/>
                          <a:ea typeface="+mn-ea"/>
                          <a:cs typeface="+mn-cs"/>
                        </a:rPr>
                        <a:t>Alam</a:t>
                      </a:r>
                      <a:r>
                        <a:rPr lang="en-CA" sz="1200" b="0" i="0" kern="1200" dirty="0">
                          <a:solidFill>
                            <a:schemeClr val="dk1"/>
                          </a:solidFill>
                          <a:effectLst/>
                          <a:latin typeface="+mn-lt"/>
                          <a:ea typeface="+mn-ea"/>
                          <a:cs typeface="+mn-cs"/>
                        </a:rPr>
                        <a:t>, M. H., Ryu, W. J., &amp; Lee, S-G. (2016). Joint multi-grain topic sentiment: Modeling semantic aspects for online reviews. </a:t>
                      </a:r>
                      <a:r>
                        <a:rPr lang="en-CA" sz="1200" b="0" i="1" kern="1200" dirty="0">
                          <a:solidFill>
                            <a:schemeClr val="dk1"/>
                          </a:solidFill>
                          <a:effectLst/>
                          <a:latin typeface="+mn-lt"/>
                          <a:ea typeface="+mn-ea"/>
                          <a:cs typeface="+mn-cs"/>
                        </a:rPr>
                        <a:t>Information Sciences</a:t>
                      </a:r>
                      <a:r>
                        <a:rPr lang="en-CA" sz="1200" b="0" i="0" kern="1200" dirty="0">
                          <a:solidFill>
                            <a:schemeClr val="dk1"/>
                          </a:solidFill>
                          <a:effectLst/>
                          <a:latin typeface="+mn-lt"/>
                          <a:ea typeface="+mn-ea"/>
                          <a:cs typeface="+mn-cs"/>
                        </a:rPr>
                        <a:t>, </a:t>
                      </a:r>
                      <a:r>
                        <a:rPr lang="en-CA" sz="1200" b="0" i="1" kern="1200" dirty="0">
                          <a:solidFill>
                            <a:schemeClr val="dk1"/>
                          </a:solidFill>
                          <a:effectLst/>
                          <a:latin typeface="+mn-lt"/>
                          <a:ea typeface="+mn-ea"/>
                          <a:cs typeface="+mn-cs"/>
                        </a:rPr>
                        <a:t>339</a:t>
                      </a:r>
                      <a:r>
                        <a:rPr lang="en-CA" sz="1200" b="0" i="0" kern="1200" dirty="0">
                          <a:solidFill>
                            <a:schemeClr val="dk1"/>
                          </a:solidFill>
                          <a:effectLst/>
                          <a:latin typeface="+mn-lt"/>
                          <a:ea typeface="+mn-ea"/>
                          <a:cs typeface="+mn-cs"/>
                        </a:rPr>
                        <a:t>, 206-223. https://doi.org/10.1016/j.ins.2016.01.013</a:t>
                      </a:r>
                      <a:endParaRPr lang="en-CA" sz="1200" dirty="0"/>
                    </a:p>
                  </a:txBody>
                  <a:tcPr/>
                </a:tc>
                <a:tc>
                  <a:txBody>
                    <a:bodyPr/>
                    <a:lstStyle/>
                    <a:p>
                      <a:pPr algn="l"/>
                      <a:r>
                        <a:rPr lang="en-CA" sz="1600" dirty="0"/>
                        <a:t>Used a similar TripAdvisor dataset to test a </a:t>
                      </a:r>
                      <a:r>
                        <a:rPr lang="en-CA" sz="1600" dirty="0" err="1"/>
                        <a:t>tf</a:t>
                      </a:r>
                      <a:r>
                        <a:rPr lang="en-CA" sz="1600" dirty="0"/>
                        <a:t>-</a:t>
                      </a:r>
                      <a:r>
                        <a:rPr lang="en-CA" sz="1600" dirty="0" err="1"/>
                        <a:t>idf</a:t>
                      </a:r>
                      <a:r>
                        <a:rPr lang="en-CA" sz="1600" dirty="0"/>
                        <a:t>-adjacent technique to predict star ratings of reviews. </a:t>
                      </a:r>
                    </a:p>
                    <a:p>
                      <a:pPr algn="l"/>
                      <a:r>
                        <a:rPr lang="en-CA" sz="1600" dirty="0"/>
                        <a:t>Used as a baseline of comparison for model accuracy.</a:t>
                      </a:r>
                    </a:p>
                  </a:txBody>
                  <a:tcPr/>
                </a:tc>
                <a:extLst>
                  <a:ext uri="{0D108BD9-81ED-4DB2-BD59-A6C34878D82A}">
                    <a16:rowId xmlns:a16="http://schemas.microsoft.com/office/drawing/2014/main" val="680932114"/>
                  </a:ext>
                </a:extLst>
              </a:tr>
              <a:tr h="827572">
                <a:tc>
                  <a:txBody>
                    <a:bodyPr/>
                    <a:lstStyle/>
                    <a:p>
                      <a:r>
                        <a:rPr lang="en-CA" sz="1200" b="0" i="0" kern="1200" dirty="0" err="1">
                          <a:solidFill>
                            <a:schemeClr val="dk1"/>
                          </a:solidFill>
                          <a:effectLst/>
                          <a:latin typeface="+mn-lt"/>
                          <a:ea typeface="+mn-ea"/>
                          <a:cs typeface="+mn-cs"/>
                        </a:rPr>
                        <a:t>Gaudette</a:t>
                      </a:r>
                      <a:r>
                        <a:rPr lang="en-CA" sz="1200" b="0" i="0" kern="1200" dirty="0">
                          <a:solidFill>
                            <a:schemeClr val="dk1"/>
                          </a:solidFill>
                          <a:effectLst/>
                          <a:latin typeface="+mn-lt"/>
                          <a:ea typeface="+mn-ea"/>
                          <a:cs typeface="+mn-cs"/>
                        </a:rPr>
                        <a:t>, L., </a:t>
                      </a:r>
                      <a:r>
                        <a:rPr lang="en-CA" sz="1200" b="0" i="0" kern="1200" dirty="0" err="1">
                          <a:solidFill>
                            <a:schemeClr val="dk1"/>
                          </a:solidFill>
                          <a:effectLst/>
                          <a:latin typeface="+mn-lt"/>
                          <a:ea typeface="+mn-ea"/>
                          <a:cs typeface="+mn-cs"/>
                        </a:rPr>
                        <a:t>Japkowicz</a:t>
                      </a:r>
                      <a:r>
                        <a:rPr lang="en-CA" sz="1200" b="0" i="0" kern="1200" dirty="0">
                          <a:solidFill>
                            <a:schemeClr val="dk1"/>
                          </a:solidFill>
                          <a:effectLst/>
                          <a:latin typeface="+mn-lt"/>
                          <a:ea typeface="+mn-ea"/>
                          <a:cs typeface="+mn-cs"/>
                        </a:rPr>
                        <a:t>, N. (2009). Evaluation Methods for Ordinal Classification. In: Gao, Y., </a:t>
                      </a:r>
                      <a:r>
                        <a:rPr lang="en-CA" sz="1200" b="0" i="0" kern="1200" dirty="0" err="1">
                          <a:solidFill>
                            <a:schemeClr val="dk1"/>
                          </a:solidFill>
                          <a:effectLst/>
                          <a:latin typeface="+mn-lt"/>
                          <a:ea typeface="+mn-ea"/>
                          <a:cs typeface="+mn-cs"/>
                        </a:rPr>
                        <a:t>Japkowicz</a:t>
                      </a:r>
                      <a:r>
                        <a:rPr lang="en-CA" sz="1200" b="0" i="0" kern="1200" dirty="0">
                          <a:solidFill>
                            <a:schemeClr val="dk1"/>
                          </a:solidFill>
                          <a:effectLst/>
                          <a:latin typeface="+mn-lt"/>
                          <a:ea typeface="+mn-ea"/>
                          <a:cs typeface="+mn-cs"/>
                        </a:rPr>
                        <a:t>, N. (eds) Advances in Artificial Intelligence. Canadian AI 2009. Lecture Notes in Computer Science(), vol 5549. Springer, Berlin, Heidelberg. https://doi.org/10.1007/978-3-642-01818-3_25</a:t>
                      </a:r>
                      <a:endParaRPr lang="en-CA" sz="1200" dirty="0"/>
                    </a:p>
                  </a:txBody>
                  <a:tcPr/>
                </a:tc>
                <a:tc>
                  <a:txBody>
                    <a:bodyPr/>
                    <a:lstStyle/>
                    <a:p>
                      <a:pPr algn="l"/>
                      <a:r>
                        <a:rPr lang="en-CA" sz="1600" dirty="0"/>
                        <a:t>Compares the suitability of accuracy and MSE as a metrics for star rating classification evaluation.</a:t>
                      </a:r>
                    </a:p>
                    <a:p>
                      <a:pPr algn="l"/>
                      <a:r>
                        <a:rPr lang="en-CA" sz="1600" dirty="0"/>
                        <a:t>Ultimately recommends using MSE.</a:t>
                      </a:r>
                    </a:p>
                  </a:txBody>
                  <a:tcPr/>
                </a:tc>
                <a:extLst>
                  <a:ext uri="{0D108BD9-81ED-4DB2-BD59-A6C34878D82A}">
                    <a16:rowId xmlns:a16="http://schemas.microsoft.com/office/drawing/2014/main" val="1427817165"/>
                  </a:ext>
                </a:extLst>
              </a:tr>
              <a:tr h="8275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effectLst/>
                        </a:rPr>
                        <a:t>“Combining Categorical and Numerical Features with Text in BERT · Chris McCormick.” n.d. Accessed March 3rd, 2022. </a:t>
                      </a:r>
                      <a:r>
                        <a:rPr lang="en-CA" sz="1200" dirty="0">
                          <a:effectLst/>
                          <a:hlinkClick r:id="rId2"/>
                        </a:rPr>
                        <a:t>https://mccormickml.com/2021/06/29/combining-categorical-numerical-features-with-bert/</a:t>
                      </a:r>
                      <a:r>
                        <a:rPr lang="en-CA" sz="1200" dirty="0">
                          <a:effectLs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Guidance on integrating non-text features for NLP modeling using transformer models.</a:t>
                      </a:r>
                    </a:p>
                  </a:txBody>
                  <a:tcPr/>
                </a:tc>
                <a:extLst>
                  <a:ext uri="{0D108BD9-81ED-4DB2-BD59-A6C34878D82A}">
                    <a16:rowId xmlns:a16="http://schemas.microsoft.com/office/drawing/2014/main" val="3086054961"/>
                  </a:ext>
                </a:extLst>
              </a:tr>
            </a:tbl>
          </a:graphicData>
        </a:graphic>
      </p:graphicFrame>
      <p:sp>
        <p:nvSpPr>
          <p:cNvPr id="4" name="Title 1">
            <a:extLst>
              <a:ext uri="{FF2B5EF4-FFF2-40B4-BE49-F238E27FC236}">
                <a16:creationId xmlns:a16="http://schemas.microsoft.com/office/drawing/2014/main" id="{F20A39CA-1891-4682-9975-8DDBE42A9DB8}"/>
              </a:ext>
            </a:extLst>
          </p:cNvPr>
          <p:cNvSpPr txBox="1">
            <a:spLocks/>
          </p:cNvSpPr>
          <p:nvPr/>
        </p:nvSpPr>
        <p:spPr>
          <a:xfrm>
            <a:off x="1066800" y="64259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CA" dirty="0"/>
              <a:t>Literature Review</a:t>
            </a:r>
          </a:p>
        </p:txBody>
      </p:sp>
    </p:spTree>
    <p:extLst>
      <p:ext uri="{BB962C8B-B14F-4D97-AF65-F5344CB8AC3E}">
        <p14:creationId xmlns:p14="http://schemas.microsoft.com/office/powerpoint/2010/main" val="12463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b="1"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418886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28AD-1B9E-40D9-87B4-B7333FB82720}"/>
              </a:ext>
            </a:extLst>
          </p:cNvPr>
          <p:cNvSpPr>
            <a:spLocks noGrp="1"/>
          </p:cNvSpPr>
          <p:nvPr>
            <p:ph type="title"/>
          </p:nvPr>
        </p:nvSpPr>
        <p:spPr>
          <a:xfrm>
            <a:off x="505485" y="215019"/>
            <a:ext cx="10058400" cy="1371600"/>
          </a:xfrm>
        </p:spPr>
        <p:txBody>
          <a:bodyPr/>
          <a:lstStyle/>
          <a:p>
            <a:r>
              <a:rPr lang="en-CA" dirty="0"/>
              <a:t>Methodology - Overview</a:t>
            </a:r>
          </a:p>
        </p:txBody>
      </p:sp>
      <p:sp>
        <p:nvSpPr>
          <p:cNvPr id="3" name="Content Placeholder 2">
            <a:extLst>
              <a:ext uri="{FF2B5EF4-FFF2-40B4-BE49-F238E27FC236}">
                <a16:creationId xmlns:a16="http://schemas.microsoft.com/office/drawing/2014/main" id="{E43FB52F-F345-468D-BB71-0BC6BDFDF519}"/>
              </a:ext>
            </a:extLst>
          </p:cNvPr>
          <p:cNvSpPr>
            <a:spLocks noGrp="1"/>
          </p:cNvSpPr>
          <p:nvPr>
            <p:ph idx="1"/>
          </p:nvPr>
        </p:nvSpPr>
        <p:spPr>
          <a:xfrm>
            <a:off x="1066800" y="1937443"/>
            <a:ext cx="3686269" cy="4019738"/>
          </a:xfrm>
        </p:spPr>
        <p:txBody>
          <a:bodyPr>
            <a:normAutofit/>
          </a:bodyPr>
          <a:lstStyle/>
          <a:p>
            <a:r>
              <a:rPr lang="en-CA" dirty="0"/>
              <a:t>Data Collection</a:t>
            </a:r>
          </a:p>
          <a:p>
            <a:r>
              <a:rPr lang="en-CA" b="1" dirty="0"/>
              <a:t>Left Branch</a:t>
            </a:r>
          </a:p>
          <a:p>
            <a:pPr lvl="1"/>
            <a:r>
              <a:rPr lang="en-CA" dirty="0"/>
              <a:t>Model Feature Pre-Processing</a:t>
            </a:r>
          </a:p>
          <a:p>
            <a:pPr lvl="1"/>
            <a:r>
              <a:rPr lang="en-CA" dirty="0"/>
              <a:t>Modeling</a:t>
            </a:r>
          </a:p>
          <a:p>
            <a:pPr lvl="2"/>
            <a:r>
              <a:rPr lang="en-CA" dirty="0"/>
              <a:t>Transformer Models</a:t>
            </a:r>
          </a:p>
          <a:p>
            <a:pPr lvl="2"/>
            <a:r>
              <a:rPr lang="en-CA" dirty="0"/>
              <a:t>Ensemble Model</a:t>
            </a:r>
          </a:p>
          <a:p>
            <a:r>
              <a:rPr lang="en-CA" b="1" dirty="0"/>
              <a:t>Right Branch</a:t>
            </a:r>
          </a:p>
          <a:p>
            <a:pPr lvl="1"/>
            <a:r>
              <a:rPr lang="en-CA" dirty="0" err="1"/>
              <a:t>Tf-idf</a:t>
            </a:r>
            <a:r>
              <a:rPr lang="en-CA" dirty="0"/>
              <a:t> Text Pre-Processing</a:t>
            </a:r>
          </a:p>
          <a:p>
            <a:pPr lvl="1"/>
            <a:r>
              <a:rPr lang="en-CA" dirty="0" err="1"/>
              <a:t>Tf-idf</a:t>
            </a:r>
            <a:r>
              <a:rPr lang="en-CA" dirty="0"/>
              <a:t> Feature Extraction</a:t>
            </a:r>
          </a:p>
          <a:p>
            <a:r>
              <a:rPr lang="en-CA" dirty="0" err="1"/>
              <a:t>Tf-idf</a:t>
            </a:r>
            <a:r>
              <a:rPr lang="en-CA" dirty="0"/>
              <a:t> Feature Sampling</a:t>
            </a:r>
          </a:p>
          <a:p>
            <a:r>
              <a:rPr lang="en-CA" dirty="0"/>
              <a:t>Novel Review Prediction</a:t>
            </a:r>
          </a:p>
        </p:txBody>
      </p:sp>
      <p:pic>
        <p:nvPicPr>
          <p:cNvPr id="15" name="Picture 14" descr="A picture containing timeline&#10;&#10;Description automatically generated">
            <a:extLst>
              <a:ext uri="{FF2B5EF4-FFF2-40B4-BE49-F238E27FC236}">
                <a16:creationId xmlns:a16="http://schemas.microsoft.com/office/drawing/2014/main" id="{C8A33DB0-79F2-40C1-A767-67A88A1F8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42025"/>
            <a:ext cx="3392185" cy="5331662"/>
          </a:xfrm>
          <a:prstGeom prst="rect">
            <a:avLst/>
          </a:prstGeom>
        </p:spPr>
      </p:pic>
    </p:spTree>
    <p:extLst>
      <p:ext uri="{BB962C8B-B14F-4D97-AF65-F5344CB8AC3E}">
        <p14:creationId xmlns:p14="http://schemas.microsoft.com/office/powerpoint/2010/main" val="56121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Methodology – Data Collection</a:t>
            </a:r>
          </a:p>
        </p:txBody>
      </p:sp>
      <p:sp>
        <p:nvSpPr>
          <p:cNvPr id="9" name="Content Placeholder 8">
            <a:extLst>
              <a:ext uri="{FF2B5EF4-FFF2-40B4-BE49-F238E27FC236}">
                <a16:creationId xmlns:a16="http://schemas.microsoft.com/office/drawing/2014/main" id="{766C0530-1E74-42BA-AEE9-BE3333091E6D}"/>
              </a:ext>
            </a:extLst>
          </p:cNvPr>
          <p:cNvSpPr>
            <a:spLocks noGrp="1"/>
          </p:cNvSpPr>
          <p:nvPr>
            <p:ph sz="half" idx="2"/>
          </p:nvPr>
        </p:nvSpPr>
        <p:spPr>
          <a:xfrm>
            <a:off x="6370320" y="2014194"/>
            <a:ext cx="4754880" cy="4408382"/>
          </a:xfrm>
        </p:spPr>
        <p:txBody>
          <a:bodyPr>
            <a:normAutofit/>
          </a:bodyPr>
          <a:lstStyle/>
          <a:p>
            <a:r>
              <a:rPr lang="en-CA" sz="2400" dirty="0"/>
              <a:t>Data scraped from TripAdvisor</a:t>
            </a:r>
          </a:p>
          <a:p>
            <a:pPr lvl="2"/>
            <a:r>
              <a:rPr lang="en-CA" sz="1800" dirty="0"/>
              <a:t>The most populous city in each state, all hotels with over 50 reviews</a:t>
            </a:r>
          </a:p>
          <a:p>
            <a:pPr lvl="1"/>
            <a:r>
              <a:rPr lang="en-CA" sz="2000" dirty="0"/>
              <a:t>Hotel Basic Information Section</a:t>
            </a:r>
          </a:p>
          <a:p>
            <a:pPr lvl="2"/>
            <a:r>
              <a:rPr lang="en-CA" sz="1800" dirty="0"/>
              <a:t>Name of hotel and address</a:t>
            </a:r>
          </a:p>
          <a:p>
            <a:pPr lvl="1"/>
            <a:r>
              <a:rPr lang="en-CA" sz="2000" dirty="0"/>
              <a:t>Location Information</a:t>
            </a:r>
          </a:p>
          <a:p>
            <a:pPr lvl="2"/>
            <a:r>
              <a:rPr lang="en-CA" sz="1800" dirty="0"/>
              <a:t>Walkability Score</a:t>
            </a:r>
          </a:p>
          <a:p>
            <a:pPr lvl="1"/>
            <a:r>
              <a:rPr lang="en-CA" sz="2000" dirty="0"/>
              <a:t>Review Information</a:t>
            </a:r>
          </a:p>
          <a:p>
            <a:pPr lvl="2"/>
            <a:r>
              <a:rPr lang="en-CA" sz="1800" dirty="0"/>
              <a:t>Review title + Review text</a:t>
            </a:r>
          </a:p>
          <a:p>
            <a:pPr lvl="2"/>
            <a:r>
              <a:rPr lang="en-CA" sz="1800" dirty="0"/>
              <a:t>Review date</a:t>
            </a:r>
          </a:p>
          <a:p>
            <a:pPr lvl="3"/>
            <a:r>
              <a:rPr lang="en-CA" sz="1600" dirty="0"/>
              <a:t>Binary: </a:t>
            </a:r>
            <a:r>
              <a:rPr lang="en-CA" dirty="0"/>
              <a:t>Review Written Pre/Post Pandemic Start</a:t>
            </a:r>
          </a:p>
          <a:p>
            <a:pPr lvl="3"/>
            <a:endParaRPr lang="en-CA" sz="1800" dirty="0"/>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504202" y="1685635"/>
            <a:ext cx="4341845" cy="727038"/>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3"/>
          <a:srcRect l="4840" t="81563" r="8994" b="3257"/>
          <a:stretch/>
        </p:blipFill>
        <p:spPr>
          <a:xfrm>
            <a:off x="504201" y="2542505"/>
            <a:ext cx="5290431" cy="451294"/>
          </a:xfrm>
          <a:prstGeom prst="rect">
            <a:avLst/>
          </a:prstGeom>
        </p:spPr>
      </p:pic>
      <p:pic>
        <p:nvPicPr>
          <p:cNvPr id="29" name="Picture 28">
            <a:extLst>
              <a:ext uri="{FF2B5EF4-FFF2-40B4-BE49-F238E27FC236}">
                <a16:creationId xmlns:a16="http://schemas.microsoft.com/office/drawing/2014/main" id="{9F311C9A-18BA-46F7-ACFE-0C75B1CE29C1}"/>
              </a:ext>
            </a:extLst>
          </p:cNvPr>
          <p:cNvPicPr>
            <a:picLocks noChangeAspect="1"/>
          </p:cNvPicPr>
          <p:nvPr/>
        </p:nvPicPr>
        <p:blipFill>
          <a:blip r:embed="rId4"/>
          <a:stretch>
            <a:fillRect/>
          </a:stretch>
        </p:blipFill>
        <p:spPr>
          <a:xfrm>
            <a:off x="467055" y="3134421"/>
            <a:ext cx="5559466" cy="3130430"/>
          </a:xfrm>
          <a:prstGeom prst="rect">
            <a:avLst/>
          </a:prstGeom>
        </p:spPr>
      </p:pic>
    </p:spTree>
    <p:extLst>
      <p:ext uri="{BB962C8B-B14F-4D97-AF65-F5344CB8AC3E}">
        <p14:creationId xmlns:p14="http://schemas.microsoft.com/office/powerpoint/2010/main" val="2424502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6015</TotalTime>
  <Words>3558</Words>
  <Application>Microsoft Office PowerPoint</Application>
  <PresentationFormat>Widescreen</PresentationFormat>
  <Paragraphs>525</Paragraphs>
  <Slides>50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Calibri</vt:lpstr>
      <vt:lpstr>Courier New</vt:lpstr>
      <vt:lpstr>Garamond</vt:lpstr>
      <vt:lpstr>Savon</vt:lpstr>
      <vt:lpstr>Hotel Review PREDICTION  Pre and Post Pandemic</vt:lpstr>
      <vt:lpstr>Index</vt:lpstr>
      <vt:lpstr>Introduction</vt:lpstr>
      <vt:lpstr>Introduction - Problem Statement and Scope</vt:lpstr>
      <vt:lpstr>Index</vt:lpstr>
      <vt:lpstr>PowerPoint Presentation</vt:lpstr>
      <vt:lpstr>Index</vt:lpstr>
      <vt:lpstr>Methodology - Overview</vt:lpstr>
      <vt:lpstr>Methodology – Data Collection</vt:lpstr>
      <vt:lpstr>Methodology – Model Feature Pre-Processing</vt:lpstr>
      <vt:lpstr>Methodology – Model Feature Pre-Processing</vt:lpstr>
      <vt:lpstr>Methodology – Transformer Models</vt:lpstr>
      <vt:lpstr>Methodology – Transformer Models</vt:lpstr>
      <vt:lpstr>Methodology – Ensemble Models</vt:lpstr>
      <vt:lpstr>Methodology - Overview</vt:lpstr>
      <vt:lpstr>Methodology – Tf-idf Feature Extraction </vt:lpstr>
      <vt:lpstr>Methodology – Tf-idf Feature Sampling</vt:lpstr>
      <vt:lpstr>Methodology – Tf-idf Feature Sampling</vt:lpstr>
      <vt:lpstr>Index</vt:lpstr>
      <vt:lpstr>Results &amp; Analysis – Data Sampling</vt:lpstr>
      <vt:lpstr>Results &amp; Analysis – Ensemble Results</vt:lpstr>
      <vt:lpstr>Results &amp; Analysis – Tf-idf Feature Sampling</vt:lpstr>
      <vt:lpstr>Results &amp; Analysis – Tf-idf Feature Sampling</vt:lpstr>
      <vt:lpstr>Results &amp; Analysis – Tf-idf Feature Sampling</vt:lpstr>
      <vt:lpstr>Results &amp; Analysis – Tf-idf Feature Sampling</vt:lpstr>
      <vt:lpstr>Results &amp; Analysis – Novel Sentences</vt:lpstr>
      <vt:lpstr>Index</vt:lpstr>
      <vt:lpstr>Conclusions</vt:lpstr>
      <vt:lpstr>Project Limitations &amp; Future Research</vt:lpstr>
      <vt:lpstr>References</vt:lpstr>
      <vt:lpstr>Thank you for Listening</vt:lpstr>
      <vt:lpstr>Supplemental Slides</vt:lpstr>
      <vt:lpstr>Results &amp; Analysis – Walkability</vt:lpstr>
      <vt:lpstr>Results &amp; Analysis – Tf-idf Feature Sampling</vt:lpstr>
      <vt:lpstr>Results &amp; Analysis – Tf-idf Feature Sampling</vt:lpstr>
      <vt:lpstr>Results &amp; Analysis – Tf-idf Feature Sampling</vt:lpstr>
      <vt:lpstr>Methodology – Data Sampling - Insufficient States</vt:lpstr>
      <vt:lpstr>Data Sampling – Star Ratings and the Pandemic</vt:lpstr>
      <vt:lpstr>Methodology – Transformer Models</vt:lpstr>
      <vt:lpstr>Methodology – Ensemble Models</vt:lpstr>
      <vt:lpstr>Results &amp; Analysis – Tf-idf Feature Extraction</vt:lpstr>
      <vt:lpstr>Dataset - Cities</vt:lpstr>
      <vt:lpstr>Methodology – Data Collection</vt:lpstr>
      <vt:lpstr>Methodology - Data Collection</vt:lpstr>
      <vt:lpstr>Methodology – Tf-idf Feature Extraction </vt:lpstr>
      <vt:lpstr>Results &amp; Analysis– Hotels by State</vt:lpstr>
      <vt:lpstr>Results &amp; Analysis – Average Review by State</vt:lpstr>
      <vt:lpstr>Results &amp; Analysis – Change in Reviews</vt:lpstr>
      <vt:lpstr>Results &amp; Analysis – Model Feature Engineering </vt:lpstr>
      <vt:lpstr>Results &amp; Analysis – Non-prepended Feature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Mariko McDougall</dc:creator>
  <cp:lastModifiedBy>Mariko McDougall</cp:lastModifiedBy>
  <cp:revision>87</cp:revision>
  <dcterms:created xsi:type="dcterms:W3CDTF">2022-02-17T15:40:09Z</dcterms:created>
  <dcterms:modified xsi:type="dcterms:W3CDTF">2022-04-14T18:48:04Z</dcterms:modified>
</cp:coreProperties>
</file>