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Inter"/>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np8YqAQBnApi5WEXSOmfa9daX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CA240-BEF7-4580-8340-6E65B0E98D70}">
  <a:tblStyle styleId="{CE2CA240-BEF7-4580-8340-6E65B0E98D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Inter-bold.fntdata"/><Relationship Id="rId10" Type="http://schemas.openxmlformats.org/officeDocument/2006/relationships/slide" Target="slides/slide5.xml"/><Relationship Id="rId21" Type="http://schemas.openxmlformats.org/officeDocument/2006/relationships/font" Target="fonts/Inter-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SPI Protocol</a:t>
            </a:r>
            <a:br>
              <a:rPr b="0" i="0" lang="en-US">
                <a:solidFill>
                  <a:srgbClr val="610B38"/>
                </a:solidFill>
                <a:latin typeface="Arial"/>
                <a:ea typeface="Arial"/>
                <a:cs typeface="Arial"/>
                <a:sym typeface="Arial"/>
              </a:rPr>
            </a:br>
            <a:endParaRPr/>
          </a:p>
        </p:txBody>
      </p:sp>
      <p:sp>
        <p:nvSpPr>
          <p:cNvPr id="85" name="Google Shape;85;p1"/>
          <p:cNvSpPr txBox="1"/>
          <p:nvPr>
            <p:ph idx="1" type="body"/>
          </p:nvPr>
        </p:nvSpPr>
        <p:spPr>
          <a:xfrm>
            <a:off x="838200" y="1323602"/>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SPI stands for the </a:t>
            </a:r>
            <a:r>
              <a:rPr b="1" i="0" lang="en-US">
                <a:solidFill>
                  <a:srgbClr val="333333"/>
                </a:solidFill>
                <a:latin typeface="Inter"/>
                <a:ea typeface="Inter"/>
                <a:cs typeface="Inter"/>
                <a:sym typeface="Inter"/>
              </a:rPr>
              <a:t>Serial Peripheral Interface</a:t>
            </a:r>
            <a:r>
              <a:rPr b="0" i="0" lang="en-US">
                <a:solidFill>
                  <a:srgbClr val="333333"/>
                </a:solidFill>
                <a:latin typeface="Inter"/>
                <a:ea typeface="Inter"/>
                <a:cs typeface="Inter"/>
                <a:sym typeface="Inter"/>
              </a:rPr>
              <a:t>. It is a serial communication protocol that is used to connect low-speed devices. It was developed by </a:t>
            </a:r>
            <a:r>
              <a:rPr b="1" i="0" lang="en-US">
                <a:solidFill>
                  <a:srgbClr val="333333"/>
                </a:solidFill>
                <a:latin typeface="Inter"/>
                <a:ea typeface="Inter"/>
                <a:cs typeface="Inter"/>
                <a:sym typeface="Inter"/>
              </a:rPr>
              <a:t>Motorola</a:t>
            </a:r>
            <a:r>
              <a:rPr b="0" i="0" lang="en-US">
                <a:solidFill>
                  <a:srgbClr val="333333"/>
                </a:solidFill>
                <a:latin typeface="Inter"/>
                <a:ea typeface="Inter"/>
                <a:cs typeface="Inter"/>
                <a:sym typeface="Inter"/>
              </a:rPr>
              <a:t> in the </a:t>
            </a:r>
            <a:r>
              <a:rPr b="1" i="0" lang="en-US">
                <a:solidFill>
                  <a:srgbClr val="333333"/>
                </a:solidFill>
                <a:latin typeface="Inter"/>
                <a:ea typeface="Inter"/>
                <a:cs typeface="Inter"/>
                <a:sym typeface="Inter"/>
              </a:rPr>
              <a:t>mid-1980</a:t>
            </a:r>
            <a:r>
              <a:rPr b="0" i="0" lang="en-US">
                <a:solidFill>
                  <a:srgbClr val="333333"/>
                </a:solidFill>
                <a:latin typeface="Inter"/>
                <a:ea typeface="Inter"/>
                <a:cs typeface="Inter"/>
                <a:sym typeface="Inter"/>
              </a:rPr>
              <a:t> for inter-chip communication. It is commonly used for communication with flash memory, sensors, real-time clock (RTC), analog-to-digital converters, and more. It is a full-duplex synchronous serial communication, which means that data can be simultaneously transmitted from both directions.</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The main advantage of the SPI is to transfer the data without any interruption. Many bits can be sent or received at a time in this protocol.</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In this protocol, devices are communicated in the master-slave relationship. The master device controls the slave device, and the slave device takes the instruction from the master device. The simplest configuration of the Serial Peripheral Interface (SPI) is a combination of a single slave and a single master. But, one master device can control multiple slave devices.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Applications of Real-time operating system (RTOS):</a:t>
            </a:r>
            <a:endParaRPr/>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RTOS is used in real-time applications that must work within specific deadlines. Following are the common areas of applications of Real-time operating systems are given below.</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used inside the Radar gadget.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utilized in Missile guidance.</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utilized in on line inventory trading.</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used inside the cell phone switching gadget.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utilized by Air site visitors to manipulate structures.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used in Medical Imaging Systems.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used inside the Fuel injection gadget.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used inside the Traffic manipulate gadget.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Real-time running structures are utilized in Autopilot travel simulators.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Types of Real-time operating system</a:t>
            </a:r>
            <a:br>
              <a:rPr b="0" i="0" lang="en-US">
                <a:solidFill>
                  <a:srgbClr val="610B4B"/>
                </a:solidFill>
                <a:latin typeface="Arial"/>
                <a:ea typeface="Arial"/>
                <a:cs typeface="Arial"/>
                <a:sym typeface="Arial"/>
              </a:rPr>
            </a:br>
            <a:endParaRPr/>
          </a:p>
        </p:txBody>
      </p:sp>
      <p:pic>
        <p:nvPicPr>
          <p:cNvPr descr="Real-Time operating system" id="148" name="Google Shape;148;p11"/>
          <p:cNvPicPr preferRelativeResize="0"/>
          <p:nvPr>
            <p:ph idx="1" type="body"/>
          </p:nvPr>
        </p:nvPicPr>
        <p:blipFill rotWithShape="1">
          <a:blip r:embed="rId3">
            <a:alphaModFix/>
          </a:blip>
          <a:srcRect b="0" l="0" r="0" t="0"/>
          <a:stretch/>
        </p:blipFill>
        <p:spPr>
          <a:xfrm>
            <a:off x="3238500" y="2177256"/>
            <a:ext cx="5715000" cy="364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33333"/>
              </a:buClr>
              <a:buSzPct val="100000"/>
              <a:buFont typeface="Inter"/>
              <a:buNone/>
            </a:pPr>
            <a:r>
              <a:rPr b="1" i="0" lang="en-US">
                <a:solidFill>
                  <a:srgbClr val="333333"/>
                </a:solidFill>
                <a:latin typeface="Inter"/>
                <a:ea typeface="Inter"/>
                <a:cs typeface="Inter"/>
                <a:sym typeface="Inter"/>
              </a:rPr>
              <a:t>Hard Real-Time operating system:</a:t>
            </a:r>
            <a:br>
              <a:rPr b="0" i="0" lang="en-US">
                <a:solidFill>
                  <a:srgbClr val="333333"/>
                </a:solidFill>
                <a:latin typeface="Inter"/>
                <a:ea typeface="Inter"/>
                <a:cs typeface="Inter"/>
                <a:sym typeface="Inter"/>
              </a:rPr>
            </a:br>
            <a:br>
              <a:rPr lang="en-US"/>
            </a:br>
            <a:endParaRPr/>
          </a:p>
        </p:txBody>
      </p:sp>
      <p:sp>
        <p:nvSpPr>
          <p:cNvPr id="154" name="Google Shape;15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In Hard RTOS, all critical tasks must be completed within the specified time duration, i.e., within the given deadline. Not meeting the deadline would result in critical failures such as damage to equipment or even loss of human life.</a:t>
            </a:r>
            <a:endParaRPr/>
          </a:p>
          <a:p>
            <a:pPr indent="-228600" lvl="0" marL="228600" rtl="0" algn="just">
              <a:lnSpc>
                <a:spcPct val="90000"/>
              </a:lnSpc>
              <a:spcBef>
                <a:spcPts val="1000"/>
              </a:spcBef>
              <a:spcAft>
                <a:spcPts val="0"/>
              </a:spcAft>
              <a:buClr>
                <a:srgbClr val="333333"/>
              </a:buClr>
              <a:buSzPct val="100000"/>
              <a:buChar char="•"/>
            </a:pPr>
            <a:r>
              <a:rPr b="1" i="0" lang="en-US">
                <a:solidFill>
                  <a:srgbClr val="333333"/>
                </a:solidFill>
                <a:latin typeface="Inter"/>
                <a:ea typeface="Inter"/>
                <a:cs typeface="Inter"/>
                <a:sym typeface="Inter"/>
              </a:rPr>
              <a:t>For Example,</a:t>
            </a:r>
            <a:endParaRPr b="0" i="0">
              <a:solidFill>
                <a:srgbClr val="333333"/>
              </a:solidFill>
              <a:latin typeface="Inter"/>
              <a:ea typeface="Inter"/>
              <a:cs typeface="Inter"/>
              <a:sym typeface="Inte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Let's take an example of airbags provided by carmakers along with a handle in the driver's seat. When the driver applies brakes at a particular instance, the airbags grow and prevent the driver's head from hitting the handle. Had there been some delay even of milliseconds, then it would have resulted in an accident.</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Similarly, consider an on-stock trading software. If someone wants to sell a particular share, the system must ensure that command is performed within a given critical time. Otherwise, if the market falls abruptly, it may cause a huge loss to the trader.</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Soft Real-Time operating system:</a:t>
            </a:r>
            <a:endParaRPr/>
          </a:p>
        </p:txBody>
      </p:sp>
      <p:sp>
        <p:nvSpPr>
          <p:cNvPr id="160" name="Google Shape;16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Soft RTOS accepts a few delays via the means of the Operating system. In this kind of RTOS, there may be a closing date assigned for a particular job, but a delay for a small amount of time is acceptable. So, cut off dates are treated softly via means of this kind of RTOS.</a:t>
            </a:r>
            <a:endParaRPr/>
          </a:p>
          <a:p>
            <a:pPr indent="-228600" lvl="0" marL="228600" rtl="0" algn="just">
              <a:lnSpc>
                <a:spcPct val="90000"/>
              </a:lnSpc>
              <a:spcBef>
                <a:spcPts val="1000"/>
              </a:spcBef>
              <a:spcAft>
                <a:spcPts val="0"/>
              </a:spcAft>
              <a:buClr>
                <a:srgbClr val="333333"/>
              </a:buClr>
              <a:buSzPts val="2800"/>
              <a:buChar char="•"/>
            </a:pPr>
            <a:r>
              <a:rPr b="1" i="0" lang="en-US">
                <a:solidFill>
                  <a:srgbClr val="333333"/>
                </a:solidFill>
                <a:latin typeface="Inter"/>
                <a:ea typeface="Inter"/>
                <a:cs typeface="Inter"/>
                <a:sym typeface="Inter"/>
              </a:rPr>
              <a:t>For Example,</a:t>
            </a:r>
            <a:endParaRPr b="0" i="0">
              <a:solidFill>
                <a:srgbClr val="333333"/>
              </a:solidFill>
              <a:latin typeface="Inter"/>
              <a:ea typeface="Inter"/>
              <a:cs typeface="Inter"/>
              <a:sym typeface="Inte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latin typeface="Inter"/>
                <a:ea typeface="Inter"/>
                <a:cs typeface="Inter"/>
                <a:sym typeface="Inter"/>
              </a:rPr>
              <a:t>This type of system is used in Online Transaction systems and Livestock price quotation Systems.</a:t>
            </a:r>
            <a:endParaRPr/>
          </a:p>
          <a:p>
            <a:pPr indent="-228600" lvl="0" marL="228600" rtl="0" algn="l">
              <a:lnSpc>
                <a:spcPct val="90000"/>
              </a:lnSpc>
              <a:spcBef>
                <a:spcPts val="1000"/>
              </a:spcBef>
              <a:spcAft>
                <a:spcPts val="0"/>
              </a:spcAft>
              <a:buClr>
                <a:schemeClr val="dk1"/>
              </a:buClr>
              <a:buSzPts val="2800"/>
              <a:buChar char="•"/>
            </a:pP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Firm Real-Time operating system:</a:t>
            </a:r>
            <a:endParaRPr/>
          </a:p>
        </p:txBody>
      </p:sp>
      <p:sp>
        <p:nvSpPr>
          <p:cNvPr id="166" name="Google Shape;16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In Firm RTOS additionally want to observe the deadlines. However, lacking a closing date might not have a massive effect, however may want to purposely undesired effects, like a massive discount within the fine of a product.</a:t>
            </a:r>
            <a:endParaRPr/>
          </a:p>
          <a:p>
            <a:pPr indent="-228600" lvl="0" marL="228600" rtl="0" algn="just">
              <a:lnSpc>
                <a:spcPct val="90000"/>
              </a:lnSpc>
              <a:spcBef>
                <a:spcPts val="1000"/>
              </a:spcBef>
              <a:spcAft>
                <a:spcPts val="0"/>
              </a:spcAft>
              <a:buClr>
                <a:srgbClr val="333333"/>
              </a:buClr>
              <a:buSzPct val="100000"/>
              <a:buChar char="•"/>
            </a:pPr>
            <a:r>
              <a:rPr b="1" i="0" lang="en-US">
                <a:solidFill>
                  <a:srgbClr val="333333"/>
                </a:solidFill>
                <a:latin typeface="Inter"/>
                <a:ea typeface="Inter"/>
                <a:cs typeface="Inter"/>
                <a:sym typeface="Inter"/>
              </a:rPr>
              <a:t>For Example</a:t>
            </a:r>
            <a:r>
              <a:rPr b="0" i="0" lang="en-US">
                <a:solidFill>
                  <a:srgbClr val="333333"/>
                </a:solidFill>
                <a:latin typeface="Inter"/>
                <a:ea typeface="Inter"/>
                <a:cs typeface="Inter"/>
                <a:sym typeface="Inter"/>
              </a:rPr>
              <a:t>, this system is used in various forms of Multimedia applications.</a:t>
            </a:r>
            <a:endParaRPr/>
          </a:p>
          <a:p>
            <a:pPr indent="-228600" lvl="0" marL="228600" rtl="0" algn="just">
              <a:lnSpc>
                <a:spcPct val="90000"/>
              </a:lnSpc>
              <a:spcBef>
                <a:spcPts val="1000"/>
              </a:spcBef>
              <a:spcAft>
                <a:spcPts val="0"/>
              </a:spcAft>
              <a:buClr>
                <a:srgbClr val="333333"/>
              </a:buClr>
              <a:buSzPct val="100000"/>
              <a:buChar char="•"/>
            </a:pPr>
            <a:r>
              <a:rPr b="1" i="0" lang="en-US">
                <a:solidFill>
                  <a:srgbClr val="333333"/>
                </a:solidFill>
                <a:latin typeface="Inter"/>
                <a:ea typeface="Inter"/>
                <a:cs typeface="Inter"/>
                <a:sym typeface="Inter"/>
              </a:rPr>
              <a:t>Advantages of Real-time operating system:</a:t>
            </a:r>
            <a:endParaRPr b="0" i="0">
              <a:solidFill>
                <a:srgbClr val="333333"/>
              </a:solidFill>
              <a:latin typeface="Inter"/>
              <a:ea typeface="Inter"/>
              <a:cs typeface="Inter"/>
              <a:sym typeface="Inte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The benefits of real-time operating system are as follows-: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Easy to layout, develop and execute real-time applications under the real-time operating system.</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The real-time working structures are extra compact, so those structures require much less memory space.</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In a Real-time operating system, the maximum utilization of devices and systems.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Focus on running applications and less importance to applications that are in the queue.</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Since the size of programs is small, RTOS can also be embedded systems like in transport and others.</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These types of systems are error-free.</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latin typeface="Inter"/>
                <a:ea typeface="Inter"/>
                <a:cs typeface="Inter"/>
                <a:sym typeface="Inter"/>
              </a:rPr>
              <a:t>Memory allocation is best managed in these types of systems.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Disadvantages of Real-time operating system:</a:t>
            </a:r>
            <a:endParaRPr/>
          </a:p>
        </p:txBody>
      </p:sp>
      <p:sp>
        <p:nvSpPr>
          <p:cNvPr id="172" name="Google Shape;1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The disadvantages of real-time operating systems are as follows-</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Real-time operating systems have complicated layout principles and are very costly to develop.</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Real-time operating systems are very complex and can consume critical CPU cycles.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SPI Interface</a:t>
            </a:r>
            <a:br>
              <a:rPr b="0" i="0" lang="en-US">
                <a:solidFill>
                  <a:srgbClr val="610B38"/>
                </a:solidFill>
                <a:latin typeface="Arial"/>
                <a:ea typeface="Arial"/>
                <a:cs typeface="Arial"/>
                <a:sym typeface="Arial"/>
              </a:rPr>
            </a:br>
            <a:endParaRPr/>
          </a:p>
        </p:txBody>
      </p:sp>
      <p:sp>
        <p:nvSpPr>
          <p:cNvPr id="91" name="Google Shape;91;p2"/>
          <p:cNvSpPr txBox="1"/>
          <p:nvPr>
            <p:ph idx="1" type="body"/>
          </p:nvPr>
        </p:nvSpPr>
        <p:spPr>
          <a:xfrm>
            <a:off x="936812" y="114374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The SPI protocol uses the four wires for the communication. There are shown in the figure.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PI Protocol" id="92" name="Google Shape;92;p2"/>
          <p:cNvPicPr preferRelativeResize="0"/>
          <p:nvPr/>
        </p:nvPicPr>
        <p:blipFill rotWithShape="1">
          <a:blip r:embed="rId3">
            <a:alphaModFix/>
          </a:blip>
          <a:srcRect b="0" l="0" r="0" t="0"/>
          <a:stretch/>
        </p:blipFill>
        <p:spPr>
          <a:xfrm>
            <a:off x="3638550" y="2119313"/>
            <a:ext cx="4762500" cy="2238375"/>
          </a:xfrm>
          <a:prstGeom prst="rect">
            <a:avLst/>
          </a:prstGeom>
          <a:noFill/>
          <a:ln>
            <a:noFill/>
          </a:ln>
        </p:spPr>
      </p:pic>
      <p:sp>
        <p:nvSpPr>
          <p:cNvPr id="93" name="Google Shape;93;p2"/>
          <p:cNvSpPr txBox="1"/>
          <p:nvPr/>
        </p:nvSpPr>
        <p:spPr>
          <a:xfrm>
            <a:off x="407894" y="4738549"/>
            <a:ext cx="11573435" cy="1754326"/>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MOSI:</a:t>
            </a:r>
            <a:r>
              <a:rPr b="0" i="0" lang="en-US" sz="1800" u="none" cap="none" strike="noStrike">
                <a:solidFill>
                  <a:srgbClr val="000000"/>
                </a:solidFill>
                <a:latin typeface="Inter"/>
                <a:ea typeface="Inter"/>
                <a:cs typeface="Inter"/>
                <a:sym typeface="Inter"/>
              </a:rPr>
              <a:t> MOSI stands for Master Output Slave Input. It is used to send data from the master to the slave.</a:t>
            </a:r>
            <a:endParaRPr/>
          </a:p>
          <a:p>
            <a:pPr indent="-114300" lvl="0" marL="0" marR="0" rtl="0" algn="just">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MISO:</a:t>
            </a:r>
            <a:r>
              <a:rPr b="0" i="0" lang="en-US" sz="1800" u="none" cap="none" strike="noStrike">
                <a:solidFill>
                  <a:srgbClr val="000000"/>
                </a:solidFill>
                <a:latin typeface="Inter"/>
                <a:ea typeface="Inter"/>
                <a:cs typeface="Inter"/>
                <a:sym typeface="Inter"/>
              </a:rPr>
              <a:t> MISO stands for Master Input Slave Output. It is used to send data from the slave to the master.</a:t>
            </a:r>
            <a:endParaRPr/>
          </a:p>
          <a:p>
            <a:pPr indent="-114300" lvl="0" marL="0" marR="0" rtl="0" algn="just">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SCK or SCLK (Serial Clock):</a:t>
            </a:r>
            <a:r>
              <a:rPr b="0" i="0" lang="en-US" sz="1800" u="none" cap="none" strike="noStrike">
                <a:solidFill>
                  <a:srgbClr val="000000"/>
                </a:solidFill>
                <a:latin typeface="Inter"/>
                <a:ea typeface="Inter"/>
                <a:cs typeface="Inter"/>
                <a:sym typeface="Inter"/>
              </a:rPr>
              <a:t> It is used to the clock signal.</a:t>
            </a:r>
            <a:endParaRPr/>
          </a:p>
          <a:p>
            <a:pPr indent="-114300" lvl="0" marL="0" marR="0" rtl="0" algn="just">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Inter"/>
                <a:ea typeface="Inter"/>
                <a:cs typeface="Inter"/>
                <a:sym typeface="Inter"/>
              </a:rPr>
              <a:t>SS/CS (Slave Select / Chip Select):</a:t>
            </a:r>
            <a:r>
              <a:rPr b="0" i="0" lang="en-US" sz="1800" u="none" cap="none" strike="noStrike">
                <a:solidFill>
                  <a:srgbClr val="000000"/>
                </a:solidFill>
                <a:latin typeface="Inter"/>
                <a:ea typeface="Inter"/>
                <a:cs typeface="Inter"/>
                <a:sym typeface="Inter"/>
              </a:rPr>
              <a:t> It is used by the master to send data by selecting a slave.</a:t>
            </a:r>
            <a:endParaRPr/>
          </a:p>
          <a:p>
            <a:pPr indent="0" lvl="0" marL="0" marR="0" rtl="0" algn="just">
              <a:spcBef>
                <a:spcPts val="0"/>
              </a:spcBef>
              <a:spcAft>
                <a:spcPts val="0"/>
              </a:spcAft>
              <a:buNone/>
            </a:pPr>
            <a:r>
              <a:rPr b="0" i="0" lang="en-US" sz="1800" u="none" cap="none" strike="noStrike">
                <a:solidFill>
                  <a:srgbClr val="333333"/>
                </a:solidFill>
                <a:latin typeface="Arial"/>
                <a:ea typeface="Arial"/>
                <a:cs typeface="Arial"/>
                <a:sym typeface="Arial"/>
              </a:rPr>
              <a:t>Note: If the single slave is present in the communication, that required only three wires. The SS (slave select) is not required in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Advantages of SPI</a:t>
            </a:r>
            <a:br>
              <a:rPr b="0" i="0" lang="en-US">
                <a:solidFill>
                  <a:srgbClr val="610B38"/>
                </a:solidFill>
                <a:latin typeface="Arial"/>
                <a:ea typeface="Arial"/>
                <a:cs typeface="Arial"/>
                <a:sym typeface="Arial"/>
              </a:rPr>
            </a:br>
            <a:endParaRPr/>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The main advantage of the SPI is to transfer the data without any interruption.</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It is simple hardware.</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It provides full-duplex communication.</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There is no need for a unique address of the slave in this protocol.</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This protocol does not require precise oscillation of slave devices because it uses the master's clock.</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In this, software implementation is very simple.</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It provides high transfer speed.</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Signals are unidirectional.</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It has separate lines of MISO and MOSI, so the data can be sent and received at the same time.</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Disadvantages of SPI</a:t>
            </a:r>
            <a:br>
              <a:rPr b="0" i="0" lang="en-US">
                <a:solidFill>
                  <a:srgbClr val="610B38"/>
                </a:solidFill>
                <a:latin typeface="Arial"/>
                <a:ea typeface="Arial"/>
                <a:cs typeface="Arial"/>
                <a:sym typeface="Arial"/>
              </a:rPr>
            </a:br>
            <a:endParaRPr/>
          </a:p>
        </p:txBody>
      </p:sp>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Font typeface="Calibri"/>
              <a:buAutoNum type="arabicPeriod"/>
            </a:pPr>
            <a:r>
              <a:rPr b="0" i="0" lang="en-US">
                <a:solidFill>
                  <a:srgbClr val="000000"/>
                </a:solidFill>
                <a:latin typeface="Inter"/>
                <a:ea typeface="Inter"/>
                <a:cs typeface="Inter"/>
                <a:sym typeface="Inter"/>
              </a:rPr>
              <a:t>Usually, it supports only one master.</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0" i="0" lang="en-US">
                <a:solidFill>
                  <a:srgbClr val="000000"/>
                </a:solidFill>
                <a:latin typeface="Inter"/>
                <a:ea typeface="Inter"/>
                <a:cs typeface="Inter"/>
                <a:sym typeface="Inter"/>
              </a:rPr>
              <a:t>It does not check the error like the UART.</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0" i="0" lang="en-US">
                <a:solidFill>
                  <a:srgbClr val="000000"/>
                </a:solidFill>
                <a:latin typeface="Inter"/>
                <a:ea typeface="Inter"/>
                <a:cs typeface="Inter"/>
                <a:sym typeface="Inter"/>
              </a:rPr>
              <a:t>It uses more pins than the other protocol.</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0" i="0" lang="en-US">
                <a:solidFill>
                  <a:srgbClr val="000000"/>
                </a:solidFill>
                <a:latin typeface="Inter"/>
                <a:ea typeface="Inter"/>
                <a:cs typeface="Inter"/>
                <a:sym typeface="Inter"/>
              </a:rPr>
              <a:t>It can be used only from a short distance.</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0" i="0" lang="en-US">
                <a:solidFill>
                  <a:srgbClr val="000000"/>
                </a:solidFill>
                <a:latin typeface="Inter"/>
                <a:ea typeface="Inter"/>
                <a:cs typeface="Inter"/>
                <a:sym typeface="Inter"/>
              </a:rPr>
              <a:t>It does not give any acknowledgment that the data is received or not.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Applications of SPI</a:t>
            </a:r>
            <a:br>
              <a:rPr b="0" i="0" lang="en-US">
                <a:solidFill>
                  <a:srgbClr val="610B38"/>
                </a:solidFill>
                <a:latin typeface="Arial"/>
                <a:ea typeface="Arial"/>
                <a:cs typeface="Arial"/>
                <a:sym typeface="Arial"/>
              </a:rPr>
            </a:br>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Font typeface="Arial"/>
              <a:buChar char="•"/>
            </a:pPr>
            <a:r>
              <a:rPr b="0" i="0" lang="en-US">
                <a:solidFill>
                  <a:srgbClr val="000000"/>
                </a:solidFill>
                <a:latin typeface="Inter"/>
                <a:ea typeface="Inter"/>
                <a:cs typeface="Inter"/>
                <a:sym typeface="Inter"/>
              </a:rPr>
              <a:t>Memory: SD Card, MMC, EEPROM, and Flash.</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Sensors: Temperature and Pressure.</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Control Devices: ADC, DAC, digital POTS, and Audio Codec.</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Others: Camera Lens Mount, Touchscreen, LCD, RTC, video game controller, etc.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Difference between the I2C and SPI protocol.</a:t>
            </a:r>
            <a:br>
              <a:rPr b="0" i="0" lang="en-US">
                <a:solidFill>
                  <a:srgbClr val="610B38"/>
                </a:solidFill>
                <a:latin typeface="Arial"/>
                <a:ea typeface="Arial"/>
                <a:cs typeface="Arial"/>
                <a:sym typeface="Arial"/>
              </a:rPr>
            </a:br>
            <a:endParaRPr/>
          </a:p>
        </p:txBody>
      </p:sp>
      <p:graphicFrame>
        <p:nvGraphicFramePr>
          <p:cNvPr id="117" name="Google Shape;117;p6"/>
          <p:cNvGraphicFramePr/>
          <p:nvPr/>
        </p:nvGraphicFramePr>
        <p:xfrm>
          <a:off x="914400" y="1514475"/>
          <a:ext cx="3000000" cy="3000000"/>
        </p:xfrm>
        <a:graphic>
          <a:graphicData uri="http://schemas.openxmlformats.org/drawingml/2006/table">
            <a:tbl>
              <a:tblPr>
                <a:noFill/>
                <a:tableStyleId>{CE2CA240-BEF7-4580-8340-6E65B0E98D70}</a:tableStyleId>
              </a:tblPr>
              <a:tblGrid>
                <a:gridCol w="5133975"/>
                <a:gridCol w="5133975"/>
              </a:tblGrid>
              <a:tr h="469775">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I2C</a:t>
                      </a:r>
                      <a:endParaRPr/>
                    </a:p>
                  </a:txBody>
                  <a:tcPr marT="99200" marB="99200" marR="99200" marL="99200">
                    <a:lnL cap="flat" cmpd="sng" w="9525">
                      <a:solidFill>
                        <a:srgbClr val="B0FF50"/>
                      </a:solidFill>
                      <a:prstDash val="solid"/>
                      <a:round/>
                      <a:headEnd len="sm" w="sm" type="none"/>
                      <a:tailEnd len="sm" w="sm" type="none"/>
                    </a:lnL>
                    <a:lnR cap="flat" cmpd="sng" w="9525">
                      <a:solidFill>
                        <a:srgbClr val="B0FF50"/>
                      </a:solidFill>
                      <a:prstDash val="solid"/>
                      <a:round/>
                      <a:headEnd len="sm" w="sm" type="none"/>
                      <a:tailEnd len="sm" w="sm" type="none"/>
                    </a:lnR>
                    <a:lnT cap="flat" cmpd="sng" w="9525">
                      <a:solidFill>
                        <a:srgbClr val="B0FF5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US" sz="1600" u="none" cap="none" strike="noStrike">
                          <a:solidFill>
                            <a:srgbClr val="000000"/>
                          </a:solidFill>
                          <a:latin typeface="times new roman"/>
                          <a:ea typeface="times new roman"/>
                          <a:cs typeface="times new roman"/>
                          <a:sym typeface="times new roman"/>
                        </a:rPr>
                        <a:t>SPI</a:t>
                      </a:r>
                      <a:endParaRPr/>
                    </a:p>
                  </a:txBody>
                  <a:tcPr marT="99200" marB="99200" marR="99200" marL="99200">
                    <a:lnL cap="flat" cmpd="sng" w="9525">
                      <a:solidFill>
                        <a:srgbClr val="B0FF50"/>
                      </a:solidFill>
                      <a:prstDash val="solid"/>
                      <a:round/>
                      <a:headEnd len="sm" w="sm" type="none"/>
                      <a:tailEnd len="sm" w="sm" type="none"/>
                    </a:lnL>
                    <a:lnR cap="flat" cmpd="sng" w="9525">
                      <a:solidFill>
                        <a:srgbClr val="B0FF50"/>
                      </a:solidFill>
                      <a:prstDash val="solid"/>
                      <a:round/>
                      <a:headEnd len="sm" w="sm" type="none"/>
                      <a:tailEnd len="sm" w="sm" type="none"/>
                    </a:lnR>
                    <a:lnT cap="flat" cmpd="sng" w="9525">
                      <a:solidFill>
                        <a:srgbClr val="B0FF50"/>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399525">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I2C stands for the Inter-integrated controller.</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SPI stands for the Serial Peripheral Interface.</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46300">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was developed by Philips semiconductor in 1980.</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was developed by Motorola in the mid-1980.</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99525">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is a half-duplex protocol.</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is a full-duplex protocol.</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46300">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supports the multiple master configuration.</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does not support the multiple master configuration.</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99525">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More overhead.</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Less overhead.</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58575">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I2C protocol uses two cables for communication (</a:t>
                      </a:r>
                      <a:r>
                        <a:rPr lang="en-US" sz="1600">
                          <a:solidFill>
                            <a:srgbClr val="333333"/>
                          </a:solidFill>
                          <a:latin typeface="Inter"/>
                          <a:ea typeface="Inter"/>
                          <a:cs typeface="Inter"/>
                          <a:sym typeface="Inter"/>
                        </a:rPr>
                        <a:t>S</a:t>
                      </a:r>
                      <a:r>
                        <a:rPr lang="en-US" sz="1600" u="none" cap="none" strike="noStrike">
                          <a:solidFill>
                            <a:srgbClr val="333333"/>
                          </a:solidFill>
                          <a:latin typeface="Inter"/>
                          <a:ea typeface="Inter"/>
                          <a:cs typeface="Inter"/>
                          <a:sym typeface="Inter"/>
                        </a:rPr>
                        <a:t>CL and SDA).</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SPI protocol uses four cables for communication (MISO, MOSI, CS, and CLK).</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646300">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Its data transfer speed ranges from 100kHz to 400kHz.</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Its data transfer speed up to 25 MHz.</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99525">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is a multi-master protocol.</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US" sz="1600" u="none" cap="none" strike="noStrike">
                          <a:solidFill>
                            <a:srgbClr val="333333"/>
                          </a:solidFill>
                          <a:latin typeface="Inter"/>
                          <a:ea typeface="Inter"/>
                          <a:cs typeface="Inter"/>
                          <a:sym typeface="Inter"/>
                        </a:rPr>
                        <a:t>It is a single master protocol.</a:t>
                      </a:r>
                      <a:endParaRPr/>
                    </a:p>
                  </a:txBody>
                  <a:tcPr marT="66125" marB="66125" marR="66125" marL="661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Real-Time operating system</a:t>
            </a:r>
            <a:br>
              <a:rPr b="0" i="0" lang="en-US">
                <a:solidFill>
                  <a:srgbClr val="610B38"/>
                </a:solidFill>
                <a:latin typeface="Arial"/>
                <a:ea typeface="Arial"/>
                <a:cs typeface="Arial"/>
                <a:sym typeface="Arial"/>
              </a:rPr>
            </a:br>
            <a:endParaRPr/>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333333"/>
              </a:buClr>
              <a:buSzPct val="100000"/>
              <a:buChar char="•"/>
            </a:pPr>
            <a:r>
              <a:rPr b="1" i="0" lang="en-US">
                <a:solidFill>
                  <a:srgbClr val="333333"/>
                </a:solidFill>
                <a:latin typeface="Inter"/>
                <a:ea typeface="Inter"/>
                <a:cs typeface="Inter"/>
                <a:sym typeface="Inter"/>
              </a:rPr>
              <a:t>A real-time operating system (RTOS)</a:t>
            </a:r>
            <a:r>
              <a:rPr b="0" i="0" lang="en-US">
                <a:solidFill>
                  <a:srgbClr val="333333"/>
                </a:solidFill>
                <a:latin typeface="Inter"/>
                <a:ea typeface="Inter"/>
                <a:cs typeface="Inter"/>
                <a:sym typeface="Inter"/>
              </a:rPr>
              <a:t> is a special-purpose operating system used in computers that has strict time constraints for any job to be performed.</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 It is employed mostly in those systems in which the results of the computations are used to influence a process while it is executing.</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 Whenever an event external to the computer occurs, it is communicated to the computer with the help of some sensor used to monitor the event.</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 The sensor produces the signal that is interpreted by the operating system as an interrupt. On receiving an interrupt, the operating system invokes a specific process or a set of processes to serve the interrupt.</a:t>
            </a:r>
            <a:endParaRPr/>
          </a:p>
          <a:p>
            <a:pPr indent="0" lvl="0" marL="0" rtl="0" algn="l">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pic>
        <p:nvPicPr>
          <p:cNvPr descr="Real-Time operating system" id="129" name="Google Shape;129;p8"/>
          <p:cNvPicPr preferRelativeResize="0"/>
          <p:nvPr>
            <p:ph idx="1" type="body"/>
          </p:nvPr>
        </p:nvPicPr>
        <p:blipFill rotWithShape="1">
          <a:blip r:embed="rId3">
            <a:alphaModFix/>
          </a:blip>
          <a:srcRect b="0" l="0" r="0" t="0"/>
          <a:stretch/>
        </p:blipFill>
        <p:spPr>
          <a:xfrm>
            <a:off x="2181225" y="365125"/>
            <a:ext cx="7610476" cy="3629024"/>
          </a:xfrm>
          <a:prstGeom prst="rect">
            <a:avLst/>
          </a:prstGeom>
          <a:noFill/>
          <a:ln>
            <a:noFill/>
          </a:ln>
        </p:spPr>
      </p:pic>
      <p:sp>
        <p:nvSpPr>
          <p:cNvPr id="130" name="Google Shape;130;p8"/>
          <p:cNvSpPr txBox="1"/>
          <p:nvPr/>
        </p:nvSpPr>
        <p:spPr>
          <a:xfrm>
            <a:off x="376517" y="4382451"/>
            <a:ext cx="11438965"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333333"/>
                </a:solidFill>
                <a:latin typeface="Inter"/>
                <a:ea typeface="Inter"/>
                <a:cs typeface="Inter"/>
                <a:sym typeface="Inter"/>
              </a:rPr>
              <a:t>This process is completely uninterrupted unless a higher priority interrupt occurs during its execution. Therefore, there must be a strict hierarchy of priority among the interrupts. The interrupt with the highest priority must be allowed to initiate the process , while lower priority interrupts should be kept in a buffer that will be handled later. Interrupt management is important in such an operating system.</a:t>
            </a:r>
            <a:endParaRPr/>
          </a:p>
          <a:p>
            <a:pPr indent="0" lvl="0" marL="0" marR="0" rtl="0" algn="just">
              <a:spcBef>
                <a:spcPts val="0"/>
              </a:spcBef>
              <a:spcAft>
                <a:spcPts val="0"/>
              </a:spcAft>
              <a:buNone/>
            </a:pPr>
            <a:r>
              <a:t/>
            </a:r>
            <a:endParaRPr b="0" i="0" sz="1800" u="none" cap="none" strike="noStrike">
              <a:solidFill>
                <a:srgbClr val="333333"/>
              </a:solidFill>
              <a:latin typeface="Inter"/>
              <a:ea typeface="Inter"/>
              <a:cs typeface="Inter"/>
              <a:sym typeface="Inter"/>
            </a:endParaRPr>
          </a:p>
          <a:p>
            <a:pPr indent="0" lvl="0" marL="0" marR="0" rtl="0" algn="just">
              <a:spcBef>
                <a:spcPts val="0"/>
              </a:spcBef>
              <a:spcAft>
                <a:spcPts val="0"/>
              </a:spcAft>
              <a:buNone/>
            </a:pPr>
            <a:r>
              <a:rPr b="0" i="0" lang="en-US" sz="1800" u="none" cap="none" strike="noStrike">
                <a:solidFill>
                  <a:srgbClr val="333333"/>
                </a:solidFill>
                <a:latin typeface="Inter"/>
                <a:ea typeface="Inter"/>
                <a:cs typeface="Inter"/>
                <a:sym typeface="Inter"/>
              </a:rPr>
              <a:t>Real-time operating systems employ special-purpose operating systems because conventional operating systems do not provide such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The various examples of Real-time operating systems are:</a:t>
            </a:r>
            <a:endParaRPr/>
          </a:p>
        </p:txBody>
      </p:sp>
      <p:sp>
        <p:nvSpPr>
          <p:cNvPr id="136" name="Google Shape;13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Font typeface="Arial"/>
              <a:buChar char="•"/>
            </a:pPr>
            <a:r>
              <a:rPr b="0" i="0" lang="en-US">
                <a:solidFill>
                  <a:srgbClr val="000000"/>
                </a:solidFill>
                <a:latin typeface="Inter"/>
                <a:ea typeface="Inter"/>
                <a:cs typeface="Inter"/>
                <a:sym typeface="Inter"/>
              </a:rPr>
              <a:t>MTS</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Lynx</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QNX</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VxWorks</a:t>
            </a:r>
            <a:endParaRPr>
              <a:solidFill>
                <a:srgbClr val="000000"/>
              </a:solidFill>
              <a:latin typeface="Inter"/>
              <a:ea typeface="Inter"/>
              <a:cs typeface="Inter"/>
              <a:sym typeface="Inter"/>
            </a:endParaRPr>
          </a:p>
          <a:p>
            <a:pPr indent="-165100" lvl="0" marL="228600" rtl="0" algn="just">
              <a:lnSpc>
                <a:spcPct val="90000"/>
              </a:lnSpc>
              <a:spcBef>
                <a:spcPts val="1000"/>
              </a:spcBef>
              <a:spcAft>
                <a:spcPts val="0"/>
              </a:spcAft>
              <a:buClr>
                <a:srgbClr val="000000"/>
              </a:buClr>
              <a:buSzPts val="1800"/>
              <a:buFont typeface="Inter"/>
              <a:buChar char="•"/>
            </a:pPr>
            <a:r>
              <a:rPr lang="en-US">
                <a:solidFill>
                  <a:srgbClr val="000000"/>
                </a:solidFill>
                <a:latin typeface="Inter"/>
                <a:ea typeface="Inter"/>
                <a:cs typeface="Inter"/>
                <a:sym typeface="Inter"/>
              </a:rPr>
              <a:t>free Rtos</a:t>
            </a:r>
            <a:endParaRPr>
              <a:solidFill>
                <a:srgbClr val="000000"/>
              </a:solidFill>
              <a:latin typeface="Inter"/>
              <a:ea typeface="Inter"/>
              <a:cs typeface="Inter"/>
              <a:sym typeface="Inter"/>
            </a:endParaRPr>
          </a:p>
          <a:p>
            <a:pPr indent="-165100" lvl="0" marL="228600" rtl="0" algn="just">
              <a:lnSpc>
                <a:spcPct val="90000"/>
              </a:lnSpc>
              <a:spcBef>
                <a:spcPts val="1000"/>
              </a:spcBef>
              <a:spcAft>
                <a:spcPts val="0"/>
              </a:spcAft>
              <a:buClr>
                <a:srgbClr val="000000"/>
              </a:buClr>
              <a:buSzPts val="1800"/>
              <a:buFont typeface="Inter"/>
              <a:buChar char="•"/>
            </a:pPr>
            <a:r>
              <a:rPr lang="en-US">
                <a:solidFill>
                  <a:srgbClr val="000000"/>
                </a:solidFill>
                <a:latin typeface="Inter"/>
                <a:ea typeface="Inter"/>
                <a:cs typeface="Inter"/>
                <a:sym typeface="Inter"/>
              </a:rPr>
              <a:t>etc</a:t>
            </a:r>
            <a:endParaRPr>
              <a:solidFill>
                <a:srgbClr val="000000"/>
              </a:solidFill>
              <a:latin typeface="Inter"/>
              <a:ea typeface="Inter"/>
              <a:cs typeface="Inter"/>
              <a:sym typeface="Inte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2023-11-19T02:43:19Z</dcterms:created>
  <dc:creator>karan sharma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2023-11-19T06:21:27Z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746d9693-4c2a-4a27-98e6-328c89a7bd22</vt:lpwstr>
  </property>
  <property fmtid="{D5CDD505-2E9C-101B-9397-08002B2CF9AE}" pid="7" name="MSIP_Label_defa4170-0d19-0005-0004-bc88714345d2_ActionId">
    <vt:lpwstr>08192cda-a20a-4fd3-823f-6cdcab8bf6c1</vt:lpwstr>
  </property>
  <property fmtid="{D5CDD505-2E9C-101B-9397-08002B2CF9AE}" pid="8" name="MSIP_Label_defa4170-0d19-0005-0004-bc88714345d2_ContentBits">
    <vt:lpwstr>0</vt:lpwstr>
  </property>
  <property fmtid="{D5CDD505-2E9C-101B-9397-08002B2CF9AE}" pid="9" name="ContentTypeId">
    <vt:lpwstr>0x01010046D3B63C57A32547A14594696D01E65C</vt:lpwstr>
  </property>
</Properties>
</file>