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7" r:id="rId2"/>
    <p:sldId id="259" r:id="rId3"/>
    <p:sldId id="258" r:id="rId4"/>
    <p:sldId id="256" r:id="rId5"/>
    <p:sldId id="270"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32238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8920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1170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663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066837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3/12/2019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222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641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192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9530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3/12/2019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4768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smtClean="0"/>
              <a:pPr/>
              <a:t>3/12/2019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7541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3/12/2019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818733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E973D95-3D46-4C5D-9A23-B451F1F6F858}"/>
              </a:ext>
            </a:extLst>
          </p:cNvPr>
          <p:cNvPicPr>
            <a:picLocks noChangeAspect="1"/>
          </p:cNvPicPr>
          <p:nvPr/>
        </p:nvPicPr>
        <p:blipFill>
          <a:blip r:embed="rId2"/>
          <a:stretch>
            <a:fillRect/>
          </a:stretch>
        </p:blipFill>
        <p:spPr>
          <a:xfrm>
            <a:off x="804334" y="1815042"/>
            <a:ext cx="10583332" cy="3227915"/>
          </a:xfrm>
          <a:prstGeom prst="rect">
            <a:avLst/>
          </a:prstGeom>
        </p:spPr>
      </p:pic>
    </p:spTree>
    <p:extLst>
      <p:ext uri="{BB962C8B-B14F-4D97-AF65-F5344CB8AC3E}">
        <p14:creationId xmlns:p14="http://schemas.microsoft.com/office/powerpoint/2010/main" val="183192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09DC-CA21-4616-B97D-2FCE1F9E3936}"/>
              </a:ext>
            </a:extLst>
          </p:cNvPr>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dirty="0"/>
              <a:t>TEAM ORION</a:t>
            </a:r>
          </a:p>
        </p:txBody>
      </p:sp>
      <p:sp>
        <p:nvSpPr>
          <p:cNvPr id="3" name="Subtitle 2">
            <a:extLst>
              <a:ext uri="{FF2B5EF4-FFF2-40B4-BE49-F238E27FC236}">
                <a16:creationId xmlns:a16="http://schemas.microsoft.com/office/drawing/2014/main" id="{D7B4352E-D5D9-4F9C-8E2D-E791FE47C390}"/>
              </a:ext>
            </a:extLst>
          </p:cNvPr>
          <p:cNvSpPr>
            <a:spLocks noGrp="1"/>
          </p:cNvSpPr>
          <p:nvPr>
            <p:ph type="subTitle" idx="1"/>
          </p:nvPr>
        </p:nvSpPr>
        <p:spPr>
          <a:xfrm>
            <a:off x="0" y="5794310"/>
            <a:ext cx="12192000" cy="1063690"/>
          </a:xfrm>
        </p:spPr>
        <p:txBody>
          <a:bodyPr>
            <a:normAutofit/>
          </a:bodyPr>
          <a:lstStyle/>
          <a:p>
            <a:r>
              <a:rPr lang="en-US" dirty="0"/>
              <a:t>Orion is a prominent constellation located on the celestial equator and visible throughout the world. It is one of the most conspicuous and recognizable constellations in the night sky. It was named after Orion, a hunter in Greek mythology. </a:t>
            </a:r>
          </a:p>
        </p:txBody>
      </p:sp>
    </p:spTree>
    <p:extLst>
      <p:ext uri="{BB962C8B-B14F-4D97-AF65-F5344CB8AC3E}">
        <p14:creationId xmlns:p14="http://schemas.microsoft.com/office/powerpoint/2010/main" val="538956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3441-C927-4EEB-81C6-56B9B970D32E}"/>
              </a:ext>
            </a:extLst>
          </p:cNvPr>
          <p:cNvSpPr>
            <a:spLocks noGrp="1"/>
          </p:cNvSpPr>
          <p:nvPr>
            <p:ph type="title"/>
          </p:nvPr>
        </p:nvSpPr>
        <p:spPr>
          <a:xfrm>
            <a:off x="3863994" y="964692"/>
            <a:ext cx="7729728" cy="1188720"/>
          </a:xfrm>
        </p:spPr>
        <p:txBody>
          <a:bodyPr>
            <a:normAutofit/>
          </a:bodyPr>
          <a:lstStyle/>
          <a:p>
            <a:r>
              <a:rPr lang="en-US" sz="3200" dirty="0"/>
              <a:t>GROUP MEMBERS</a:t>
            </a:r>
          </a:p>
        </p:txBody>
      </p:sp>
      <p:sp>
        <p:nvSpPr>
          <p:cNvPr id="3" name="Content Placeholder 2">
            <a:extLst>
              <a:ext uri="{FF2B5EF4-FFF2-40B4-BE49-F238E27FC236}">
                <a16:creationId xmlns:a16="http://schemas.microsoft.com/office/drawing/2014/main" id="{A40C7D1A-1DDD-439C-9338-99C6ADED8633}"/>
              </a:ext>
            </a:extLst>
          </p:cNvPr>
          <p:cNvSpPr>
            <a:spLocks noGrp="1"/>
          </p:cNvSpPr>
          <p:nvPr>
            <p:ph idx="1"/>
          </p:nvPr>
        </p:nvSpPr>
        <p:spPr>
          <a:xfrm>
            <a:off x="3863994" y="2638044"/>
            <a:ext cx="7729728" cy="3101983"/>
          </a:xfrm>
        </p:spPr>
        <p:txBody>
          <a:bodyPr>
            <a:normAutofit/>
          </a:bodyPr>
          <a:lstStyle/>
          <a:p>
            <a:pPr lvl="1"/>
            <a:r>
              <a:rPr lang="en-US" sz="2800" dirty="0"/>
              <a:t>Muhammad Mohsin Zafar</a:t>
            </a:r>
          </a:p>
          <a:p>
            <a:pPr lvl="1"/>
            <a:r>
              <a:rPr lang="en-US" sz="2800" dirty="0"/>
              <a:t>Nasir Ali</a:t>
            </a:r>
          </a:p>
          <a:p>
            <a:pPr lvl="1"/>
            <a:r>
              <a:rPr lang="en-US" sz="2800" dirty="0" err="1"/>
              <a:t>Wamiq</a:t>
            </a:r>
            <a:r>
              <a:rPr lang="en-US" sz="2800" dirty="0"/>
              <a:t> Rehman</a:t>
            </a:r>
          </a:p>
          <a:p>
            <a:pPr marL="228600" lvl="1" indent="0" algn="r">
              <a:buNone/>
            </a:pPr>
            <a:endParaRPr lang="en-US" sz="2800" dirty="0"/>
          </a:p>
          <a:p>
            <a:pPr marL="228600" lvl="1" indent="0" algn="r">
              <a:buNone/>
            </a:pPr>
            <a:r>
              <a:rPr lang="en-US" sz="2800" dirty="0"/>
              <a:t>MS Computer Science (18-20)</a:t>
            </a:r>
          </a:p>
          <a:p>
            <a:pPr lvl="1"/>
            <a:endParaRPr lang="en-US" sz="1800" dirty="0"/>
          </a:p>
        </p:txBody>
      </p:sp>
    </p:spTree>
    <p:extLst>
      <p:ext uri="{BB962C8B-B14F-4D97-AF65-F5344CB8AC3E}">
        <p14:creationId xmlns:p14="http://schemas.microsoft.com/office/powerpoint/2010/main" val="15617950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4767-1D02-46CE-B0D1-70D23D558190}"/>
              </a:ext>
            </a:extLst>
          </p:cNvPr>
          <p:cNvSpPr>
            <a:spLocks noGrp="1"/>
          </p:cNvSpPr>
          <p:nvPr>
            <p:ph type="ctrTitle"/>
          </p:nvPr>
        </p:nvSpPr>
        <p:spPr/>
        <p:style>
          <a:lnRef idx="0">
            <a:schemeClr val="accent4"/>
          </a:lnRef>
          <a:fillRef idx="3">
            <a:schemeClr val="accent4"/>
          </a:fillRef>
          <a:effectRef idx="3">
            <a:schemeClr val="accent4"/>
          </a:effectRef>
          <a:fontRef idx="minor">
            <a:schemeClr val="lt1"/>
          </a:fontRef>
        </p:style>
        <p:txBody>
          <a:bodyPr/>
          <a:lstStyle/>
          <a:p>
            <a:r>
              <a:rPr lang="en-US" dirty="0"/>
              <a:t>MALWARE CLASSIFICATION FOR NON DOMAIN EXPERTS</a:t>
            </a:r>
          </a:p>
        </p:txBody>
      </p:sp>
      <p:sp>
        <p:nvSpPr>
          <p:cNvPr id="3" name="Subtitle 2">
            <a:extLst>
              <a:ext uri="{FF2B5EF4-FFF2-40B4-BE49-F238E27FC236}">
                <a16:creationId xmlns:a16="http://schemas.microsoft.com/office/drawing/2014/main" id="{9917C203-7FC8-4915-BB01-273E7F2791A9}"/>
              </a:ext>
            </a:extLst>
          </p:cNvPr>
          <p:cNvSpPr>
            <a:spLocks noGrp="1"/>
          </p:cNvSpPr>
          <p:nvPr>
            <p:ph type="subTitle" idx="1"/>
          </p:nvPr>
        </p:nvSpPr>
        <p:spPr>
          <a:xfrm>
            <a:off x="2695194" y="4352543"/>
            <a:ext cx="6801612" cy="1460427"/>
          </a:xfrm>
        </p:spPr>
        <p:txBody>
          <a:bodyPr>
            <a:normAutofit lnSpcReduction="10000"/>
          </a:bodyPr>
          <a:lstStyle/>
          <a:p>
            <a:r>
              <a:rPr lang="en-US" dirty="0"/>
              <a:t>MACHINE LEARNING IN CYBER SECURITY</a:t>
            </a:r>
          </a:p>
          <a:p>
            <a:r>
              <a:rPr lang="en-US" dirty="0"/>
              <a:t>DEPARTMENT OF COMPUTER AND INFORMATION SCIENCES</a:t>
            </a:r>
          </a:p>
          <a:p>
            <a:r>
              <a:rPr lang="en-US" dirty="0"/>
              <a:t>PIEAS</a:t>
            </a:r>
          </a:p>
        </p:txBody>
      </p:sp>
    </p:spTree>
    <p:extLst>
      <p:ext uri="{BB962C8B-B14F-4D97-AF65-F5344CB8AC3E}">
        <p14:creationId xmlns:p14="http://schemas.microsoft.com/office/powerpoint/2010/main" val="21068818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nature, tree, sky&#10;&#10;Description automatically generated">
            <a:extLst>
              <a:ext uri="{FF2B5EF4-FFF2-40B4-BE49-F238E27FC236}">
                <a16:creationId xmlns:a16="http://schemas.microsoft.com/office/drawing/2014/main" id="{9D45683C-5EAD-466F-AA10-CDFE83C3763B}"/>
              </a:ext>
            </a:extLst>
          </p:cNvPr>
          <p:cNvPicPr>
            <a:picLocks noChangeAspect="1"/>
          </p:cNvPicPr>
          <p:nvPr/>
        </p:nvPicPr>
        <p:blipFill rotWithShape="1">
          <a:blip r:embed="rId2">
            <a:alphaModFix amt="40000"/>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01FC22-6CE4-479F-A167-EEF00356EB38}"/>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PROGRESS UPDATE</a:t>
            </a:r>
          </a:p>
        </p:txBody>
      </p:sp>
      <p:sp>
        <p:nvSpPr>
          <p:cNvPr id="3" name="Content Placeholder 2">
            <a:extLst>
              <a:ext uri="{FF2B5EF4-FFF2-40B4-BE49-F238E27FC236}">
                <a16:creationId xmlns:a16="http://schemas.microsoft.com/office/drawing/2014/main" id="{98800CB2-1F8B-4027-B467-254D0FC4D7A3}"/>
              </a:ext>
            </a:extLst>
          </p:cNvPr>
          <p:cNvSpPr>
            <a:spLocks noGrp="1"/>
          </p:cNvSpPr>
          <p:nvPr>
            <p:ph idx="1"/>
          </p:nvPr>
        </p:nvSpPr>
        <p:spPr>
          <a:xfrm>
            <a:off x="2231136" y="2369976"/>
            <a:ext cx="7729728" cy="4180114"/>
          </a:xfrm>
        </p:spPr>
        <p:txBody>
          <a:bodyPr>
            <a:normAutofit/>
          </a:bodyPr>
          <a:lstStyle/>
          <a:p>
            <a:pPr>
              <a:lnSpc>
                <a:spcPct val="90000"/>
              </a:lnSpc>
              <a:buBlip>
                <a:blip r:embed="rId3">
                  <a:extLst/>
                </a:blip>
              </a:buBlip>
            </a:pPr>
            <a:r>
              <a:rPr lang="en-US" sz="2000" dirty="0"/>
              <a:t>Downloaded Data from Kaggle </a:t>
            </a:r>
          </a:p>
          <a:p>
            <a:pPr lvl="1">
              <a:lnSpc>
                <a:spcPct val="90000"/>
              </a:lnSpc>
              <a:buBlip>
                <a:blip r:embed="rId3">
                  <a:extLst/>
                </a:blip>
              </a:buBlip>
            </a:pPr>
            <a:r>
              <a:rPr lang="en-US" sz="2000" dirty="0"/>
              <a:t>For each PE we are provided with; 1. Assembly File and 2. Binary File</a:t>
            </a:r>
          </a:p>
          <a:p>
            <a:pPr lvl="1">
              <a:lnSpc>
                <a:spcPct val="90000"/>
              </a:lnSpc>
              <a:buBlip>
                <a:blip r:embed="rId3">
                  <a:extLst/>
                </a:blip>
              </a:buBlip>
            </a:pPr>
            <a:r>
              <a:rPr lang="en-US" sz="2000" dirty="0"/>
              <a:t>Training Data is 200 GB + uncompressed, so we would like to request a PC</a:t>
            </a:r>
          </a:p>
          <a:p>
            <a:pPr>
              <a:lnSpc>
                <a:spcPct val="90000"/>
              </a:lnSpc>
              <a:buBlip>
                <a:blip r:embed="rId3">
                  <a:extLst/>
                </a:blip>
              </a:buBlip>
            </a:pPr>
            <a:r>
              <a:rPr lang="en-US" sz="2000" dirty="0"/>
              <a:t>Working on scaling down Binary Files and storing them as 1-D array to be given to Deep Neural Networks</a:t>
            </a:r>
          </a:p>
          <a:p>
            <a:pPr lvl="1">
              <a:lnSpc>
                <a:spcPct val="90000"/>
              </a:lnSpc>
              <a:buBlip>
                <a:blip r:embed="rId3">
                  <a:extLst/>
                </a:blip>
              </a:buBlip>
            </a:pPr>
            <a:r>
              <a:rPr lang="en-US" sz="2000" dirty="0"/>
              <a:t>Facing certain issues, but will try to cope up</a:t>
            </a:r>
          </a:p>
          <a:p>
            <a:pPr>
              <a:lnSpc>
                <a:spcPct val="90000"/>
              </a:lnSpc>
              <a:buBlip>
                <a:blip r:embed="rId3">
                  <a:extLst/>
                </a:blip>
              </a:buBlip>
            </a:pPr>
            <a:r>
              <a:rPr lang="en-US" sz="2000" dirty="0"/>
              <a:t>TensorFlow-CPU Environment established</a:t>
            </a:r>
          </a:p>
          <a:p>
            <a:pPr>
              <a:lnSpc>
                <a:spcPct val="90000"/>
              </a:lnSpc>
              <a:buBlip>
                <a:blip r:embed="rId3">
                  <a:extLst/>
                </a:blip>
              </a:buBlip>
            </a:pPr>
            <a:r>
              <a:rPr lang="en-US" sz="2000" dirty="0"/>
              <a:t>Studying Implementation of CNNs via TensorFlow</a:t>
            </a:r>
          </a:p>
          <a:p>
            <a:pPr>
              <a:lnSpc>
                <a:spcPct val="90000"/>
              </a:lnSpc>
              <a:buBlip>
                <a:blip r:embed="rId3">
                  <a:extLst/>
                </a:blip>
              </a:buBlip>
            </a:pPr>
            <a:r>
              <a:rPr lang="en-US" sz="2000" dirty="0"/>
              <a:t>Trying to establish a working plan on Dr. Fayyaz’s yesterday’s recommendations</a:t>
            </a:r>
          </a:p>
        </p:txBody>
      </p:sp>
    </p:spTree>
    <p:extLst>
      <p:ext uri="{BB962C8B-B14F-4D97-AF65-F5344CB8AC3E}">
        <p14:creationId xmlns:p14="http://schemas.microsoft.com/office/powerpoint/2010/main" val="5696034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260C7-3D1F-497E-86D4-4F100CD58EB1}"/>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US">
                <a:solidFill>
                  <a:schemeClr val="bg1"/>
                </a:solidFill>
              </a:rPr>
              <a:t>HADITH</a:t>
            </a:r>
          </a:p>
        </p:txBody>
      </p:sp>
      <p:graphicFrame>
        <p:nvGraphicFramePr>
          <p:cNvPr id="14" name="Content Placeholder 4">
            <a:extLst>
              <a:ext uri="{FF2B5EF4-FFF2-40B4-BE49-F238E27FC236}">
                <a16:creationId xmlns:a16="http://schemas.microsoft.com/office/drawing/2014/main" id="{A80CBE03-A0DE-4523-B271-E43F6B15BD09}"/>
              </a:ext>
            </a:extLst>
          </p:cNvPr>
          <p:cNvGraphicFramePr>
            <a:graphicFrameLocks noGrp="1"/>
          </p:cNvGraphicFramePr>
          <p:nvPr>
            <p:ph idx="1"/>
            <p:extLst>
              <p:ext uri="{D42A27DB-BD31-4B8C-83A1-F6EECF244321}">
                <p14:modId xmlns:p14="http://schemas.microsoft.com/office/powerpoint/2010/main" val="1401446097"/>
              </p:ext>
            </p:extLst>
          </p:nvPr>
        </p:nvGraphicFramePr>
        <p:xfrm>
          <a:off x="5619750" y="1427778"/>
          <a:ext cx="5607050" cy="4002444"/>
        </p:xfrm>
        <a:graphic>
          <a:graphicData uri="http://schemas.openxmlformats.org/drawingml/2006/table">
            <a:tbl>
              <a:tblPr firstRow="1" bandRow="1">
                <a:tableStyleId>{3B4B98B0-60AC-42C2-AFA5-B58CD77FA1E5}</a:tableStyleId>
              </a:tblPr>
              <a:tblGrid>
                <a:gridCol w="5607050">
                  <a:extLst>
                    <a:ext uri="{9D8B030D-6E8A-4147-A177-3AD203B41FA5}">
                      <a16:colId xmlns:a16="http://schemas.microsoft.com/office/drawing/2014/main" val="2632531443"/>
                    </a:ext>
                  </a:extLst>
                </a:gridCol>
              </a:tblGrid>
              <a:tr h="440068">
                <a:tc>
                  <a:txBody>
                    <a:bodyPr/>
                    <a:lstStyle/>
                    <a:p>
                      <a:pPr algn="l"/>
                      <a:r>
                        <a:rPr lang="en-US" sz="2200"/>
                        <a:t>Volume 1, Book 3, Number 71 :</a:t>
                      </a:r>
                    </a:p>
                  </a:txBody>
                  <a:tcPr marL="34106" marR="34106" marT="34106" marB="34106" anchor="ctr"/>
                </a:tc>
                <a:extLst>
                  <a:ext uri="{0D108BD9-81ED-4DB2-BD59-A6C34878D82A}">
                    <a16:rowId xmlns:a16="http://schemas.microsoft.com/office/drawing/2014/main" val="1235682091"/>
                  </a:ext>
                </a:extLst>
              </a:tr>
              <a:tr h="440068">
                <a:tc>
                  <a:txBody>
                    <a:bodyPr/>
                    <a:lstStyle/>
                    <a:p>
                      <a:pPr algn="l"/>
                      <a:r>
                        <a:rPr lang="en-US" sz="2200"/>
                        <a:t>Narrated by Muawiya</a:t>
                      </a:r>
                    </a:p>
                  </a:txBody>
                  <a:tcPr marL="34106" marR="34106" marT="34106" marB="34106" anchor="ctr"/>
                </a:tc>
                <a:extLst>
                  <a:ext uri="{0D108BD9-81ED-4DB2-BD59-A6C34878D82A}">
                    <a16:rowId xmlns:a16="http://schemas.microsoft.com/office/drawing/2014/main" val="4048741053"/>
                  </a:ext>
                </a:extLst>
              </a:tr>
              <a:tr h="3122308">
                <a:tc>
                  <a:txBody>
                    <a:bodyPr/>
                    <a:lstStyle/>
                    <a:p>
                      <a:pPr algn="just"/>
                      <a:r>
                        <a:rPr lang="en-US" sz="2200"/>
                        <a:t>I heard Allah's Apostle saying, "If Allah wants to do good to a person, He makes him comprehend the religion. I am just a distributor, but the grant is from Allah. (And remember) that this nation (true Muslims) will keep on following Allah's teachings strictly and they will not be harmed by any one going on a different path till Allah's order (Day of Judgment) is established."</a:t>
                      </a:r>
                    </a:p>
                  </a:txBody>
                  <a:tcPr marL="34106" marR="34106" marT="34106" marB="34106"/>
                </a:tc>
                <a:extLst>
                  <a:ext uri="{0D108BD9-81ED-4DB2-BD59-A6C34878D82A}">
                    <a16:rowId xmlns:a16="http://schemas.microsoft.com/office/drawing/2014/main" val="1777200658"/>
                  </a:ext>
                </a:extLst>
              </a:tr>
            </a:tbl>
          </a:graphicData>
        </a:graphic>
      </p:graphicFrame>
    </p:spTree>
    <p:extLst>
      <p:ext uri="{BB962C8B-B14F-4D97-AF65-F5344CB8AC3E}">
        <p14:creationId xmlns:p14="http://schemas.microsoft.com/office/powerpoint/2010/main" val="191080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6</TotalTime>
  <Words>260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PowerPoint Presentation</vt:lpstr>
      <vt:lpstr>TEAM ORION</vt:lpstr>
      <vt:lpstr>GROUP MEMBERS</vt:lpstr>
      <vt:lpstr>MALWARE CLASSIFICATION FOR NON DOMAIN EXPERTS</vt:lpstr>
      <vt:lpstr>PROGRESS UPDATE</vt:lpstr>
      <vt:lpstr>HADITH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Mohsin Zafar</dc:creator>
  <cp:lastModifiedBy>Muhammad Mohsin Zafar</cp:lastModifiedBy>
  <cp:revision>2</cp:revision>
  <dcterms:created xsi:type="dcterms:W3CDTF">2019-03-12T04:02:31Z</dcterms:created>
  <dcterms:modified xsi:type="dcterms:W3CDTF">2019-03-12T04:08:33Z</dcterms:modified>
</cp:coreProperties>
</file>