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73" r:id="rId2"/>
    <p:sldId id="256" r:id="rId3"/>
    <p:sldId id="257" r:id="rId4"/>
    <p:sldId id="258" r:id="rId5"/>
    <p:sldId id="259" r:id="rId6"/>
    <p:sldId id="260" r:id="rId7"/>
    <p:sldId id="261" r:id="rId8"/>
    <p:sldId id="262" r:id="rId9"/>
    <p:sldId id="264" r:id="rId10"/>
    <p:sldId id="274" r:id="rId11"/>
    <p:sldId id="263" r:id="rId12"/>
    <p:sldId id="275" r:id="rId13"/>
    <p:sldId id="276" r:id="rId14"/>
    <p:sldId id="277" r:id="rId15"/>
    <p:sldId id="278" r:id="rId16"/>
    <p:sldId id="280" r:id="rId17"/>
    <p:sldId id="281" r:id="rId18"/>
    <p:sldId id="279" r:id="rId19"/>
    <p:sldId id="282" r:id="rId20"/>
    <p:sldId id="283" r:id="rId21"/>
    <p:sldId id="299"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300" r:id="rId38"/>
    <p:sldId id="270"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89E89-A5F8-445F-9F43-7FF512656EEE}" type="doc">
      <dgm:prSet loTypeId="urn:microsoft.com/office/officeart/2008/layout/VerticalCurvedList" loCatId="list" qsTypeId="urn:microsoft.com/office/officeart/2005/8/quickstyle/simple3" qsCatId="simple" csTypeId="urn:microsoft.com/office/officeart/2005/8/colors/accent0_3" csCatId="mainScheme" phldr="1"/>
      <dgm:spPr/>
      <dgm:t>
        <a:bodyPr/>
        <a:lstStyle/>
        <a:p>
          <a:endParaRPr lang="en-US"/>
        </a:p>
      </dgm:t>
    </dgm:pt>
    <dgm:pt modelId="{08B1EF42-AFC6-4A43-9D2C-CE4F47A27285}">
      <dgm:prSet phldrT="[Text]" custT="1"/>
      <dgm:spPr/>
      <dgm:t>
        <a:bodyPr/>
        <a:lstStyle/>
        <a:p>
          <a:r>
            <a:rPr lang="en-US" sz="3200" dirty="0">
              <a:latin typeface="Comic Sans MS" panose="030F0702030302020204" pitchFamily="66" charset="0"/>
            </a:rPr>
            <a:t>NC Muhammad Mohsin Zafar</a:t>
          </a:r>
        </a:p>
      </dgm:t>
    </dgm:pt>
    <dgm:pt modelId="{4B040A44-3A5E-4B6E-8404-FC2E47834703}" type="parTrans" cxnId="{B3AECFB1-5BD0-49D0-BA89-A2619BBAA23B}">
      <dgm:prSet/>
      <dgm:spPr/>
      <dgm:t>
        <a:bodyPr/>
        <a:lstStyle/>
        <a:p>
          <a:endParaRPr lang="en-US"/>
        </a:p>
      </dgm:t>
    </dgm:pt>
    <dgm:pt modelId="{8A9BB665-46AA-49AC-B1A4-D47345AFEBA8}" type="sibTrans" cxnId="{B3AECFB1-5BD0-49D0-BA89-A2619BBAA23B}">
      <dgm:prSet/>
      <dgm:spPr/>
      <dgm:t>
        <a:bodyPr/>
        <a:lstStyle/>
        <a:p>
          <a:endParaRPr lang="en-US"/>
        </a:p>
      </dgm:t>
    </dgm:pt>
    <dgm:pt modelId="{852E197F-25F1-4BF2-8E62-CB98590DEC99}">
      <dgm:prSet phldrT="[Text]" custT="1"/>
      <dgm:spPr/>
      <dgm:t>
        <a:bodyPr/>
        <a:lstStyle/>
        <a:p>
          <a:r>
            <a:rPr lang="en-US" sz="3200" dirty="0">
              <a:latin typeface="Comic Sans MS" panose="030F0702030302020204" pitchFamily="66" charset="0"/>
            </a:rPr>
            <a:t>NC Muhammad </a:t>
          </a:r>
          <a:r>
            <a:rPr lang="en-US" sz="3200" dirty="0" err="1">
              <a:latin typeface="Comic Sans MS" panose="030F0702030302020204" pitchFamily="66" charset="0"/>
            </a:rPr>
            <a:t>Sufyan</a:t>
          </a:r>
          <a:endParaRPr lang="en-US" sz="3200" dirty="0">
            <a:latin typeface="Comic Sans MS" panose="030F0702030302020204" pitchFamily="66" charset="0"/>
          </a:endParaRPr>
        </a:p>
      </dgm:t>
    </dgm:pt>
    <dgm:pt modelId="{E7FCF356-0EE0-4EE6-A84E-561C8C6B5114}" type="parTrans" cxnId="{0FC2AFDB-9A69-4744-A282-E5F7DEAAA09E}">
      <dgm:prSet/>
      <dgm:spPr/>
      <dgm:t>
        <a:bodyPr/>
        <a:lstStyle/>
        <a:p>
          <a:endParaRPr lang="en-US"/>
        </a:p>
      </dgm:t>
    </dgm:pt>
    <dgm:pt modelId="{686D2447-E4E6-4256-A585-C30D17B26E92}" type="sibTrans" cxnId="{0FC2AFDB-9A69-4744-A282-E5F7DEAAA09E}">
      <dgm:prSet/>
      <dgm:spPr/>
      <dgm:t>
        <a:bodyPr/>
        <a:lstStyle/>
        <a:p>
          <a:endParaRPr lang="en-US"/>
        </a:p>
      </dgm:t>
    </dgm:pt>
    <dgm:pt modelId="{EFB4376B-3868-4DD6-B050-1DCC16F4D75D}">
      <dgm:prSet phldrT="[Text]" custT="1"/>
      <dgm:spPr/>
      <dgm:t>
        <a:bodyPr/>
        <a:lstStyle/>
        <a:p>
          <a:r>
            <a:rPr lang="en-US" sz="3200" dirty="0">
              <a:latin typeface="Comic Sans MS" panose="030F0702030302020204" pitchFamily="66" charset="0"/>
            </a:rPr>
            <a:t>NC Muhammad </a:t>
          </a:r>
          <a:r>
            <a:rPr lang="en-US" sz="3200" dirty="0" err="1">
              <a:latin typeface="Comic Sans MS" panose="030F0702030302020204" pitchFamily="66" charset="0"/>
            </a:rPr>
            <a:t>Awab</a:t>
          </a:r>
          <a:endParaRPr lang="en-US" sz="3200" dirty="0">
            <a:latin typeface="Comic Sans MS" panose="030F0702030302020204" pitchFamily="66" charset="0"/>
          </a:endParaRPr>
        </a:p>
      </dgm:t>
    </dgm:pt>
    <dgm:pt modelId="{73859C7E-952C-4718-AF25-8B83F19857E1}" type="parTrans" cxnId="{4947D629-DE2F-493E-BAEE-CB8998CEC79B}">
      <dgm:prSet/>
      <dgm:spPr/>
      <dgm:t>
        <a:bodyPr/>
        <a:lstStyle/>
        <a:p>
          <a:endParaRPr lang="en-US"/>
        </a:p>
      </dgm:t>
    </dgm:pt>
    <dgm:pt modelId="{84F3F6DE-327C-420B-9C69-D8D54A22A766}" type="sibTrans" cxnId="{4947D629-DE2F-493E-BAEE-CB8998CEC79B}">
      <dgm:prSet/>
      <dgm:spPr/>
      <dgm:t>
        <a:bodyPr/>
        <a:lstStyle/>
        <a:p>
          <a:endParaRPr lang="en-US"/>
        </a:p>
      </dgm:t>
    </dgm:pt>
    <dgm:pt modelId="{C9DDCF34-F35B-4A64-9FA7-5D0EA93F8560}" type="pres">
      <dgm:prSet presAssocID="{9CE89E89-A5F8-445F-9F43-7FF512656EEE}" presName="Name0" presStyleCnt="0">
        <dgm:presLayoutVars>
          <dgm:chMax val="7"/>
          <dgm:chPref val="7"/>
          <dgm:dir/>
        </dgm:presLayoutVars>
      </dgm:prSet>
      <dgm:spPr/>
    </dgm:pt>
    <dgm:pt modelId="{12B67353-A231-4FF3-AF5A-A765AA4AAC7C}" type="pres">
      <dgm:prSet presAssocID="{9CE89E89-A5F8-445F-9F43-7FF512656EEE}" presName="Name1" presStyleCnt="0"/>
      <dgm:spPr/>
    </dgm:pt>
    <dgm:pt modelId="{E0749812-302E-4F79-BE5D-DD504A740673}" type="pres">
      <dgm:prSet presAssocID="{9CE89E89-A5F8-445F-9F43-7FF512656EEE}" presName="cycle" presStyleCnt="0"/>
      <dgm:spPr/>
    </dgm:pt>
    <dgm:pt modelId="{5BFC7332-1E22-45E2-A672-AE85D3AE67ED}" type="pres">
      <dgm:prSet presAssocID="{9CE89E89-A5F8-445F-9F43-7FF512656EEE}" presName="srcNode" presStyleLbl="node1" presStyleIdx="0" presStyleCnt="3"/>
      <dgm:spPr/>
    </dgm:pt>
    <dgm:pt modelId="{FBFEB579-5026-4E87-9F54-406869A718B2}" type="pres">
      <dgm:prSet presAssocID="{9CE89E89-A5F8-445F-9F43-7FF512656EEE}" presName="conn" presStyleLbl="parChTrans1D2" presStyleIdx="0" presStyleCnt="1"/>
      <dgm:spPr/>
    </dgm:pt>
    <dgm:pt modelId="{BF104369-3327-4552-9DD5-9AC28F3E5129}" type="pres">
      <dgm:prSet presAssocID="{9CE89E89-A5F8-445F-9F43-7FF512656EEE}" presName="extraNode" presStyleLbl="node1" presStyleIdx="0" presStyleCnt="3"/>
      <dgm:spPr/>
    </dgm:pt>
    <dgm:pt modelId="{F28AADAF-7F4E-45B8-8EA1-149BF007EE3F}" type="pres">
      <dgm:prSet presAssocID="{9CE89E89-A5F8-445F-9F43-7FF512656EEE}" presName="dstNode" presStyleLbl="node1" presStyleIdx="0" presStyleCnt="3"/>
      <dgm:spPr/>
    </dgm:pt>
    <dgm:pt modelId="{1EF946F4-4966-45CB-B503-71E8F9101E0A}" type="pres">
      <dgm:prSet presAssocID="{08B1EF42-AFC6-4A43-9D2C-CE4F47A27285}" presName="text_1" presStyleLbl="node1" presStyleIdx="0" presStyleCnt="3">
        <dgm:presLayoutVars>
          <dgm:bulletEnabled val="1"/>
        </dgm:presLayoutVars>
      </dgm:prSet>
      <dgm:spPr/>
    </dgm:pt>
    <dgm:pt modelId="{A84D18D0-0FAA-446C-B422-16CDABEF1777}" type="pres">
      <dgm:prSet presAssocID="{08B1EF42-AFC6-4A43-9D2C-CE4F47A27285}" presName="accent_1" presStyleCnt="0"/>
      <dgm:spPr/>
    </dgm:pt>
    <dgm:pt modelId="{898D71B0-FB19-4A60-94F5-E06ECCB3D292}" type="pres">
      <dgm:prSet presAssocID="{08B1EF42-AFC6-4A43-9D2C-CE4F47A27285}" presName="accentRepeatNode" presStyleLbl="solidFgAcc1" presStyleIdx="0" presStyleCnt="3"/>
      <dgm:spPr/>
    </dgm:pt>
    <dgm:pt modelId="{E8A51CA5-24D8-4F3B-AA31-A5B6EF63C0A5}" type="pres">
      <dgm:prSet presAssocID="{852E197F-25F1-4BF2-8E62-CB98590DEC99}" presName="text_2" presStyleLbl="node1" presStyleIdx="1" presStyleCnt="3">
        <dgm:presLayoutVars>
          <dgm:bulletEnabled val="1"/>
        </dgm:presLayoutVars>
      </dgm:prSet>
      <dgm:spPr/>
    </dgm:pt>
    <dgm:pt modelId="{3551FD60-2988-4933-B111-2C36E06DFB89}" type="pres">
      <dgm:prSet presAssocID="{852E197F-25F1-4BF2-8E62-CB98590DEC99}" presName="accent_2" presStyleCnt="0"/>
      <dgm:spPr/>
    </dgm:pt>
    <dgm:pt modelId="{9755C42D-C451-4FA9-8E42-A92EF01100A8}" type="pres">
      <dgm:prSet presAssocID="{852E197F-25F1-4BF2-8E62-CB98590DEC99}" presName="accentRepeatNode" presStyleLbl="solidFgAcc1" presStyleIdx="1" presStyleCnt="3"/>
      <dgm:spPr/>
    </dgm:pt>
    <dgm:pt modelId="{1F0C8CDF-6403-409C-9852-55467DCEE018}" type="pres">
      <dgm:prSet presAssocID="{EFB4376B-3868-4DD6-B050-1DCC16F4D75D}" presName="text_3" presStyleLbl="node1" presStyleIdx="2" presStyleCnt="3">
        <dgm:presLayoutVars>
          <dgm:bulletEnabled val="1"/>
        </dgm:presLayoutVars>
      </dgm:prSet>
      <dgm:spPr/>
    </dgm:pt>
    <dgm:pt modelId="{36544A21-FA66-4062-BAF8-504511DC072D}" type="pres">
      <dgm:prSet presAssocID="{EFB4376B-3868-4DD6-B050-1DCC16F4D75D}" presName="accent_3" presStyleCnt="0"/>
      <dgm:spPr/>
    </dgm:pt>
    <dgm:pt modelId="{14989D7B-FDBC-41E9-8E55-A4AC718BBE72}" type="pres">
      <dgm:prSet presAssocID="{EFB4376B-3868-4DD6-B050-1DCC16F4D75D}" presName="accentRepeatNode" presStyleLbl="solidFgAcc1" presStyleIdx="2" presStyleCnt="3"/>
      <dgm:spPr/>
    </dgm:pt>
  </dgm:ptLst>
  <dgm:cxnLst>
    <dgm:cxn modelId="{3903C013-3EF3-45DE-AB0B-4539CBF9BD38}" type="presOf" srcId="{852E197F-25F1-4BF2-8E62-CB98590DEC99}" destId="{E8A51CA5-24D8-4F3B-AA31-A5B6EF63C0A5}" srcOrd="0" destOrd="0" presId="urn:microsoft.com/office/officeart/2008/layout/VerticalCurvedList"/>
    <dgm:cxn modelId="{4947D629-DE2F-493E-BAEE-CB8998CEC79B}" srcId="{9CE89E89-A5F8-445F-9F43-7FF512656EEE}" destId="{EFB4376B-3868-4DD6-B050-1DCC16F4D75D}" srcOrd="2" destOrd="0" parTransId="{73859C7E-952C-4718-AF25-8B83F19857E1}" sibTransId="{84F3F6DE-327C-420B-9C69-D8D54A22A766}"/>
    <dgm:cxn modelId="{F57FA73E-5067-4C6E-996E-C05E8C627EBB}" type="presOf" srcId="{8A9BB665-46AA-49AC-B1A4-D47345AFEBA8}" destId="{FBFEB579-5026-4E87-9F54-406869A718B2}" srcOrd="0" destOrd="0" presId="urn:microsoft.com/office/officeart/2008/layout/VerticalCurvedList"/>
    <dgm:cxn modelId="{1E754668-67A5-40C5-AFE5-6626E0EA6C98}" type="presOf" srcId="{EFB4376B-3868-4DD6-B050-1DCC16F4D75D}" destId="{1F0C8CDF-6403-409C-9852-55467DCEE018}" srcOrd="0" destOrd="0" presId="urn:microsoft.com/office/officeart/2008/layout/VerticalCurvedList"/>
    <dgm:cxn modelId="{997F219E-F83E-44D6-A50A-ED73BC2C0A55}" type="presOf" srcId="{08B1EF42-AFC6-4A43-9D2C-CE4F47A27285}" destId="{1EF946F4-4966-45CB-B503-71E8F9101E0A}" srcOrd="0" destOrd="0" presId="urn:microsoft.com/office/officeart/2008/layout/VerticalCurvedList"/>
    <dgm:cxn modelId="{B3AECFB1-5BD0-49D0-BA89-A2619BBAA23B}" srcId="{9CE89E89-A5F8-445F-9F43-7FF512656EEE}" destId="{08B1EF42-AFC6-4A43-9D2C-CE4F47A27285}" srcOrd="0" destOrd="0" parTransId="{4B040A44-3A5E-4B6E-8404-FC2E47834703}" sibTransId="{8A9BB665-46AA-49AC-B1A4-D47345AFEBA8}"/>
    <dgm:cxn modelId="{0FC2AFDB-9A69-4744-A282-E5F7DEAAA09E}" srcId="{9CE89E89-A5F8-445F-9F43-7FF512656EEE}" destId="{852E197F-25F1-4BF2-8E62-CB98590DEC99}" srcOrd="1" destOrd="0" parTransId="{E7FCF356-0EE0-4EE6-A84E-561C8C6B5114}" sibTransId="{686D2447-E4E6-4256-A585-C30D17B26E92}"/>
    <dgm:cxn modelId="{6D47B0F0-A469-4E98-8B0A-6036C751CFD8}" type="presOf" srcId="{9CE89E89-A5F8-445F-9F43-7FF512656EEE}" destId="{C9DDCF34-F35B-4A64-9FA7-5D0EA93F8560}" srcOrd="0" destOrd="0" presId="urn:microsoft.com/office/officeart/2008/layout/VerticalCurvedList"/>
    <dgm:cxn modelId="{4DE2CC1C-A74C-48CE-97CA-E05E0712F496}" type="presParOf" srcId="{C9DDCF34-F35B-4A64-9FA7-5D0EA93F8560}" destId="{12B67353-A231-4FF3-AF5A-A765AA4AAC7C}" srcOrd="0" destOrd="0" presId="urn:microsoft.com/office/officeart/2008/layout/VerticalCurvedList"/>
    <dgm:cxn modelId="{5D3B29A7-8B4D-4E38-9CB0-27427603AEDD}" type="presParOf" srcId="{12B67353-A231-4FF3-AF5A-A765AA4AAC7C}" destId="{E0749812-302E-4F79-BE5D-DD504A740673}" srcOrd="0" destOrd="0" presId="urn:microsoft.com/office/officeart/2008/layout/VerticalCurvedList"/>
    <dgm:cxn modelId="{C86C31C5-3238-4186-8D16-811525CE99FE}" type="presParOf" srcId="{E0749812-302E-4F79-BE5D-DD504A740673}" destId="{5BFC7332-1E22-45E2-A672-AE85D3AE67ED}" srcOrd="0" destOrd="0" presId="urn:microsoft.com/office/officeart/2008/layout/VerticalCurvedList"/>
    <dgm:cxn modelId="{0D0999ED-CE86-43C4-9ABF-FC09C5632735}" type="presParOf" srcId="{E0749812-302E-4F79-BE5D-DD504A740673}" destId="{FBFEB579-5026-4E87-9F54-406869A718B2}" srcOrd="1" destOrd="0" presId="urn:microsoft.com/office/officeart/2008/layout/VerticalCurvedList"/>
    <dgm:cxn modelId="{7A9B883C-5596-4946-A31A-C582CB2F55EF}" type="presParOf" srcId="{E0749812-302E-4F79-BE5D-DD504A740673}" destId="{BF104369-3327-4552-9DD5-9AC28F3E5129}" srcOrd="2" destOrd="0" presId="urn:microsoft.com/office/officeart/2008/layout/VerticalCurvedList"/>
    <dgm:cxn modelId="{720449F0-F99D-4CB1-98E6-6787F0B28276}" type="presParOf" srcId="{E0749812-302E-4F79-BE5D-DD504A740673}" destId="{F28AADAF-7F4E-45B8-8EA1-149BF007EE3F}" srcOrd="3" destOrd="0" presId="urn:microsoft.com/office/officeart/2008/layout/VerticalCurvedList"/>
    <dgm:cxn modelId="{9E4D2582-2841-4E62-9472-BF746FD88F24}" type="presParOf" srcId="{12B67353-A231-4FF3-AF5A-A765AA4AAC7C}" destId="{1EF946F4-4966-45CB-B503-71E8F9101E0A}" srcOrd="1" destOrd="0" presId="urn:microsoft.com/office/officeart/2008/layout/VerticalCurvedList"/>
    <dgm:cxn modelId="{B2090D58-1468-4298-A7E5-E00B824B53E6}" type="presParOf" srcId="{12B67353-A231-4FF3-AF5A-A765AA4AAC7C}" destId="{A84D18D0-0FAA-446C-B422-16CDABEF1777}" srcOrd="2" destOrd="0" presId="urn:microsoft.com/office/officeart/2008/layout/VerticalCurvedList"/>
    <dgm:cxn modelId="{6C3F782C-BF5D-40C6-9E51-25641AA36365}" type="presParOf" srcId="{A84D18D0-0FAA-446C-B422-16CDABEF1777}" destId="{898D71B0-FB19-4A60-94F5-E06ECCB3D292}" srcOrd="0" destOrd="0" presId="urn:microsoft.com/office/officeart/2008/layout/VerticalCurvedList"/>
    <dgm:cxn modelId="{722163D2-6BB2-44F8-8660-9208E25989FF}" type="presParOf" srcId="{12B67353-A231-4FF3-AF5A-A765AA4AAC7C}" destId="{E8A51CA5-24D8-4F3B-AA31-A5B6EF63C0A5}" srcOrd="3" destOrd="0" presId="urn:microsoft.com/office/officeart/2008/layout/VerticalCurvedList"/>
    <dgm:cxn modelId="{3B9BA2B5-1282-4795-BF64-7945A5640AAB}" type="presParOf" srcId="{12B67353-A231-4FF3-AF5A-A765AA4AAC7C}" destId="{3551FD60-2988-4933-B111-2C36E06DFB89}" srcOrd="4" destOrd="0" presId="urn:microsoft.com/office/officeart/2008/layout/VerticalCurvedList"/>
    <dgm:cxn modelId="{8C2CCB73-C0E5-4074-BA9B-2A4E625A9571}" type="presParOf" srcId="{3551FD60-2988-4933-B111-2C36E06DFB89}" destId="{9755C42D-C451-4FA9-8E42-A92EF01100A8}" srcOrd="0" destOrd="0" presId="urn:microsoft.com/office/officeart/2008/layout/VerticalCurvedList"/>
    <dgm:cxn modelId="{1CFF30BD-C655-433F-AB71-B724F2979A9E}" type="presParOf" srcId="{12B67353-A231-4FF3-AF5A-A765AA4AAC7C}" destId="{1F0C8CDF-6403-409C-9852-55467DCEE018}" srcOrd="5" destOrd="0" presId="urn:microsoft.com/office/officeart/2008/layout/VerticalCurvedList"/>
    <dgm:cxn modelId="{9E752A7F-9669-40EF-9E2F-CE2FA19AF40B}" type="presParOf" srcId="{12B67353-A231-4FF3-AF5A-A765AA4AAC7C}" destId="{36544A21-FA66-4062-BAF8-504511DC072D}" srcOrd="6" destOrd="0" presId="urn:microsoft.com/office/officeart/2008/layout/VerticalCurvedList"/>
    <dgm:cxn modelId="{461DD2DA-0DF3-49CD-A386-E5EF7D08571E}" type="presParOf" srcId="{36544A21-FA66-4062-BAF8-504511DC072D}" destId="{14989D7B-FDBC-41E9-8E55-A4AC718BBE7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EB579-5026-4E87-9F54-406869A718B2}">
      <dsp:nvSpPr>
        <dsp:cNvPr id="0" name=""/>
        <dsp:cNvSpPr/>
      </dsp:nvSpPr>
      <dsp:spPr>
        <a:xfrm>
          <a:off x="-4048330" y="-621400"/>
          <a:ext cx="4824201" cy="4824201"/>
        </a:xfrm>
        <a:prstGeom prst="blockArc">
          <a:avLst>
            <a:gd name="adj1" fmla="val 18900000"/>
            <a:gd name="adj2" fmla="val 2700000"/>
            <a:gd name="adj3" fmla="val 448"/>
          </a:avLst>
        </a:pr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946F4-4966-45CB-B503-71E8F9101E0A}">
      <dsp:nvSpPr>
        <dsp:cNvPr id="0" name=""/>
        <dsp:cNvSpPr/>
      </dsp:nvSpPr>
      <dsp:spPr>
        <a:xfrm>
          <a:off x="498957" y="358140"/>
          <a:ext cx="9054678" cy="716280"/>
        </a:xfrm>
        <a:prstGeom prst="rect">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854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mic Sans MS" panose="030F0702030302020204" pitchFamily="66" charset="0"/>
            </a:rPr>
            <a:t>NC Muhammad Mohsin Zafar</a:t>
          </a:r>
        </a:p>
      </dsp:txBody>
      <dsp:txXfrm>
        <a:off x="498957" y="358140"/>
        <a:ext cx="9054678" cy="716280"/>
      </dsp:txXfrm>
    </dsp:sp>
    <dsp:sp modelId="{898D71B0-FB19-4A60-94F5-E06ECCB3D292}">
      <dsp:nvSpPr>
        <dsp:cNvPr id="0" name=""/>
        <dsp:cNvSpPr/>
      </dsp:nvSpPr>
      <dsp:spPr>
        <a:xfrm>
          <a:off x="51282" y="268605"/>
          <a:ext cx="895350" cy="895350"/>
        </a:xfrm>
        <a:prstGeom prst="ellipse">
          <a:avLst/>
        </a:prstGeom>
        <a:gradFill rotWithShape="0">
          <a:gsLst>
            <a:gs pos="0">
              <a:schemeClr val="lt2">
                <a:hueOff val="0"/>
                <a:satOff val="0"/>
                <a:lumOff val="0"/>
                <a:alphaOff val="0"/>
                <a:tint val="67000"/>
                <a:satMod val="105000"/>
                <a:lumMod val="110000"/>
              </a:schemeClr>
            </a:gs>
            <a:gs pos="50000">
              <a:schemeClr val="lt2">
                <a:hueOff val="0"/>
                <a:satOff val="0"/>
                <a:lumOff val="0"/>
                <a:alphaOff val="0"/>
                <a:tint val="73000"/>
                <a:satMod val="103000"/>
                <a:lumMod val="105000"/>
              </a:schemeClr>
            </a:gs>
            <a:gs pos="100000">
              <a:schemeClr val="lt2">
                <a:hueOff val="0"/>
                <a:satOff val="0"/>
                <a:lumOff val="0"/>
                <a:alphaOff val="0"/>
                <a:tint val="81000"/>
                <a:satMod val="109000"/>
                <a:lumMod val="105000"/>
              </a:schemeClr>
            </a:gs>
          </a:gsLst>
          <a:lin ang="5400000" scaled="0"/>
        </a:gradFill>
        <a:ln w="6350" cap="flat" cmpd="sng" algn="in">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8A51CA5-24D8-4F3B-AA31-A5B6EF63C0A5}">
      <dsp:nvSpPr>
        <dsp:cNvPr id="0" name=""/>
        <dsp:cNvSpPr/>
      </dsp:nvSpPr>
      <dsp:spPr>
        <a:xfrm>
          <a:off x="759325" y="1432560"/>
          <a:ext cx="8794310" cy="716280"/>
        </a:xfrm>
        <a:prstGeom prst="rect">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854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mic Sans MS" panose="030F0702030302020204" pitchFamily="66" charset="0"/>
            </a:rPr>
            <a:t>NC Muhammad </a:t>
          </a:r>
          <a:r>
            <a:rPr lang="en-US" sz="3200" kern="1200" dirty="0" err="1">
              <a:latin typeface="Comic Sans MS" panose="030F0702030302020204" pitchFamily="66" charset="0"/>
            </a:rPr>
            <a:t>Sufyan</a:t>
          </a:r>
          <a:endParaRPr lang="en-US" sz="3200" kern="1200" dirty="0">
            <a:latin typeface="Comic Sans MS" panose="030F0702030302020204" pitchFamily="66" charset="0"/>
          </a:endParaRPr>
        </a:p>
      </dsp:txBody>
      <dsp:txXfrm>
        <a:off x="759325" y="1432560"/>
        <a:ext cx="8794310" cy="716280"/>
      </dsp:txXfrm>
    </dsp:sp>
    <dsp:sp modelId="{9755C42D-C451-4FA9-8E42-A92EF01100A8}">
      <dsp:nvSpPr>
        <dsp:cNvPr id="0" name=""/>
        <dsp:cNvSpPr/>
      </dsp:nvSpPr>
      <dsp:spPr>
        <a:xfrm>
          <a:off x="311650" y="1343025"/>
          <a:ext cx="895350" cy="895350"/>
        </a:xfrm>
        <a:prstGeom prst="ellipse">
          <a:avLst/>
        </a:prstGeom>
        <a:gradFill rotWithShape="0">
          <a:gsLst>
            <a:gs pos="0">
              <a:schemeClr val="lt2">
                <a:hueOff val="0"/>
                <a:satOff val="0"/>
                <a:lumOff val="0"/>
                <a:alphaOff val="0"/>
                <a:tint val="67000"/>
                <a:satMod val="105000"/>
                <a:lumMod val="110000"/>
              </a:schemeClr>
            </a:gs>
            <a:gs pos="50000">
              <a:schemeClr val="lt2">
                <a:hueOff val="0"/>
                <a:satOff val="0"/>
                <a:lumOff val="0"/>
                <a:alphaOff val="0"/>
                <a:tint val="73000"/>
                <a:satMod val="103000"/>
                <a:lumMod val="105000"/>
              </a:schemeClr>
            </a:gs>
            <a:gs pos="100000">
              <a:schemeClr val="lt2">
                <a:hueOff val="0"/>
                <a:satOff val="0"/>
                <a:lumOff val="0"/>
                <a:alphaOff val="0"/>
                <a:tint val="81000"/>
                <a:satMod val="109000"/>
                <a:lumMod val="105000"/>
              </a:schemeClr>
            </a:gs>
          </a:gsLst>
          <a:lin ang="5400000" scaled="0"/>
        </a:gradFill>
        <a:ln w="6350" cap="flat" cmpd="sng" algn="in">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F0C8CDF-6403-409C-9852-55467DCEE018}">
      <dsp:nvSpPr>
        <dsp:cNvPr id="0" name=""/>
        <dsp:cNvSpPr/>
      </dsp:nvSpPr>
      <dsp:spPr>
        <a:xfrm>
          <a:off x="498957" y="2506980"/>
          <a:ext cx="9054678" cy="716280"/>
        </a:xfrm>
        <a:prstGeom prst="rect">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854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mic Sans MS" panose="030F0702030302020204" pitchFamily="66" charset="0"/>
            </a:rPr>
            <a:t>NC Muhammad </a:t>
          </a:r>
          <a:r>
            <a:rPr lang="en-US" sz="3200" kern="1200" dirty="0" err="1">
              <a:latin typeface="Comic Sans MS" panose="030F0702030302020204" pitchFamily="66" charset="0"/>
            </a:rPr>
            <a:t>Awab</a:t>
          </a:r>
          <a:endParaRPr lang="en-US" sz="3200" kern="1200" dirty="0">
            <a:latin typeface="Comic Sans MS" panose="030F0702030302020204" pitchFamily="66" charset="0"/>
          </a:endParaRPr>
        </a:p>
      </dsp:txBody>
      <dsp:txXfrm>
        <a:off x="498957" y="2506980"/>
        <a:ext cx="9054678" cy="716280"/>
      </dsp:txXfrm>
    </dsp:sp>
    <dsp:sp modelId="{14989D7B-FDBC-41E9-8E55-A4AC718BBE72}">
      <dsp:nvSpPr>
        <dsp:cNvPr id="0" name=""/>
        <dsp:cNvSpPr/>
      </dsp:nvSpPr>
      <dsp:spPr>
        <a:xfrm>
          <a:off x="51282" y="2417445"/>
          <a:ext cx="895350" cy="895350"/>
        </a:xfrm>
        <a:prstGeom prst="ellipse">
          <a:avLst/>
        </a:prstGeom>
        <a:gradFill rotWithShape="0">
          <a:gsLst>
            <a:gs pos="0">
              <a:schemeClr val="lt2">
                <a:hueOff val="0"/>
                <a:satOff val="0"/>
                <a:lumOff val="0"/>
                <a:alphaOff val="0"/>
                <a:tint val="67000"/>
                <a:satMod val="105000"/>
                <a:lumMod val="110000"/>
              </a:schemeClr>
            </a:gs>
            <a:gs pos="50000">
              <a:schemeClr val="lt2">
                <a:hueOff val="0"/>
                <a:satOff val="0"/>
                <a:lumOff val="0"/>
                <a:alphaOff val="0"/>
                <a:tint val="73000"/>
                <a:satMod val="103000"/>
                <a:lumMod val="105000"/>
              </a:schemeClr>
            </a:gs>
            <a:gs pos="100000">
              <a:schemeClr val="lt2">
                <a:hueOff val="0"/>
                <a:satOff val="0"/>
                <a:lumOff val="0"/>
                <a:alphaOff val="0"/>
                <a:tint val="81000"/>
                <a:satMod val="109000"/>
                <a:lumMod val="105000"/>
              </a:schemeClr>
            </a:gs>
          </a:gsLst>
          <a:lin ang="5400000" scaled="0"/>
        </a:gradFill>
        <a:ln w="6350" cap="flat" cmpd="sng" algn="in">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408354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58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86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24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542197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3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50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10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9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17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556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7836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2E5A0-CB4B-45DB-8926-DACEC7717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352" y="701739"/>
            <a:ext cx="7295296" cy="4685895"/>
          </a:xfrm>
          <a:prstGeom prst="rect">
            <a:avLst/>
          </a:prstGeom>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6838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80F1-0F12-4E32-821E-F8A565AC6396}"/>
              </a:ext>
            </a:extLst>
          </p:cNvPr>
          <p:cNvSpPr>
            <a:spLocks noGrp="1"/>
          </p:cNvSpPr>
          <p:nvPr>
            <p:ph type="title"/>
          </p:nvPr>
        </p:nvSpPr>
        <p:spPr>
          <a:xfrm>
            <a:off x="1295400" y="617882"/>
            <a:ext cx="9601200" cy="745435"/>
          </a:xfrm>
        </p:spPr>
        <p:txBody>
          <a:bodyPr/>
          <a:lstStyle/>
          <a:p>
            <a:r>
              <a:rPr lang="en-US" dirty="0"/>
              <a:t>Component Diagram</a:t>
            </a:r>
            <a:endParaRPr lang="en-GB" dirty="0"/>
          </a:p>
        </p:txBody>
      </p:sp>
      <p:pic>
        <p:nvPicPr>
          <p:cNvPr id="5" name="Content Placeholder 4">
            <a:extLst>
              <a:ext uri="{FF2B5EF4-FFF2-40B4-BE49-F238E27FC236}">
                <a16:creationId xmlns:a16="http://schemas.microsoft.com/office/drawing/2014/main" id="{F24739F0-967A-4915-B714-1015043F06CB}"/>
              </a:ext>
            </a:extLst>
          </p:cNvPr>
          <p:cNvPicPr>
            <a:picLocks noGrp="1" noChangeAspect="1"/>
          </p:cNvPicPr>
          <p:nvPr>
            <p:ph idx="1"/>
          </p:nvPr>
        </p:nvPicPr>
        <p:blipFill>
          <a:blip r:embed="rId2"/>
          <a:stretch>
            <a:fillRect/>
          </a:stretch>
        </p:blipFill>
        <p:spPr>
          <a:xfrm>
            <a:off x="934278" y="1638300"/>
            <a:ext cx="10767392" cy="4601818"/>
          </a:xfrm>
        </p:spPr>
      </p:pic>
      <p:sp>
        <p:nvSpPr>
          <p:cNvPr id="6" name="TextBox 5">
            <a:extLst>
              <a:ext uri="{FF2B5EF4-FFF2-40B4-BE49-F238E27FC236}">
                <a16:creationId xmlns:a16="http://schemas.microsoft.com/office/drawing/2014/main" id="{27A415BF-3DF5-4B01-95E3-EAE6CC3BAFE2}"/>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8</a:t>
            </a:r>
            <a:endParaRPr lang="en-GB" dirty="0"/>
          </a:p>
        </p:txBody>
      </p:sp>
    </p:spTree>
    <p:extLst>
      <p:ext uri="{BB962C8B-B14F-4D97-AF65-F5344CB8AC3E}">
        <p14:creationId xmlns:p14="http://schemas.microsoft.com/office/powerpoint/2010/main" val="107796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a:t>
            </a:r>
            <a:endParaRPr lang="en-GB" dirty="0"/>
          </a:p>
        </p:txBody>
      </p:sp>
      <p:sp>
        <p:nvSpPr>
          <p:cNvPr id="3" name="Content Placeholder 2"/>
          <p:cNvSpPr>
            <a:spLocks noGrp="1"/>
          </p:cNvSpPr>
          <p:nvPr>
            <p:ph idx="1"/>
          </p:nvPr>
        </p:nvSpPr>
        <p:spPr/>
        <p:txBody>
          <a:bodyPr/>
          <a:lstStyle/>
          <a:p>
            <a:pPr lvl="0" algn="just"/>
            <a:r>
              <a:rPr lang="en-US" sz="2400" dirty="0"/>
              <a:t>Environment </a:t>
            </a:r>
          </a:p>
          <a:p>
            <a:pPr lvl="0" algn="just"/>
            <a:r>
              <a:rPr lang="en-US" sz="2400" dirty="0"/>
              <a:t>Hardware </a:t>
            </a:r>
          </a:p>
          <a:p>
            <a:pPr lvl="0" algn="just"/>
            <a:r>
              <a:rPr lang="en-US" sz="2400" dirty="0"/>
              <a:t>Software</a:t>
            </a:r>
            <a:endParaRPr lang="en-GB" sz="2400" dirty="0"/>
          </a:p>
          <a:p>
            <a:endParaRPr lang="en-GB" dirty="0"/>
          </a:p>
        </p:txBody>
      </p:sp>
      <p:sp>
        <p:nvSpPr>
          <p:cNvPr id="4" name="TextBox 3">
            <a:extLst>
              <a:ext uri="{FF2B5EF4-FFF2-40B4-BE49-F238E27FC236}">
                <a16:creationId xmlns:a16="http://schemas.microsoft.com/office/drawing/2014/main" id="{130596DB-2636-4974-8746-36E0501DB509}"/>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9-10</a:t>
            </a:r>
            <a:endParaRPr lang="en-GB" dirty="0"/>
          </a:p>
        </p:txBody>
      </p:sp>
    </p:spTree>
    <p:extLst>
      <p:ext uri="{BB962C8B-B14F-4D97-AF65-F5344CB8AC3E}">
        <p14:creationId xmlns:p14="http://schemas.microsoft.com/office/powerpoint/2010/main" val="562009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1CBB-482B-4E05-BC65-07FC295339EE}"/>
              </a:ext>
            </a:extLst>
          </p:cNvPr>
          <p:cNvSpPr>
            <a:spLocks noGrp="1"/>
          </p:cNvSpPr>
          <p:nvPr>
            <p:ph type="title"/>
          </p:nvPr>
        </p:nvSpPr>
        <p:spPr/>
        <p:txBody>
          <a:bodyPr/>
          <a:lstStyle/>
          <a:p>
            <a:r>
              <a:rPr lang="en-US" dirty="0"/>
              <a:t>Assumptions &amp; Constraints</a:t>
            </a:r>
            <a:endParaRPr lang="en-GB" dirty="0"/>
          </a:p>
        </p:txBody>
      </p:sp>
    </p:spTree>
    <p:extLst>
      <p:ext uri="{BB962C8B-B14F-4D97-AF65-F5344CB8AC3E}">
        <p14:creationId xmlns:p14="http://schemas.microsoft.com/office/powerpoint/2010/main" val="419265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15F1-51F2-4064-8CF6-AA941E864535}"/>
              </a:ext>
            </a:extLst>
          </p:cNvPr>
          <p:cNvSpPr>
            <a:spLocks noGrp="1"/>
          </p:cNvSpPr>
          <p:nvPr>
            <p:ph type="title"/>
          </p:nvPr>
        </p:nvSpPr>
        <p:spPr>
          <a:xfrm>
            <a:off x="1371600" y="685800"/>
            <a:ext cx="9601200" cy="798443"/>
          </a:xfrm>
        </p:spPr>
        <p:txBody>
          <a:bodyPr/>
          <a:lstStyle/>
          <a:p>
            <a:r>
              <a:rPr lang="en-US" dirty="0"/>
              <a:t>Assumptions &amp; Constraints</a:t>
            </a:r>
            <a:endParaRPr lang="en-GB" dirty="0"/>
          </a:p>
        </p:txBody>
      </p:sp>
      <p:sp>
        <p:nvSpPr>
          <p:cNvPr id="3" name="Content Placeholder 2">
            <a:extLst>
              <a:ext uri="{FF2B5EF4-FFF2-40B4-BE49-F238E27FC236}">
                <a16:creationId xmlns:a16="http://schemas.microsoft.com/office/drawing/2014/main" id="{1119F400-648C-469C-935C-0EC785D5BA5E}"/>
              </a:ext>
            </a:extLst>
          </p:cNvPr>
          <p:cNvSpPr>
            <a:spLocks noGrp="1"/>
          </p:cNvSpPr>
          <p:nvPr>
            <p:ph idx="1"/>
          </p:nvPr>
        </p:nvSpPr>
        <p:spPr>
          <a:xfrm>
            <a:off x="1371600" y="1866900"/>
            <a:ext cx="9601200" cy="4305300"/>
          </a:xfrm>
        </p:spPr>
        <p:txBody>
          <a:bodyPr>
            <a:normAutofit/>
          </a:bodyPr>
          <a:lstStyle/>
          <a:p>
            <a:r>
              <a:rPr lang="en-US" sz="2400" dirty="0"/>
              <a:t>Network Dependency </a:t>
            </a:r>
          </a:p>
          <a:p>
            <a:r>
              <a:rPr lang="en-US" sz="2400" dirty="0"/>
              <a:t>Known Environment </a:t>
            </a:r>
          </a:p>
          <a:p>
            <a:r>
              <a:rPr lang="en-US" sz="2400" dirty="0"/>
              <a:t>Payload Weight Limitation</a:t>
            </a:r>
            <a:endParaRPr lang="en-GB" sz="2400" dirty="0"/>
          </a:p>
          <a:p>
            <a:r>
              <a:rPr lang="en-US" sz="2400" dirty="0"/>
              <a:t>Critical Temperature</a:t>
            </a:r>
          </a:p>
          <a:p>
            <a:r>
              <a:rPr lang="en-US" sz="2400" dirty="0"/>
              <a:t>Non Detection of Dislocated Objects</a:t>
            </a:r>
          </a:p>
          <a:p>
            <a:r>
              <a:rPr lang="en-US" sz="2400" dirty="0"/>
              <a:t>Usage of Induction Stove</a:t>
            </a:r>
          </a:p>
          <a:p>
            <a:r>
              <a:rPr lang="en-US" sz="2400" dirty="0"/>
              <a:t>Specific format for Add New Recipe </a:t>
            </a:r>
          </a:p>
          <a:p>
            <a:r>
              <a:rPr lang="en-US" sz="2400" dirty="0"/>
              <a:t>Prototype Constraint on Add New Recipe</a:t>
            </a:r>
          </a:p>
        </p:txBody>
      </p:sp>
      <p:sp>
        <p:nvSpPr>
          <p:cNvPr id="5" name="TextBox 4">
            <a:extLst>
              <a:ext uri="{FF2B5EF4-FFF2-40B4-BE49-F238E27FC236}">
                <a16:creationId xmlns:a16="http://schemas.microsoft.com/office/drawing/2014/main" id="{030AF0A0-30CF-4C17-B828-F1D3FCBED68D}"/>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10-12</a:t>
            </a:r>
            <a:endParaRPr lang="en-GB" dirty="0"/>
          </a:p>
        </p:txBody>
      </p:sp>
    </p:spTree>
    <p:extLst>
      <p:ext uri="{BB962C8B-B14F-4D97-AF65-F5344CB8AC3E}">
        <p14:creationId xmlns:p14="http://schemas.microsoft.com/office/powerpoint/2010/main" val="261363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0A20-912C-4802-B8A2-EB9F378A9B77}"/>
              </a:ext>
            </a:extLst>
          </p:cNvPr>
          <p:cNvSpPr>
            <a:spLocks noGrp="1"/>
          </p:cNvSpPr>
          <p:nvPr>
            <p:ph type="title"/>
          </p:nvPr>
        </p:nvSpPr>
        <p:spPr/>
        <p:txBody>
          <a:bodyPr/>
          <a:lstStyle/>
          <a:p>
            <a:r>
              <a:rPr lang="en-US" dirty="0"/>
              <a:t>Assumptions &amp; Constraints</a:t>
            </a:r>
            <a:endParaRPr lang="en-GB" dirty="0"/>
          </a:p>
        </p:txBody>
      </p:sp>
      <p:sp>
        <p:nvSpPr>
          <p:cNvPr id="3" name="Content Placeholder 2">
            <a:extLst>
              <a:ext uri="{FF2B5EF4-FFF2-40B4-BE49-F238E27FC236}">
                <a16:creationId xmlns:a16="http://schemas.microsoft.com/office/drawing/2014/main" id="{38C078A5-81EB-41C6-8DB3-3D01A65D9E78}"/>
              </a:ext>
            </a:extLst>
          </p:cNvPr>
          <p:cNvSpPr>
            <a:spLocks noGrp="1"/>
          </p:cNvSpPr>
          <p:nvPr>
            <p:ph idx="1"/>
          </p:nvPr>
        </p:nvSpPr>
        <p:spPr/>
        <p:txBody>
          <a:bodyPr>
            <a:normAutofit/>
          </a:bodyPr>
          <a:lstStyle/>
          <a:p>
            <a:r>
              <a:rPr lang="en-US" sz="2400" dirty="0"/>
              <a:t>Continuous Power Supply</a:t>
            </a:r>
          </a:p>
          <a:p>
            <a:r>
              <a:rPr lang="en-US" sz="2400" dirty="0"/>
              <a:t>Prototype Constraint on Robotic Arm(s) </a:t>
            </a:r>
          </a:p>
          <a:p>
            <a:r>
              <a:rPr lang="en-US" sz="2400" dirty="0"/>
              <a:t>Camera Resolution </a:t>
            </a:r>
          </a:p>
          <a:p>
            <a:r>
              <a:rPr lang="en-US" sz="2400" dirty="0"/>
              <a:t>Unique ID &amp; Verification </a:t>
            </a:r>
          </a:p>
          <a:p>
            <a:endParaRPr lang="en-GB" sz="2400" dirty="0"/>
          </a:p>
        </p:txBody>
      </p:sp>
      <p:sp>
        <p:nvSpPr>
          <p:cNvPr id="4" name="TextBox 3">
            <a:extLst>
              <a:ext uri="{FF2B5EF4-FFF2-40B4-BE49-F238E27FC236}">
                <a16:creationId xmlns:a16="http://schemas.microsoft.com/office/drawing/2014/main" id="{7727544F-0465-4686-9F78-CFD118E8445D}"/>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10-12</a:t>
            </a:r>
            <a:endParaRPr lang="en-GB" dirty="0"/>
          </a:p>
        </p:txBody>
      </p:sp>
    </p:spTree>
    <p:extLst>
      <p:ext uri="{BB962C8B-B14F-4D97-AF65-F5344CB8AC3E}">
        <p14:creationId xmlns:p14="http://schemas.microsoft.com/office/powerpoint/2010/main" val="327080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CBF2-A590-4C54-B5DD-720B0E8B3C1B}"/>
              </a:ext>
            </a:extLst>
          </p:cNvPr>
          <p:cNvSpPr>
            <a:spLocks noGrp="1"/>
          </p:cNvSpPr>
          <p:nvPr>
            <p:ph type="title"/>
          </p:nvPr>
        </p:nvSpPr>
        <p:spPr/>
        <p:txBody>
          <a:bodyPr/>
          <a:lstStyle/>
          <a:p>
            <a:r>
              <a:rPr lang="en-US" dirty="0"/>
              <a:t>Requirements</a:t>
            </a:r>
            <a:endParaRPr lang="en-GB" dirty="0"/>
          </a:p>
        </p:txBody>
      </p:sp>
      <p:sp>
        <p:nvSpPr>
          <p:cNvPr id="3" name="Text Placeholder 2">
            <a:extLst>
              <a:ext uri="{FF2B5EF4-FFF2-40B4-BE49-F238E27FC236}">
                <a16:creationId xmlns:a16="http://schemas.microsoft.com/office/drawing/2014/main" id="{C905DE55-4FD2-4D7A-97B5-E26F4D93441C}"/>
              </a:ext>
            </a:extLst>
          </p:cNvPr>
          <p:cNvSpPr>
            <a:spLocks noGrp="1"/>
          </p:cNvSpPr>
          <p:nvPr>
            <p:ph type="body" idx="1"/>
          </p:nvPr>
        </p:nvSpPr>
        <p:spPr/>
        <p:txBody>
          <a:bodyPr/>
          <a:lstStyle/>
          <a:p>
            <a:r>
              <a:rPr lang="en-US" dirty="0"/>
              <a:t>Functional &amp; Non Functional</a:t>
            </a:r>
            <a:endParaRPr lang="en-GB" dirty="0"/>
          </a:p>
        </p:txBody>
      </p:sp>
    </p:spTree>
    <p:extLst>
      <p:ext uri="{BB962C8B-B14F-4D97-AF65-F5344CB8AC3E}">
        <p14:creationId xmlns:p14="http://schemas.microsoft.com/office/powerpoint/2010/main" val="13590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89C8-FD3E-40BD-BF24-E538390D8F88}"/>
              </a:ext>
            </a:extLst>
          </p:cNvPr>
          <p:cNvSpPr>
            <a:spLocks noGrp="1"/>
          </p:cNvSpPr>
          <p:nvPr>
            <p:ph type="title"/>
          </p:nvPr>
        </p:nvSpPr>
        <p:spPr>
          <a:xfrm>
            <a:off x="1295400" y="235226"/>
            <a:ext cx="9601200" cy="732183"/>
          </a:xfrm>
        </p:spPr>
        <p:txBody>
          <a:bodyPr/>
          <a:lstStyle/>
          <a:p>
            <a:r>
              <a:rPr lang="en-US" dirty="0"/>
              <a:t>Context Diagram</a:t>
            </a:r>
            <a:endParaRPr lang="en-GB" dirty="0"/>
          </a:p>
        </p:txBody>
      </p:sp>
      <p:pic>
        <p:nvPicPr>
          <p:cNvPr id="5" name="Content Placeholder 4">
            <a:extLst>
              <a:ext uri="{FF2B5EF4-FFF2-40B4-BE49-F238E27FC236}">
                <a16:creationId xmlns:a16="http://schemas.microsoft.com/office/drawing/2014/main" id="{E9F6724F-93A1-47A0-A46E-267FB2BB4AD6}"/>
              </a:ext>
            </a:extLst>
          </p:cNvPr>
          <p:cNvPicPr>
            <a:picLocks noGrp="1" noChangeAspect="1"/>
          </p:cNvPicPr>
          <p:nvPr>
            <p:ph idx="1"/>
          </p:nvPr>
        </p:nvPicPr>
        <p:blipFill>
          <a:blip r:embed="rId2"/>
          <a:stretch>
            <a:fillRect/>
          </a:stretch>
        </p:blipFill>
        <p:spPr>
          <a:xfrm>
            <a:off x="886240" y="1183003"/>
            <a:ext cx="10419519" cy="5171843"/>
          </a:xfrm>
        </p:spPr>
      </p:pic>
      <p:sp>
        <p:nvSpPr>
          <p:cNvPr id="6" name="TextBox 5">
            <a:extLst>
              <a:ext uri="{FF2B5EF4-FFF2-40B4-BE49-F238E27FC236}">
                <a16:creationId xmlns:a16="http://schemas.microsoft.com/office/drawing/2014/main" id="{0589A7E0-3515-43B8-9A83-5B6B27078EAC}"/>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17</a:t>
            </a:r>
            <a:endParaRPr lang="en-GB" dirty="0"/>
          </a:p>
        </p:txBody>
      </p:sp>
    </p:spTree>
    <p:extLst>
      <p:ext uri="{BB962C8B-B14F-4D97-AF65-F5344CB8AC3E}">
        <p14:creationId xmlns:p14="http://schemas.microsoft.com/office/powerpoint/2010/main" val="101764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9D0D-E097-4BED-B31E-026FEFB9A3A2}"/>
              </a:ext>
            </a:extLst>
          </p:cNvPr>
          <p:cNvSpPr>
            <a:spLocks noGrp="1"/>
          </p:cNvSpPr>
          <p:nvPr>
            <p:ph type="title"/>
          </p:nvPr>
        </p:nvSpPr>
        <p:spPr>
          <a:xfrm>
            <a:off x="1371600" y="142463"/>
            <a:ext cx="9601200" cy="745435"/>
          </a:xfrm>
        </p:spPr>
        <p:txBody>
          <a:bodyPr/>
          <a:lstStyle/>
          <a:p>
            <a:r>
              <a:rPr lang="en-US" dirty="0"/>
              <a:t>Use Case Diagram</a:t>
            </a:r>
            <a:endParaRPr lang="en-GB" dirty="0"/>
          </a:p>
        </p:txBody>
      </p:sp>
      <p:pic>
        <p:nvPicPr>
          <p:cNvPr id="5" name="Content Placeholder 4" descr="A close up of a map&#10;&#10;Description generated with high confidence">
            <a:extLst>
              <a:ext uri="{FF2B5EF4-FFF2-40B4-BE49-F238E27FC236}">
                <a16:creationId xmlns:a16="http://schemas.microsoft.com/office/drawing/2014/main" id="{183E887D-F4B2-4B98-9BD8-679716923416}"/>
              </a:ext>
            </a:extLst>
          </p:cNvPr>
          <p:cNvPicPr>
            <a:picLocks noGrp="1" noChangeAspect="1"/>
          </p:cNvPicPr>
          <p:nvPr>
            <p:ph idx="1"/>
          </p:nvPr>
        </p:nvPicPr>
        <p:blipFill>
          <a:blip r:embed="rId2"/>
          <a:stretch>
            <a:fillRect/>
          </a:stretch>
        </p:blipFill>
        <p:spPr>
          <a:xfrm>
            <a:off x="2315817" y="887898"/>
            <a:ext cx="7560365" cy="5618920"/>
          </a:xfrm>
        </p:spPr>
      </p:pic>
      <p:sp>
        <p:nvSpPr>
          <p:cNvPr id="22" name="TextBox 21">
            <a:extLst>
              <a:ext uri="{FF2B5EF4-FFF2-40B4-BE49-F238E27FC236}">
                <a16:creationId xmlns:a16="http://schemas.microsoft.com/office/drawing/2014/main" id="{813314E3-55B6-477C-A751-EEE2A5A54BFB}"/>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17</a:t>
            </a:r>
            <a:endParaRPr lang="en-GB" dirty="0"/>
          </a:p>
        </p:txBody>
      </p:sp>
    </p:spTree>
    <p:extLst>
      <p:ext uri="{BB962C8B-B14F-4D97-AF65-F5344CB8AC3E}">
        <p14:creationId xmlns:p14="http://schemas.microsoft.com/office/powerpoint/2010/main" val="74585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781877" y="1543880"/>
            <a:ext cx="11131826" cy="4572001"/>
          </a:xfrm>
        </p:spPr>
        <p:txBody>
          <a:bodyPr>
            <a:normAutofit lnSpcReduction="10000"/>
          </a:bodyPr>
          <a:lstStyle/>
          <a:p>
            <a:r>
              <a:rPr lang="en-US" sz="2400" b="1" dirty="0"/>
              <a:t>REQ-1</a:t>
            </a:r>
            <a:r>
              <a:rPr lang="en-US" sz="2400" dirty="0"/>
              <a:t> The Application shall enable user to get himself/herself register with the System.</a:t>
            </a:r>
            <a:endParaRPr lang="en-GB" sz="2400" dirty="0"/>
          </a:p>
          <a:p>
            <a:r>
              <a:rPr lang="en-US" sz="2400" b="1" dirty="0"/>
              <a:t>REQ-2</a:t>
            </a:r>
            <a:r>
              <a:rPr lang="en-US" sz="2400" dirty="0"/>
              <a:t> The Application shall take User’s credentials including Name, Email address &amp; a Password, and a Unique Identification Number for the product; as input.</a:t>
            </a:r>
            <a:endParaRPr lang="en-GB" sz="2400" dirty="0"/>
          </a:p>
          <a:p>
            <a:r>
              <a:rPr lang="en-US" sz="2400" b="1" dirty="0"/>
              <a:t>REQ-3</a:t>
            </a:r>
            <a:r>
              <a:rPr lang="en-US" sz="2400" dirty="0"/>
              <a:t> The Application shall authenticate user’s input data by matching verification code with System’s database.</a:t>
            </a:r>
            <a:endParaRPr lang="en-GB" sz="2400" dirty="0"/>
          </a:p>
          <a:p>
            <a:r>
              <a:rPr lang="en-US" sz="2400" b="1" dirty="0"/>
              <a:t>REQ-4</a:t>
            </a:r>
            <a:r>
              <a:rPr lang="en-US" sz="2400" dirty="0"/>
              <a:t> Only, in case of successful Authentication, the application shall take user to the Home Screen.</a:t>
            </a:r>
            <a:endParaRPr lang="en-GB" sz="2400" dirty="0"/>
          </a:p>
          <a:p>
            <a:r>
              <a:rPr lang="en-US" sz="2400" b="1" dirty="0"/>
              <a:t>REQ-5 </a:t>
            </a:r>
            <a:r>
              <a:rPr lang="en-US" sz="2400" dirty="0"/>
              <a:t>In case, user signs out of the application, user shall only be able to use Application’s functionality once user has signed back into the application after providing email address &amp; password, as input to the application.</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4625008" y="755375"/>
            <a:ext cx="3445565"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User Registration</a:t>
            </a:r>
            <a:endParaRPr lang="en-GB" sz="2800" dirty="0"/>
          </a:p>
        </p:txBody>
      </p:sp>
      <p:sp>
        <p:nvSpPr>
          <p:cNvPr id="10" name="Title 1">
            <a:extLst>
              <a:ext uri="{FF2B5EF4-FFF2-40B4-BE49-F238E27FC236}">
                <a16:creationId xmlns:a16="http://schemas.microsoft.com/office/drawing/2014/main" id="{63C4BA93-1C3F-4DF1-9A87-3155FA43CCAD}"/>
              </a:ext>
            </a:extLst>
          </p:cNvPr>
          <p:cNvSpPr>
            <a:spLocks noGrp="1"/>
          </p:cNvSpPr>
          <p:nvPr>
            <p:ph type="title"/>
          </p:nvPr>
        </p:nvSpPr>
        <p:spPr>
          <a:xfrm>
            <a:off x="781878" y="129209"/>
            <a:ext cx="11131826" cy="626166"/>
          </a:xfrm>
        </p:spPr>
        <p:txBody>
          <a:bodyPr/>
          <a:lstStyle/>
          <a:p>
            <a:r>
              <a:rPr lang="en-US" sz="3600" dirty="0"/>
              <a:t>Functional Requirements </a:t>
            </a:r>
            <a:r>
              <a:rPr lang="en-US" sz="2800" dirty="0"/>
              <a:t>– Organized Based on System Features</a:t>
            </a:r>
            <a:endParaRPr lang="en-GB" dirty="0"/>
          </a:p>
        </p:txBody>
      </p:sp>
      <p:sp>
        <p:nvSpPr>
          <p:cNvPr id="11" name="TextBox 10">
            <a:extLst>
              <a:ext uri="{FF2B5EF4-FFF2-40B4-BE49-F238E27FC236}">
                <a16:creationId xmlns:a16="http://schemas.microsoft.com/office/drawing/2014/main" id="{5058D4C6-D12F-4DCF-8178-7BC3CBD04F6B}"/>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18-19</a:t>
            </a:r>
            <a:endParaRPr lang="en-GB" dirty="0"/>
          </a:p>
        </p:txBody>
      </p:sp>
    </p:spTree>
    <p:extLst>
      <p:ext uri="{BB962C8B-B14F-4D97-AF65-F5344CB8AC3E}">
        <p14:creationId xmlns:p14="http://schemas.microsoft.com/office/powerpoint/2010/main" val="192180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781877" y="1901684"/>
            <a:ext cx="11131825" cy="4572001"/>
          </a:xfrm>
        </p:spPr>
        <p:txBody>
          <a:bodyPr>
            <a:normAutofit/>
          </a:bodyPr>
          <a:lstStyle/>
          <a:p>
            <a:pPr algn="just"/>
            <a:r>
              <a:rPr lang="en-US" sz="2400" b="1" dirty="0"/>
              <a:t>REQ-6</a:t>
            </a:r>
            <a:r>
              <a:rPr lang="en-US" sz="2400" dirty="0"/>
              <a:t> The Application shall present user with a List of All Available Recipes if and when user clicks on the button of “Available Recipes” while at Home Screen.</a:t>
            </a:r>
            <a:endParaRPr lang="en-GB" sz="2400" dirty="0"/>
          </a:p>
          <a:p>
            <a:pPr algn="just"/>
            <a:r>
              <a:rPr lang="en-US" sz="2400" b="1" dirty="0"/>
              <a:t>REQ-7</a:t>
            </a:r>
            <a:r>
              <a:rPr lang="en-US" sz="2400" dirty="0"/>
              <a:t> The Application shall allow user to select only one Recipe from the list. </a:t>
            </a:r>
            <a:endParaRPr lang="en-GB" sz="2400" dirty="0"/>
          </a:p>
          <a:p>
            <a:pPr algn="just"/>
            <a:r>
              <a:rPr lang="en-US" sz="2400" b="1" dirty="0"/>
              <a:t>REQ-8</a:t>
            </a:r>
            <a:r>
              <a:rPr lang="en-US" sz="2400" dirty="0"/>
              <a:t> The Application shall enable/show a button, “Initiate Cooking” upon successful selection of Recipe by the user.</a:t>
            </a:r>
            <a:endParaRPr lang="en-GB" sz="2400" dirty="0"/>
          </a:p>
          <a:p>
            <a:pPr algn="just"/>
            <a:r>
              <a:rPr lang="en-US" sz="2400" b="1" dirty="0"/>
              <a:t>REQ-9</a:t>
            </a:r>
            <a:r>
              <a:rPr lang="en-US" sz="2400" dirty="0"/>
              <a:t> The Application shall send command to Raspberry Pi via Internet to Initiate the Cooking of Selected Recipe, when user clicks on “Initiate Cooking” button, </a:t>
            </a:r>
            <a:endParaRPr lang="en-GB" sz="2400" dirty="0"/>
          </a:p>
          <a:p>
            <a:pPr algn="just"/>
            <a:r>
              <a:rPr lang="en-US" sz="2400" b="1" dirty="0"/>
              <a:t>REQ-10</a:t>
            </a:r>
            <a:r>
              <a:rPr lang="en-US" sz="2400" dirty="0"/>
              <a:t> After the initiate cooking command has been send to Raspberry Pi, the Application shall take user to the Progress and Status Screen</a:t>
            </a:r>
            <a:r>
              <a:rPr lang="en-US" dirty="0"/>
              <a:t>.</a:t>
            </a:r>
            <a:endParaRPr lang="en-GB"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2743200" y="934277"/>
            <a:ext cx="6705600"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dirty="0"/>
              <a:t>Selection From Available Recipes</a:t>
            </a:r>
            <a:endParaRPr lang="en-GB" sz="3200" dirty="0"/>
          </a:p>
        </p:txBody>
      </p:sp>
      <p:sp>
        <p:nvSpPr>
          <p:cNvPr id="7" name="Title 1">
            <a:extLst>
              <a:ext uri="{FF2B5EF4-FFF2-40B4-BE49-F238E27FC236}">
                <a16:creationId xmlns:a16="http://schemas.microsoft.com/office/drawing/2014/main" id="{B9FD8412-906D-4772-8B48-9A0C0DCD5E39}"/>
              </a:ext>
            </a:extLst>
          </p:cNvPr>
          <p:cNvSpPr>
            <a:spLocks noGrp="1"/>
          </p:cNvSpPr>
          <p:nvPr>
            <p:ph type="title"/>
          </p:nvPr>
        </p:nvSpPr>
        <p:spPr>
          <a:xfrm>
            <a:off x="781878" y="129209"/>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2D7B8EB0-675B-443D-9BA5-9EAF62955B24}"/>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19-21</a:t>
            </a:r>
            <a:endParaRPr lang="en-GB" dirty="0"/>
          </a:p>
        </p:txBody>
      </p:sp>
    </p:spTree>
    <p:extLst>
      <p:ext uri="{BB962C8B-B14F-4D97-AF65-F5344CB8AC3E}">
        <p14:creationId xmlns:p14="http://schemas.microsoft.com/office/powerpoint/2010/main" val="182007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YEAR PROJECT</a:t>
            </a:r>
            <a:endParaRPr lang="en-GB" dirty="0"/>
          </a:p>
        </p:txBody>
      </p:sp>
      <p:sp>
        <p:nvSpPr>
          <p:cNvPr id="3" name="Subtitle 2"/>
          <p:cNvSpPr>
            <a:spLocks noGrp="1"/>
          </p:cNvSpPr>
          <p:nvPr>
            <p:ph type="subTitle" idx="1"/>
          </p:nvPr>
        </p:nvSpPr>
        <p:spPr/>
        <p:txBody>
          <a:bodyPr>
            <a:normAutofit/>
          </a:bodyPr>
          <a:lstStyle/>
          <a:p>
            <a:r>
              <a:rPr lang="en-US" sz="2800" dirty="0"/>
              <a:t>Requirement Specifications Document</a:t>
            </a:r>
            <a:endParaRPr lang="en-GB" sz="2800" dirty="0"/>
          </a:p>
        </p:txBody>
      </p:sp>
    </p:spTree>
    <p:extLst>
      <p:ext uri="{BB962C8B-B14F-4D97-AF65-F5344CB8AC3E}">
        <p14:creationId xmlns:p14="http://schemas.microsoft.com/office/powerpoint/2010/main" val="3375620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781878" y="2100468"/>
            <a:ext cx="11025809" cy="3531705"/>
          </a:xfrm>
        </p:spPr>
        <p:txBody>
          <a:bodyPr>
            <a:normAutofit/>
          </a:bodyPr>
          <a:lstStyle/>
          <a:p>
            <a:pPr algn="just"/>
            <a:r>
              <a:rPr lang="en-US" sz="2400" b="1" dirty="0"/>
              <a:t>REQ-11</a:t>
            </a:r>
            <a:r>
              <a:rPr lang="en-US" sz="2400" dirty="0"/>
              <a:t> The Application shall take user to “Add New Recipe” Screen, when user clicks on “Add New Recipe” button while at Home Screen.</a:t>
            </a:r>
            <a:endParaRPr lang="en-GB" sz="2400" dirty="0"/>
          </a:p>
          <a:p>
            <a:pPr algn="just"/>
            <a:r>
              <a:rPr lang="en-US" sz="2400" b="1" dirty="0"/>
              <a:t>REQ-12</a:t>
            </a:r>
            <a:r>
              <a:rPr lang="en-US" sz="2400" dirty="0"/>
              <a:t> The application shall ask user for a unique Recipe Name.</a:t>
            </a:r>
            <a:endParaRPr lang="en-GB" sz="2400" dirty="0"/>
          </a:p>
          <a:p>
            <a:pPr algn="just"/>
            <a:r>
              <a:rPr lang="en-US" sz="2400" b="1" dirty="0"/>
              <a:t>REQ-13</a:t>
            </a:r>
            <a:r>
              <a:rPr lang="en-US" sz="2400" dirty="0"/>
              <a:t> The Application shall ask user to Add Ingredients and their quantity.</a:t>
            </a:r>
            <a:endParaRPr lang="en-GB" sz="2400" dirty="0"/>
          </a:p>
          <a:p>
            <a:pPr algn="just"/>
            <a:r>
              <a:rPr lang="en-US" sz="2400" b="1" dirty="0"/>
              <a:t>REQ-14</a:t>
            </a:r>
            <a:r>
              <a:rPr lang="en-US" sz="2400" dirty="0"/>
              <a:t> The Application shall allow user to select ingredients only that are already listed in the system.</a:t>
            </a:r>
            <a:endParaRPr lang="en-GB" sz="2400" dirty="0"/>
          </a:p>
          <a:p>
            <a:pPr algn="just"/>
            <a:r>
              <a:rPr lang="en-US" sz="2400" b="1" dirty="0"/>
              <a:t>REQ-15</a:t>
            </a:r>
            <a:r>
              <a:rPr lang="en-US" sz="2400" dirty="0"/>
              <a:t> The Application shall ask user to select utensils and crockery from list of available utensils and crockery.</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3988904" y="1033669"/>
            <a:ext cx="4214192"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Addition of New Recipes</a:t>
            </a:r>
            <a:endParaRPr lang="en-GB" sz="2800" dirty="0"/>
          </a:p>
        </p:txBody>
      </p:sp>
      <p:sp>
        <p:nvSpPr>
          <p:cNvPr id="7" name="Title 1">
            <a:extLst>
              <a:ext uri="{FF2B5EF4-FFF2-40B4-BE49-F238E27FC236}">
                <a16:creationId xmlns:a16="http://schemas.microsoft.com/office/drawing/2014/main" id="{244947BF-3251-4D51-9EA1-2AF104E42A6E}"/>
              </a:ext>
            </a:extLst>
          </p:cNvPr>
          <p:cNvSpPr>
            <a:spLocks noGrp="1"/>
          </p:cNvSpPr>
          <p:nvPr>
            <p:ph type="title"/>
          </p:nvPr>
        </p:nvSpPr>
        <p:spPr>
          <a:xfrm>
            <a:off x="781878" y="129209"/>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05C1A63B-1482-4E75-8FED-88501FCD4CF0}"/>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21-23</a:t>
            </a:r>
            <a:endParaRPr lang="en-GB" dirty="0"/>
          </a:p>
        </p:txBody>
      </p:sp>
    </p:spTree>
    <p:extLst>
      <p:ext uri="{BB962C8B-B14F-4D97-AF65-F5344CB8AC3E}">
        <p14:creationId xmlns:p14="http://schemas.microsoft.com/office/powerpoint/2010/main" val="19303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781878" y="1967947"/>
            <a:ext cx="11025809" cy="2922105"/>
          </a:xfrm>
        </p:spPr>
        <p:txBody>
          <a:bodyPr>
            <a:normAutofit/>
          </a:bodyPr>
          <a:lstStyle/>
          <a:p>
            <a:pPr algn="just"/>
            <a:r>
              <a:rPr lang="en-US" sz="2400" b="1" dirty="0"/>
              <a:t>REQ-16</a:t>
            </a:r>
            <a:r>
              <a:rPr lang="en-US" sz="2400" dirty="0"/>
              <a:t> The Application shall ask user to add steps for recipe, using only the keywords provided in Application.</a:t>
            </a:r>
            <a:endParaRPr lang="en-GB" sz="2400" dirty="0"/>
          </a:p>
          <a:p>
            <a:pPr algn="just"/>
            <a:r>
              <a:rPr lang="en-US" sz="2400" b="1" dirty="0"/>
              <a:t>REQ-17</a:t>
            </a:r>
            <a:r>
              <a:rPr lang="en-US" sz="2400" dirty="0"/>
              <a:t> The Application shall check for validity of added steps in REQ-16.</a:t>
            </a:r>
            <a:endParaRPr lang="en-GB" sz="2400" dirty="0"/>
          </a:p>
          <a:p>
            <a:pPr algn="just"/>
            <a:r>
              <a:rPr lang="en-US" sz="2400" b="1" dirty="0"/>
              <a:t>REQ-18</a:t>
            </a:r>
            <a:r>
              <a:rPr lang="en-US" sz="2400" dirty="0"/>
              <a:t> The Application shall prompt user to “Add” or “Cancel”, in case of successful validation of entered steps.</a:t>
            </a:r>
            <a:endParaRPr lang="en-GB" sz="2400" dirty="0"/>
          </a:p>
          <a:p>
            <a:pPr algn="just"/>
            <a:r>
              <a:rPr lang="en-US" sz="2400" b="1" dirty="0"/>
              <a:t>REQ-19</a:t>
            </a:r>
            <a:r>
              <a:rPr lang="en-US" sz="2400" dirty="0"/>
              <a:t> The Application shall add newly entered recipe to list of available recipes.</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3988904" y="967408"/>
            <a:ext cx="4214192"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Addition of New Recipes</a:t>
            </a:r>
            <a:endParaRPr lang="en-GB" sz="2800" dirty="0"/>
          </a:p>
        </p:txBody>
      </p:sp>
      <p:sp>
        <p:nvSpPr>
          <p:cNvPr id="7" name="Title 1">
            <a:extLst>
              <a:ext uri="{FF2B5EF4-FFF2-40B4-BE49-F238E27FC236}">
                <a16:creationId xmlns:a16="http://schemas.microsoft.com/office/drawing/2014/main" id="{244947BF-3251-4D51-9EA1-2AF104E42A6E}"/>
              </a:ext>
            </a:extLst>
          </p:cNvPr>
          <p:cNvSpPr>
            <a:spLocks noGrp="1"/>
          </p:cNvSpPr>
          <p:nvPr>
            <p:ph type="title"/>
          </p:nvPr>
        </p:nvSpPr>
        <p:spPr>
          <a:xfrm>
            <a:off x="781878" y="129209"/>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98FBD490-D2BD-4B69-8F9D-24D9354F2B6B}"/>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21-23</a:t>
            </a:r>
            <a:endParaRPr lang="en-GB" dirty="0"/>
          </a:p>
        </p:txBody>
      </p:sp>
    </p:spTree>
    <p:extLst>
      <p:ext uri="{BB962C8B-B14F-4D97-AF65-F5344CB8AC3E}">
        <p14:creationId xmlns:p14="http://schemas.microsoft.com/office/powerpoint/2010/main" val="145756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REQ-20</a:t>
            </a:r>
            <a:r>
              <a:rPr lang="en-US" sz="2400" dirty="0"/>
              <a:t> The system shall be able to acquire images of workstation in real time for further processing.</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696278" y="2285999"/>
            <a:ext cx="3445565"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Image Acquisition</a:t>
            </a:r>
            <a:endParaRPr lang="en-GB" sz="2800" dirty="0"/>
          </a:p>
        </p:txBody>
      </p:sp>
      <p:sp>
        <p:nvSpPr>
          <p:cNvPr id="7" name="Title 1">
            <a:extLst>
              <a:ext uri="{FF2B5EF4-FFF2-40B4-BE49-F238E27FC236}">
                <a16:creationId xmlns:a16="http://schemas.microsoft.com/office/drawing/2014/main" id="{878B6A4D-0F30-4409-9DBD-38632CCAD6CE}"/>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14E9DCF7-3881-45EA-A65E-5F03CD19B948}"/>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23-24</a:t>
            </a:r>
            <a:endParaRPr lang="en-GB" dirty="0"/>
          </a:p>
        </p:txBody>
      </p:sp>
    </p:spTree>
    <p:extLst>
      <p:ext uri="{BB962C8B-B14F-4D97-AF65-F5344CB8AC3E}">
        <p14:creationId xmlns:p14="http://schemas.microsoft.com/office/powerpoint/2010/main" val="1220826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REQ-21</a:t>
            </a:r>
            <a:r>
              <a:rPr lang="en-US" sz="2400" dirty="0"/>
              <a:t> The system shall be able to identify objects that are placed on the workstation where objects include; ingredients, cutlery, utensils &amp; stove.</a:t>
            </a:r>
            <a:endParaRPr lang="en-GB" sz="2400" dirty="0"/>
          </a:p>
          <a:p>
            <a:pPr algn="just"/>
            <a:r>
              <a:rPr lang="en-US" sz="2400" b="1" dirty="0"/>
              <a:t>REQ-22</a:t>
            </a:r>
            <a:r>
              <a:rPr lang="en-US" sz="2400" dirty="0"/>
              <a:t> The system shall be able to distinguish objects that are specific to Recipe under progress, from all identified objects.</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138909" y="2285999"/>
            <a:ext cx="4002934" cy="894522"/>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Identification of Objects</a:t>
            </a:r>
            <a:endParaRPr lang="en-GB" sz="2800" dirty="0"/>
          </a:p>
        </p:txBody>
      </p:sp>
      <p:sp>
        <p:nvSpPr>
          <p:cNvPr id="7" name="Title 1">
            <a:extLst>
              <a:ext uri="{FF2B5EF4-FFF2-40B4-BE49-F238E27FC236}">
                <a16:creationId xmlns:a16="http://schemas.microsoft.com/office/drawing/2014/main" id="{AB711266-7114-4453-A8A6-3C67F7615C08}"/>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10328CCA-3050-491F-BA6B-55E47CD0EC4F}"/>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24-25</a:t>
            </a:r>
            <a:endParaRPr lang="en-GB" dirty="0"/>
          </a:p>
        </p:txBody>
      </p:sp>
    </p:spTree>
    <p:extLst>
      <p:ext uri="{BB962C8B-B14F-4D97-AF65-F5344CB8AC3E}">
        <p14:creationId xmlns:p14="http://schemas.microsoft.com/office/powerpoint/2010/main" val="152249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REQ-23</a:t>
            </a:r>
            <a:r>
              <a:rPr lang="en-US" sz="2400" dirty="0"/>
              <a:t> The system shall be able to effectively control Robotic Arm(s) to perform tasks as per the recipe.</a:t>
            </a:r>
            <a:endParaRPr lang="en-GB" sz="2400" dirty="0"/>
          </a:p>
          <a:p>
            <a:pPr algn="just"/>
            <a:r>
              <a:rPr lang="en-US" sz="2400" b="1" dirty="0"/>
              <a:t>REQ-24</a:t>
            </a:r>
            <a:r>
              <a:rPr lang="en-US" sz="2400" dirty="0"/>
              <a:t> The system shall notify user via Android Application after successful completion of all task as per the recipe. </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138909" y="2285999"/>
            <a:ext cx="4002934" cy="1053550"/>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dirty="0"/>
              <a:t>Control of Robotic Arm(s)</a:t>
            </a:r>
            <a:endParaRPr lang="en-GB" sz="3200" dirty="0"/>
          </a:p>
        </p:txBody>
      </p:sp>
      <p:sp>
        <p:nvSpPr>
          <p:cNvPr id="7" name="Title 1">
            <a:extLst>
              <a:ext uri="{FF2B5EF4-FFF2-40B4-BE49-F238E27FC236}">
                <a16:creationId xmlns:a16="http://schemas.microsoft.com/office/drawing/2014/main" id="{E6FFD8E0-5B88-4666-A6B3-113DC2B97D7F}"/>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9A76328A-A86F-4886-9B6D-239EE31E3773}"/>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25-26</a:t>
            </a:r>
            <a:endParaRPr lang="en-GB" dirty="0"/>
          </a:p>
        </p:txBody>
      </p:sp>
    </p:spTree>
    <p:extLst>
      <p:ext uri="{BB962C8B-B14F-4D97-AF65-F5344CB8AC3E}">
        <p14:creationId xmlns:p14="http://schemas.microsoft.com/office/powerpoint/2010/main" val="236061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REQ-25</a:t>
            </a:r>
            <a:r>
              <a:rPr lang="en-US" sz="2400" dirty="0"/>
              <a:t> The system shall be able to acquire feedback from Proximity Sensor, Ultrasonic Sensor &amp; Temperature sensor to ensure effective continuation of tasks by Robotic Arm(s).</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927651" y="2285999"/>
            <a:ext cx="4214192" cy="1080052"/>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Acquisition of Feedback from Sensors</a:t>
            </a:r>
            <a:endParaRPr lang="en-GB" sz="2800" dirty="0"/>
          </a:p>
        </p:txBody>
      </p:sp>
      <p:sp>
        <p:nvSpPr>
          <p:cNvPr id="7" name="Title 1">
            <a:extLst>
              <a:ext uri="{FF2B5EF4-FFF2-40B4-BE49-F238E27FC236}">
                <a16:creationId xmlns:a16="http://schemas.microsoft.com/office/drawing/2014/main" id="{87705F17-6B52-4840-A7A1-59982D48A378}"/>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8" name="TextBox 7">
            <a:extLst>
              <a:ext uri="{FF2B5EF4-FFF2-40B4-BE49-F238E27FC236}">
                <a16:creationId xmlns:a16="http://schemas.microsoft.com/office/drawing/2014/main" id="{477A214C-158A-4B94-A4E5-B0F8C781139B}"/>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27-28</a:t>
            </a:r>
            <a:endParaRPr lang="en-GB" dirty="0"/>
          </a:p>
        </p:txBody>
      </p:sp>
    </p:spTree>
    <p:extLst>
      <p:ext uri="{BB962C8B-B14F-4D97-AF65-F5344CB8AC3E}">
        <p14:creationId xmlns:p14="http://schemas.microsoft.com/office/powerpoint/2010/main" val="227778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REQ-26</a:t>
            </a:r>
            <a:r>
              <a:rPr lang="en-US" sz="2400" dirty="0"/>
              <a:t> The system shall take snaps of Cooking Pan while it has been placed on Stove after regular intervals (ranging from 15-30 seconds) to determine whether cooking task has completed or achieved desirous state before moving to next step or notifying application of completion.</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351723" y="2153477"/>
            <a:ext cx="3737112" cy="1053550"/>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Progress Status of Cooking</a:t>
            </a:r>
            <a:endParaRPr lang="en-GB" sz="2800" dirty="0"/>
          </a:p>
        </p:txBody>
      </p:sp>
      <p:sp>
        <p:nvSpPr>
          <p:cNvPr id="9" name="Title 1">
            <a:extLst>
              <a:ext uri="{FF2B5EF4-FFF2-40B4-BE49-F238E27FC236}">
                <a16:creationId xmlns:a16="http://schemas.microsoft.com/office/drawing/2014/main" id="{EF3B917B-3374-4988-8960-8BF809511036}"/>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10" name="TextBox 9">
            <a:extLst>
              <a:ext uri="{FF2B5EF4-FFF2-40B4-BE49-F238E27FC236}">
                <a16:creationId xmlns:a16="http://schemas.microsoft.com/office/drawing/2014/main" id="{71BDD6F9-A2C1-4A0B-B647-613D0FA445F5}"/>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28-29</a:t>
            </a:r>
            <a:endParaRPr lang="en-GB" dirty="0"/>
          </a:p>
        </p:txBody>
      </p:sp>
    </p:spTree>
    <p:extLst>
      <p:ext uri="{BB962C8B-B14F-4D97-AF65-F5344CB8AC3E}">
        <p14:creationId xmlns:p14="http://schemas.microsoft.com/office/powerpoint/2010/main" val="423180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8BE0-889F-4FE1-AF6E-F31092B0C058}"/>
              </a:ext>
            </a:extLst>
          </p:cNvPr>
          <p:cNvSpPr>
            <a:spLocks noGrp="1"/>
          </p:cNvSpPr>
          <p:nvPr>
            <p:ph type="title"/>
          </p:nvPr>
        </p:nvSpPr>
        <p:spPr>
          <a:xfrm>
            <a:off x="781878" y="1056862"/>
            <a:ext cx="11131826" cy="626166"/>
          </a:xfrm>
        </p:spPr>
        <p:txBody>
          <a:bodyPr/>
          <a:lstStyle/>
          <a:p>
            <a:r>
              <a:rPr lang="en-US" sz="3600" dirty="0"/>
              <a:t>Functional Requirements </a:t>
            </a:r>
            <a:r>
              <a:rPr lang="en-US" sz="2800" dirty="0"/>
              <a:t>– Organized Based on System Features</a:t>
            </a:r>
            <a:endParaRPr lang="en-GB" dirty="0"/>
          </a:p>
        </p:txBody>
      </p:sp>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b="1" dirty="0"/>
              <a:t>REQ-27</a:t>
            </a:r>
            <a:r>
              <a:rPr lang="en-US" sz="2400" dirty="0"/>
              <a:t> The system shall command robot arms(s) to return to original/initial state after every single step of the recipe completes. </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497496" y="2285999"/>
            <a:ext cx="3445565" cy="788505"/>
          </a:xfrm>
          <a:prstGeom prst="snip2Diag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Homing</a:t>
            </a:r>
            <a:endParaRPr lang="en-GB" sz="2800" dirty="0"/>
          </a:p>
        </p:txBody>
      </p:sp>
      <p:sp>
        <p:nvSpPr>
          <p:cNvPr id="7" name="TextBox 6">
            <a:extLst>
              <a:ext uri="{FF2B5EF4-FFF2-40B4-BE49-F238E27FC236}">
                <a16:creationId xmlns:a16="http://schemas.microsoft.com/office/drawing/2014/main" id="{BB76F981-E854-426F-AC6B-0E2FE7178C16}"/>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29-30</a:t>
            </a:r>
            <a:endParaRPr lang="en-GB" dirty="0"/>
          </a:p>
        </p:txBody>
      </p:sp>
    </p:spTree>
    <p:extLst>
      <p:ext uri="{BB962C8B-B14F-4D97-AF65-F5344CB8AC3E}">
        <p14:creationId xmlns:p14="http://schemas.microsoft.com/office/powerpoint/2010/main" val="4146254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2CC6-ACAC-487C-8591-03ADF4FD9B06}"/>
              </a:ext>
            </a:extLst>
          </p:cNvPr>
          <p:cNvSpPr>
            <a:spLocks noGrp="1"/>
          </p:cNvSpPr>
          <p:nvPr>
            <p:ph type="title"/>
          </p:nvPr>
        </p:nvSpPr>
        <p:spPr/>
        <p:txBody>
          <a:bodyPr/>
          <a:lstStyle/>
          <a:p>
            <a:r>
              <a:rPr lang="en-US" dirty="0"/>
              <a:t>Non Functional Requirements</a:t>
            </a:r>
            <a:endParaRPr lang="en-GB" dirty="0"/>
          </a:p>
        </p:txBody>
      </p:sp>
      <p:sp>
        <p:nvSpPr>
          <p:cNvPr id="4" name="Content Placeholder 3">
            <a:extLst>
              <a:ext uri="{FF2B5EF4-FFF2-40B4-BE49-F238E27FC236}">
                <a16:creationId xmlns:a16="http://schemas.microsoft.com/office/drawing/2014/main" id="{FF176C8C-041F-4BB1-A2F2-7A4781430CA6}"/>
              </a:ext>
            </a:extLst>
          </p:cNvPr>
          <p:cNvSpPr>
            <a:spLocks noGrp="1"/>
          </p:cNvSpPr>
          <p:nvPr>
            <p:ph sz="half" idx="1"/>
          </p:nvPr>
        </p:nvSpPr>
        <p:spPr>
          <a:xfrm>
            <a:off x="1371600" y="3134139"/>
            <a:ext cx="4447786" cy="3581401"/>
          </a:xfrm>
        </p:spPr>
        <p:txBody>
          <a:bodyPr/>
          <a:lstStyle/>
          <a:p>
            <a:pPr algn="just"/>
            <a:r>
              <a:rPr lang="en-US" sz="2400" b="1" dirty="0"/>
              <a:t>NFR-1</a:t>
            </a:r>
            <a:r>
              <a:rPr lang="en-US" sz="2400" dirty="0"/>
              <a:t> The system shall always be available to receive command from the user and to start cooking.</a:t>
            </a:r>
            <a:endParaRPr lang="en-GB" sz="2400" dirty="0"/>
          </a:p>
          <a:p>
            <a:endParaRPr lang="en-GB" dirty="0"/>
          </a:p>
        </p:txBody>
      </p:sp>
      <p:sp>
        <p:nvSpPr>
          <p:cNvPr id="5" name="Content Placeholder 4">
            <a:extLst>
              <a:ext uri="{FF2B5EF4-FFF2-40B4-BE49-F238E27FC236}">
                <a16:creationId xmlns:a16="http://schemas.microsoft.com/office/drawing/2014/main" id="{2AB31FF4-1893-4C2A-A698-45FCF2C3BD1E}"/>
              </a:ext>
            </a:extLst>
          </p:cNvPr>
          <p:cNvSpPr>
            <a:spLocks noGrp="1"/>
          </p:cNvSpPr>
          <p:nvPr>
            <p:ph sz="half" idx="2"/>
          </p:nvPr>
        </p:nvSpPr>
        <p:spPr>
          <a:xfrm>
            <a:off x="6525403" y="3134139"/>
            <a:ext cx="4447786" cy="3581401"/>
          </a:xfrm>
        </p:spPr>
        <p:txBody>
          <a:bodyPr/>
          <a:lstStyle/>
          <a:p>
            <a:pPr algn="just"/>
            <a:r>
              <a:rPr lang="en-US" sz="2400" b="1" dirty="0"/>
              <a:t>NFR-2</a:t>
            </a:r>
            <a:r>
              <a:rPr lang="en-US" sz="2400" dirty="0"/>
              <a:t> The Android Application shall always show latest and up to date List of Available Recipes.</a:t>
            </a:r>
            <a:endParaRPr lang="en-GB" sz="2400" dirty="0"/>
          </a:p>
          <a:p>
            <a:endParaRPr lang="en-GB" dirty="0"/>
          </a:p>
        </p:txBody>
      </p:sp>
      <p:sp>
        <p:nvSpPr>
          <p:cNvPr id="7" name="Rectangle: Diagonal Corners Snipped 6">
            <a:extLst>
              <a:ext uri="{FF2B5EF4-FFF2-40B4-BE49-F238E27FC236}">
                <a16:creationId xmlns:a16="http://schemas.microsoft.com/office/drawing/2014/main" id="{7DC8C563-66B2-40CD-843D-7C6265EAC40D}"/>
              </a:ext>
            </a:extLst>
          </p:cNvPr>
          <p:cNvSpPr/>
          <p:nvPr/>
        </p:nvSpPr>
        <p:spPr>
          <a:xfrm>
            <a:off x="1497496" y="2332383"/>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Availability</a:t>
            </a:r>
            <a:endParaRPr lang="en-GB" sz="2800" dirty="0"/>
          </a:p>
        </p:txBody>
      </p:sp>
      <p:sp>
        <p:nvSpPr>
          <p:cNvPr id="8" name="Rectangle: Diagonal Corners Snipped 7">
            <a:extLst>
              <a:ext uri="{FF2B5EF4-FFF2-40B4-BE49-F238E27FC236}">
                <a16:creationId xmlns:a16="http://schemas.microsoft.com/office/drawing/2014/main" id="{357D8FC5-3BF8-430C-8B7A-595870916624}"/>
              </a:ext>
            </a:extLst>
          </p:cNvPr>
          <p:cNvSpPr/>
          <p:nvPr/>
        </p:nvSpPr>
        <p:spPr>
          <a:xfrm>
            <a:off x="6650910" y="2332383"/>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err="1"/>
              <a:t>Relibality</a:t>
            </a:r>
            <a:endParaRPr lang="en-GB" sz="2800" dirty="0"/>
          </a:p>
        </p:txBody>
      </p:sp>
      <p:sp>
        <p:nvSpPr>
          <p:cNvPr id="9" name="TextBox 8">
            <a:extLst>
              <a:ext uri="{FF2B5EF4-FFF2-40B4-BE49-F238E27FC236}">
                <a16:creationId xmlns:a16="http://schemas.microsoft.com/office/drawing/2014/main" id="{7D52167C-9FE0-4D3C-A769-53DD71FFBADF}"/>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30</a:t>
            </a:r>
            <a:endParaRPr lang="en-GB" dirty="0"/>
          </a:p>
        </p:txBody>
      </p:sp>
    </p:spTree>
    <p:extLst>
      <p:ext uri="{BB962C8B-B14F-4D97-AF65-F5344CB8AC3E}">
        <p14:creationId xmlns:p14="http://schemas.microsoft.com/office/powerpoint/2010/main" val="92875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2CC6-ACAC-487C-8591-03ADF4FD9B06}"/>
              </a:ext>
            </a:extLst>
          </p:cNvPr>
          <p:cNvSpPr>
            <a:spLocks noGrp="1"/>
          </p:cNvSpPr>
          <p:nvPr>
            <p:ph type="title"/>
          </p:nvPr>
        </p:nvSpPr>
        <p:spPr>
          <a:xfrm>
            <a:off x="1371600" y="235224"/>
            <a:ext cx="9601200" cy="801756"/>
          </a:xfrm>
        </p:spPr>
        <p:txBody>
          <a:bodyPr/>
          <a:lstStyle/>
          <a:p>
            <a:r>
              <a:rPr lang="en-US" dirty="0"/>
              <a:t>Non Functional Requirements</a:t>
            </a:r>
            <a:endParaRPr lang="en-GB" dirty="0"/>
          </a:p>
        </p:txBody>
      </p:sp>
      <p:sp>
        <p:nvSpPr>
          <p:cNvPr id="4" name="Content Placeholder 3">
            <a:extLst>
              <a:ext uri="{FF2B5EF4-FFF2-40B4-BE49-F238E27FC236}">
                <a16:creationId xmlns:a16="http://schemas.microsoft.com/office/drawing/2014/main" id="{FF176C8C-041F-4BB1-A2F2-7A4781430CA6}"/>
              </a:ext>
            </a:extLst>
          </p:cNvPr>
          <p:cNvSpPr>
            <a:spLocks noGrp="1"/>
          </p:cNvSpPr>
          <p:nvPr>
            <p:ph sz="half" idx="1"/>
          </p:nvPr>
        </p:nvSpPr>
        <p:spPr>
          <a:xfrm>
            <a:off x="1371211" y="2020957"/>
            <a:ext cx="4447786" cy="4220817"/>
          </a:xfrm>
        </p:spPr>
        <p:txBody>
          <a:bodyPr>
            <a:normAutofit fontScale="92500"/>
          </a:bodyPr>
          <a:lstStyle/>
          <a:p>
            <a:pPr algn="just"/>
            <a:r>
              <a:rPr lang="en-US" sz="2400" b="1" dirty="0"/>
              <a:t>NFR-3</a:t>
            </a:r>
            <a:r>
              <a:rPr lang="en-US" sz="2400" dirty="0"/>
              <a:t> The system shall use standard sensors &amp; electrical components available in market which may be replaced in case of component failure.</a:t>
            </a:r>
            <a:endParaRPr lang="en-GB" sz="2400" dirty="0"/>
          </a:p>
          <a:p>
            <a:pPr algn="just"/>
            <a:r>
              <a:rPr lang="en-US" sz="2400" b="1" dirty="0"/>
              <a:t>NFR-4</a:t>
            </a:r>
            <a:r>
              <a:rPr lang="en-US" sz="2400" dirty="0"/>
              <a:t> User Interface shall be independent of the back-end code responsible for interacting with hardware components therefore allowing changes to be done in either of the codes without affecting the other. </a:t>
            </a:r>
            <a:endParaRPr lang="en-GB" sz="2400" dirty="0"/>
          </a:p>
          <a:p>
            <a:pPr algn="just"/>
            <a:endParaRPr lang="en-GB" sz="2400" dirty="0"/>
          </a:p>
        </p:txBody>
      </p:sp>
      <p:sp>
        <p:nvSpPr>
          <p:cNvPr id="5" name="Content Placeholder 4">
            <a:extLst>
              <a:ext uri="{FF2B5EF4-FFF2-40B4-BE49-F238E27FC236}">
                <a16:creationId xmlns:a16="http://schemas.microsoft.com/office/drawing/2014/main" id="{2AB31FF4-1893-4C2A-A698-45FCF2C3BD1E}"/>
              </a:ext>
            </a:extLst>
          </p:cNvPr>
          <p:cNvSpPr>
            <a:spLocks noGrp="1"/>
          </p:cNvSpPr>
          <p:nvPr>
            <p:ph sz="half" idx="2"/>
          </p:nvPr>
        </p:nvSpPr>
        <p:spPr>
          <a:xfrm>
            <a:off x="6525014" y="2020957"/>
            <a:ext cx="4447786" cy="4220817"/>
          </a:xfrm>
        </p:spPr>
        <p:txBody>
          <a:bodyPr>
            <a:normAutofit fontScale="92500"/>
          </a:bodyPr>
          <a:lstStyle/>
          <a:p>
            <a:pPr algn="just"/>
            <a:r>
              <a:rPr lang="en-US" sz="2400" b="1" dirty="0"/>
              <a:t>NFR-5</a:t>
            </a:r>
            <a:r>
              <a:rPr lang="en-US" sz="2400" dirty="0"/>
              <a:t> Android Application shall not allow user to use application or system features unless registered and signed in.</a:t>
            </a:r>
            <a:endParaRPr lang="en-GB" sz="2400" dirty="0"/>
          </a:p>
          <a:p>
            <a:pPr algn="just"/>
            <a:r>
              <a:rPr lang="en-US" sz="2400" b="1" dirty="0"/>
              <a:t>NFR-6</a:t>
            </a:r>
            <a:r>
              <a:rPr lang="en-US" sz="2400" dirty="0"/>
              <a:t> The application shall not require user to sign into the application each time except for the first time unless user signs out.</a:t>
            </a:r>
            <a:endParaRPr lang="en-GB" sz="2400" dirty="0"/>
          </a:p>
          <a:p>
            <a:pPr algn="just"/>
            <a:endParaRPr lang="en-GB" sz="2400" dirty="0"/>
          </a:p>
        </p:txBody>
      </p:sp>
      <p:sp>
        <p:nvSpPr>
          <p:cNvPr id="7" name="Rectangle: Diagonal Corners Snipped 6">
            <a:extLst>
              <a:ext uri="{FF2B5EF4-FFF2-40B4-BE49-F238E27FC236}">
                <a16:creationId xmlns:a16="http://schemas.microsoft.com/office/drawing/2014/main" id="{7DC8C563-66B2-40CD-843D-7C6265EAC40D}"/>
              </a:ext>
            </a:extLst>
          </p:cNvPr>
          <p:cNvSpPr/>
          <p:nvPr/>
        </p:nvSpPr>
        <p:spPr>
          <a:xfrm>
            <a:off x="1497496" y="1036980"/>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Maintainability</a:t>
            </a:r>
            <a:endParaRPr lang="en-GB" sz="2800" dirty="0"/>
          </a:p>
        </p:txBody>
      </p:sp>
      <p:sp>
        <p:nvSpPr>
          <p:cNvPr id="8" name="Rectangle: Diagonal Corners Snipped 7">
            <a:extLst>
              <a:ext uri="{FF2B5EF4-FFF2-40B4-BE49-F238E27FC236}">
                <a16:creationId xmlns:a16="http://schemas.microsoft.com/office/drawing/2014/main" id="{357D8FC5-3BF8-430C-8B7A-595870916624}"/>
              </a:ext>
            </a:extLst>
          </p:cNvPr>
          <p:cNvSpPr/>
          <p:nvPr/>
        </p:nvSpPr>
        <p:spPr>
          <a:xfrm>
            <a:off x="6650910" y="1036980"/>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Security</a:t>
            </a:r>
            <a:endParaRPr lang="en-GB" sz="2800" dirty="0"/>
          </a:p>
        </p:txBody>
      </p:sp>
      <p:sp>
        <p:nvSpPr>
          <p:cNvPr id="9" name="TextBox 8">
            <a:extLst>
              <a:ext uri="{FF2B5EF4-FFF2-40B4-BE49-F238E27FC236}">
                <a16:creationId xmlns:a16="http://schemas.microsoft.com/office/drawing/2014/main" id="{D753C6EC-D412-4EC0-BDBB-35DB0552815A}"/>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30-31</a:t>
            </a:r>
            <a:endParaRPr lang="en-GB" dirty="0"/>
          </a:p>
        </p:txBody>
      </p:sp>
    </p:spTree>
    <p:extLst>
      <p:ext uri="{BB962C8B-B14F-4D97-AF65-F5344CB8AC3E}">
        <p14:creationId xmlns:p14="http://schemas.microsoft.com/office/powerpoint/2010/main" val="54990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Mr. CHEF </a:t>
            </a:r>
            <a:endParaRPr lang="en-GB" dirty="0"/>
          </a:p>
        </p:txBody>
      </p:sp>
      <p:sp>
        <p:nvSpPr>
          <p:cNvPr id="3" name="Subtitle 2"/>
          <p:cNvSpPr>
            <a:spLocks noGrp="1"/>
          </p:cNvSpPr>
          <p:nvPr>
            <p:ph type="subTitle" idx="1"/>
          </p:nvPr>
        </p:nvSpPr>
        <p:spPr/>
        <p:txBody>
          <a:bodyPr/>
          <a:lstStyle/>
          <a:p>
            <a:r>
              <a:rPr lang="en-US" sz="2800" dirty="0"/>
              <a:t>Your Kitchen Assistant</a:t>
            </a:r>
          </a:p>
          <a:p>
            <a:endParaRPr lang="en-US" dirty="0"/>
          </a:p>
          <a:p>
            <a:endParaRPr lang="en-US" dirty="0"/>
          </a:p>
          <a:p>
            <a:pPr algn="l"/>
            <a:endParaRPr lang="en-GB" dirty="0"/>
          </a:p>
        </p:txBody>
      </p:sp>
      <p:sp>
        <p:nvSpPr>
          <p:cNvPr id="4" name="TextBox 3"/>
          <p:cNvSpPr txBox="1"/>
          <p:nvPr/>
        </p:nvSpPr>
        <p:spPr>
          <a:xfrm>
            <a:off x="1915128" y="5112115"/>
            <a:ext cx="4856733" cy="461665"/>
          </a:xfrm>
          <a:prstGeom prst="rect">
            <a:avLst/>
          </a:prstGeom>
          <a:noFill/>
        </p:spPr>
        <p:txBody>
          <a:bodyPr wrap="square" rtlCol="0">
            <a:spAutoFit/>
          </a:bodyPr>
          <a:lstStyle/>
          <a:p>
            <a:r>
              <a:rPr lang="en-US" sz="2400" dirty="0">
                <a:latin typeface="Comic Sans MS" panose="030F0702030302020204" pitchFamily="66" charset="0"/>
              </a:rPr>
              <a:t>Supervisor: Dr. Hammad Afzal</a:t>
            </a:r>
            <a:endParaRPr lang="en-GB" sz="2400" dirty="0">
              <a:latin typeface="Comic Sans MS" panose="030F0702030302020204" pitchFamily="66" charset="0"/>
            </a:endParaRPr>
          </a:p>
        </p:txBody>
      </p:sp>
      <p:pic>
        <p:nvPicPr>
          <p:cNvPr id="6" name="Picture 5" descr="A picture containing indoor, table&#10;&#10;Description generated with high confidence">
            <a:extLst>
              <a:ext uri="{FF2B5EF4-FFF2-40B4-BE49-F238E27FC236}">
                <a16:creationId xmlns:a16="http://schemas.microsoft.com/office/drawing/2014/main" id="{9FABBA25-F722-4156-9255-6EE2EB97447E}"/>
              </a:ext>
            </a:extLst>
          </p:cNvPr>
          <p:cNvPicPr>
            <a:picLocks noChangeAspect="1"/>
          </p:cNvPicPr>
          <p:nvPr/>
        </p:nvPicPr>
        <p:blipFill>
          <a:blip r:embed="rId2"/>
          <a:stretch>
            <a:fillRect/>
          </a:stretch>
        </p:blipFill>
        <p:spPr>
          <a:xfrm>
            <a:off x="5058903" y="671344"/>
            <a:ext cx="2073678" cy="2234220"/>
          </a:xfrm>
          <a:prstGeom prst="rect">
            <a:avLst/>
          </a:prstGeom>
        </p:spPr>
      </p:pic>
    </p:spTree>
    <p:extLst>
      <p:ext uri="{BB962C8B-B14F-4D97-AF65-F5344CB8AC3E}">
        <p14:creationId xmlns:p14="http://schemas.microsoft.com/office/powerpoint/2010/main" val="436320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2CC6-ACAC-487C-8591-03ADF4FD9B06}"/>
              </a:ext>
            </a:extLst>
          </p:cNvPr>
          <p:cNvSpPr>
            <a:spLocks noGrp="1"/>
          </p:cNvSpPr>
          <p:nvPr>
            <p:ph type="title"/>
          </p:nvPr>
        </p:nvSpPr>
        <p:spPr/>
        <p:txBody>
          <a:bodyPr/>
          <a:lstStyle/>
          <a:p>
            <a:r>
              <a:rPr lang="en-US" dirty="0"/>
              <a:t>Non Functional Requirements</a:t>
            </a:r>
            <a:endParaRPr lang="en-GB" dirty="0"/>
          </a:p>
        </p:txBody>
      </p:sp>
      <p:sp>
        <p:nvSpPr>
          <p:cNvPr id="4" name="Content Placeholder 3">
            <a:extLst>
              <a:ext uri="{FF2B5EF4-FFF2-40B4-BE49-F238E27FC236}">
                <a16:creationId xmlns:a16="http://schemas.microsoft.com/office/drawing/2014/main" id="{FF176C8C-041F-4BB1-A2F2-7A4781430CA6}"/>
              </a:ext>
            </a:extLst>
          </p:cNvPr>
          <p:cNvSpPr>
            <a:spLocks noGrp="1"/>
          </p:cNvSpPr>
          <p:nvPr>
            <p:ph sz="half" idx="1"/>
          </p:nvPr>
        </p:nvSpPr>
        <p:spPr>
          <a:xfrm>
            <a:off x="1371600" y="3134139"/>
            <a:ext cx="4447786" cy="3581401"/>
          </a:xfrm>
        </p:spPr>
        <p:txBody>
          <a:bodyPr>
            <a:normAutofit/>
          </a:bodyPr>
          <a:lstStyle/>
          <a:p>
            <a:pPr algn="just"/>
            <a:r>
              <a:rPr lang="en-US" sz="2400" b="1" dirty="0"/>
              <a:t>NFR-7</a:t>
            </a:r>
            <a:r>
              <a:rPr lang="en-US" sz="2400" dirty="0"/>
              <a:t> The system shall use induction stove therefore reducing environmental damage caused by gas stoves. </a:t>
            </a:r>
            <a:endParaRPr lang="en-GB" sz="2400" dirty="0"/>
          </a:p>
        </p:txBody>
      </p:sp>
      <p:sp>
        <p:nvSpPr>
          <p:cNvPr id="5" name="Content Placeholder 4">
            <a:extLst>
              <a:ext uri="{FF2B5EF4-FFF2-40B4-BE49-F238E27FC236}">
                <a16:creationId xmlns:a16="http://schemas.microsoft.com/office/drawing/2014/main" id="{2AB31FF4-1893-4C2A-A698-45FCF2C3BD1E}"/>
              </a:ext>
            </a:extLst>
          </p:cNvPr>
          <p:cNvSpPr>
            <a:spLocks noGrp="1"/>
          </p:cNvSpPr>
          <p:nvPr>
            <p:ph sz="half" idx="2"/>
          </p:nvPr>
        </p:nvSpPr>
        <p:spPr>
          <a:xfrm>
            <a:off x="6525403" y="3134139"/>
            <a:ext cx="4447786" cy="3581401"/>
          </a:xfrm>
        </p:spPr>
        <p:txBody>
          <a:bodyPr/>
          <a:lstStyle/>
          <a:p>
            <a:pPr algn="just"/>
            <a:r>
              <a:rPr lang="en-US" sz="2400" b="1" dirty="0"/>
              <a:t>NFR-8</a:t>
            </a:r>
            <a:r>
              <a:rPr lang="en-US" sz="2400" dirty="0"/>
              <a:t> System shall adhere to public food and health safety standards.</a:t>
            </a:r>
            <a:endParaRPr lang="en-GB" sz="2400" dirty="0"/>
          </a:p>
          <a:p>
            <a:endParaRPr lang="en-GB" dirty="0"/>
          </a:p>
        </p:txBody>
      </p:sp>
      <p:sp>
        <p:nvSpPr>
          <p:cNvPr id="7" name="Rectangle: Diagonal Corners Snipped 6">
            <a:extLst>
              <a:ext uri="{FF2B5EF4-FFF2-40B4-BE49-F238E27FC236}">
                <a16:creationId xmlns:a16="http://schemas.microsoft.com/office/drawing/2014/main" id="{7DC8C563-66B2-40CD-843D-7C6265EAC40D}"/>
              </a:ext>
            </a:extLst>
          </p:cNvPr>
          <p:cNvSpPr/>
          <p:nvPr/>
        </p:nvSpPr>
        <p:spPr>
          <a:xfrm>
            <a:off x="1497496" y="2252041"/>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Environmental</a:t>
            </a:r>
            <a:endParaRPr lang="en-GB" sz="2800" dirty="0"/>
          </a:p>
        </p:txBody>
      </p:sp>
      <p:sp>
        <p:nvSpPr>
          <p:cNvPr id="8" name="Rectangle: Diagonal Corners Snipped 7">
            <a:extLst>
              <a:ext uri="{FF2B5EF4-FFF2-40B4-BE49-F238E27FC236}">
                <a16:creationId xmlns:a16="http://schemas.microsoft.com/office/drawing/2014/main" id="{357D8FC5-3BF8-430C-8B7A-595870916624}"/>
              </a:ext>
            </a:extLst>
          </p:cNvPr>
          <p:cNvSpPr/>
          <p:nvPr/>
        </p:nvSpPr>
        <p:spPr>
          <a:xfrm>
            <a:off x="6650910" y="2252041"/>
            <a:ext cx="4321890" cy="801756"/>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Legal</a:t>
            </a:r>
            <a:endParaRPr lang="en-GB" sz="2800" dirty="0"/>
          </a:p>
        </p:txBody>
      </p:sp>
      <p:sp>
        <p:nvSpPr>
          <p:cNvPr id="9" name="TextBox 8">
            <a:extLst>
              <a:ext uri="{FF2B5EF4-FFF2-40B4-BE49-F238E27FC236}">
                <a16:creationId xmlns:a16="http://schemas.microsoft.com/office/drawing/2014/main" id="{3CD2D645-DE46-4410-A2FA-D483695740DA}"/>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31</a:t>
            </a:r>
            <a:endParaRPr lang="en-GB" dirty="0"/>
          </a:p>
        </p:txBody>
      </p:sp>
    </p:spTree>
    <p:extLst>
      <p:ext uri="{BB962C8B-B14F-4D97-AF65-F5344CB8AC3E}">
        <p14:creationId xmlns:p14="http://schemas.microsoft.com/office/powerpoint/2010/main" val="1596478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8BE0-889F-4FE1-AF6E-F31092B0C058}"/>
              </a:ext>
            </a:extLst>
          </p:cNvPr>
          <p:cNvSpPr>
            <a:spLocks noGrp="1"/>
          </p:cNvSpPr>
          <p:nvPr>
            <p:ph type="title"/>
          </p:nvPr>
        </p:nvSpPr>
        <p:spPr/>
        <p:txBody>
          <a:bodyPr/>
          <a:lstStyle/>
          <a:p>
            <a:r>
              <a:rPr lang="en-US" dirty="0"/>
              <a:t>Non Functional Requirements</a:t>
            </a:r>
            <a:endParaRPr lang="en-GB" dirty="0"/>
          </a:p>
        </p:txBody>
      </p:sp>
      <p:sp>
        <p:nvSpPr>
          <p:cNvPr id="5" name="Content Placeholder 4">
            <a:extLst>
              <a:ext uri="{FF2B5EF4-FFF2-40B4-BE49-F238E27FC236}">
                <a16:creationId xmlns:a16="http://schemas.microsoft.com/office/drawing/2014/main" id="{928E4AC5-BFA0-41CA-9B03-B4885046A9F6}"/>
              </a:ext>
            </a:extLst>
          </p:cNvPr>
          <p:cNvSpPr>
            <a:spLocks noGrp="1"/>
          </p:cNvSpPr>
          <p:nvPr>
            <p:ph sz="half" idx="1"/>
          </p:nvPr>
        </p:nvSpPr>
        <p:spPr>
          <a:xfrm>
            <a:off x="5141843" y="2285999"/>
            <a:ext cx="5831346" cy="4572001"/>
          </a:xfrm>
        </p:spPr>
        <p:txBody>
          <a:bodyPr>
            <a:normAutofit/>
          </a:bodyPr>
          <a:lstStyle/>
          <a:p>
            <a:pPr algn="just"/>
            <a:r>
              <a:rPr lang="en-US" sz="2400" dirty="0"/>
              <a:t>The graphical user interface of system shall be designed with usability as the priority. The app will be presented and organized in a manner that is both visually appealing and easy for the user to navigate. </a:t>
            </a:r>
            <a:endParaRPr lang="en-GB" sz="2400" dirty="0"/>
          </a:p>
          <a:p>
            <a:pPr algn="just"/>
            <a:r>
              <a:rPr lang="en-US" sz="2400" dirty="0"/>
              <a:t>The user shall be able to use application with a maximum of three training sessions.</a:t>
            </a:r>
            <a:endParaRPr lang="en-GB" sz="2400" dirty="0"/>
          </a:p>
          <a:p>
            <a:pPr algn="just"/>
            <a:r>
              <a:rPr lang="en-US" sz="2400" dirty="0"/>
              <a:t>User guide shall be provided within the Android Application.</a:t>
            </a:r>
            <a:endParaRPr lang="en-GB" sz="2400" dirty="0"/>
          </a:p>
        </p:txBody>
      </p:sp>
      <p:sp>
        <p:nvSpPr>
          <p:cNvPr id="6" name="Rectangle: Diagonal Corners Snipped 5">
            <a:extLst>
              <a:ext uri="{FF2B5EF4-FFF2-40B4-BE49-F238E27FC236}">
                <a16:creationId xmlns:a16="http://schemas.microsoft.com/office/drawing/2014/main" id="{821ADAAB-F54B-42D0-B6F1-E705C3FC3852}"/>
              </a:ext>
            </a:extLst>
          </p:cNvPr>
          <p:cNvSpPr/>
          <p:nvPr/>
        </p:nvSpPr>
        <p:spPr>
          <a:xfrm>
            <a:off x="1497496" y="2285999"/>
            <a:ext cx="3445565" cy="788505"/>
          </a:xfrm>
          <a:prstGeom prst="snip2Diag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Usability</a:t>
            </a:r>
            <a:endParaRPr lang="en-GB" sz="2800" dirty="0"/>
          </a:p>
        </p:txBody>
      </p:sp>
      <p:sp>
        <p:nvSpPr>
          <p:cNvPr id="7" name="TextBox 6">
            <a:extLst>
              <a:ext uri="{FF2B5EF4-FFF2-40B4-BE49-F238E27FC236}">
                <a16:creationId xmlns:a16="http://schemas.microsoft.com/office/drawing/2014/main" id="{118D0B2E-FE9C-4C32-A351-075DA2915D97}"/>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31</a:t>
            </a:r>
            <a:endParaRPr lang="en-GB" dirty="0"/>
          </a:p>
        </p:txBody>
      </p:sp>
    </p:spTree>
    <p:extLst>
      <p:ext uri="{BB962C8B-B14F-4D97-AF65-F5344CB8AC3E}">
        <p14:creationId xmlns:p14="http://schemas.microsoft.com/office/powerpoint/2010/main" val="216170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F192-BA40-4F95-8A3B-E4A583B67D87}"/>
              </a:ext>
            </a:extLst>
          </p:cNvPr>
          <p:cNvSpPr>
            <a:spLocks noGrp="1"/>
          </p:cNvSpPr>
          <p:nvPr>
            <p:ph type="title"/>
          </p:nvPr>
        </p:nvSpPr>
        <p:spPr/>
        <p:txBody>
          <a:bodyPr/>
          <a:lstStyle/>
          <a:p>
            <a:r>
              <a:rPr lang="en-US" dirty="0"/>
              <a:t>User Interfaces</a:t>
            </a:r>
            <a:endParaRPr lang="en-GB" dirty="0"/>
          </a:p>
        </p:txBody>
      </p:sp>
    </p:spTree>
    <p:extLst>
      <p:ext uri="{BB962C8B-B14F-4D97-AF65-F5344CB8AC3E}">
        <p14:creationId xmlns:p14="http://schemas.microsoft.com/office/powerpoint/2010/main" val="116025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FF85-4E7C-4A08-B85C-65989655E949}"/>
              </a:ext>
            </a:extLst>
          </p:cNvPr>
          <p:cNvSpPr>
            <a:spLocks noGrp="1"/>
          </p:cNvSpPr>
          <p:nvPr>
            <p:ph type="title"/>
          </p:nvPr>
        </p:nvSpPr>
        <p:spPr/>
        <p:txBody>
          <a:bodyPr/>
          <a:lstStyle/>
          <a:p>
            <a:r>
              <a:rPr lang="en-US" dirty="0"/>
              <a:t>Android Application’s Interfaces</a:t>
            </a:r>
            <a:endParaRPr lang="en-GB" dirty="0"/>
          </a:p>
        </p:txBody>
      </p:sp>
      <p:pic>
        <p:nvPicPr>
          <p:cNvPr id="6" name="Content Placeholder 5" descr="A picture containing object&#10;&#10;Description generated with high confidence">
            <a:extLst>
              <a:ext uri="{FF2B5EF4-FFF2-40B4-BE49-F238E27FC236}">
                <a16:creationId xmlns:a16="http://schemas.microsoft.com/office/drawing/2014/main" id="{826A4EB7-4A20-423A-A6C3-B5BDF68C6D4B}"/>
              </a:ext>
            </a:extLst>
          </p:cNvPr>
          <p:cNvPicPr>
            <a:picLocks noGrp="1" noChangeAspect="1"/>
          </p:cNvPicPr>
          <p:nvPr>
            <p:ph sz="half" idx="1"/>
          </p:nvPr>
        </p:nvPicPr>
        <p:blipFill>
          <a:blip r:embed="rId2"/>
          <a:stretch>
            <a:fillRect/>
          </a:stretch>
        </p:blipFill>
        <p:spPr>
          <a:xfrm>
            <a:off x="1630017" y="1434128"/>
            <a:ext cx="3034749" cy="5054542"/>
          </a:xfrm>
        </p:spPr>
      </p:pic>
      <p:pic>
        <p:nvPicPr>
          <p:cNvPr id="8" name="Content Placeholder 7" descr="A screenshot of a cell phone&#10;&#10;Description generated with very high confidence">
            <a:extLst>
              <a:ext uri="{FF2B5EF4-FFF2-40B4-BE49-F238E27FC236}">
                <a16:creationId xmlns:a16="http://schemas.microsoft.com/office/drawing/2014/main" id="{AA86F3D3-0BCA-49DC-995D-E1ABE7E42A09}"/>
              </a:ext>
            </a:extLst>
          </p:cNvPr>
          <p:cNvPicPr>
            <a:picLocks noGrp="1" noChangeAspect="1"/>
          </p:cNvPicPr>
          <p:nvPr>
            <p:ph sz="half" idx="2"/>
          </p:nvPr>
        </p:nvPicPr>
        <p:blipFill>
          <a:blip r:embed="rId3"/>
          <a:stretch>
            <a:fillRect/>
          </a:stretch>
        </p:blipFill>
        <p:spPr>
          <a:xfrm>
            <a:off x="6577987" y="1434127"/>
            <a:ext cx="3291456" cy="5054541"/>
          </a:xfrm>
        </p:spPr>
      </p:pic>
      <p:sp>
        <p:nvSpPr>
          <p:cNvPr id="9" name="TextBox 8">
            <a:extLst>
              <a:ext uri="{FF2B5EF4-FFF2-40B4-BE49-F238E27FC236}">
                <a16:creationId xmlns:a16="http://schemas.microsoft.com/office/drawing/2014/main" id="{0BDFB473-DE0C-49EB-9308-00572CFA2703}"/>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13-15</a:t>
            </a:r>
            <a:endParaRPr lang="en-GB" dirty="0"/>
          </a:p>
        </p:txBody>
      </p:sp>
    </p:spTree>
    <p:extLst>
      <p:ext uri="{BB962C8B-B14F-4D97-AF65-F5344CB8AC3E}">
        <p14:creationId xmlns:p14="http://schemas.microsoft.com/office/powerpoint/2010/main" val="2461791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FF85-4E7C-4A08-B85C-65989655E949}"/>
              </a:ext>
            </a:extLst>
          </p:cNvPr>
          <p:cNvSpPr>
            <a:spLocks noGrp="1"/>
          </p:cNvSpPr>
          <p:nvPr>
            <p:ph type="title"/>
          </p:nvPr>
        </p:nvSpPr>
        <p:spPr/>
        <p:txBody>
          <a:bodyPr/>
          <a:lstStyle/>
          <a:p>
            <a:r>
              <a:rPr lang="en-US" dirty="0"/>
              <a:t>Android Application’s Interfaces</a:t>
            </a:r>
            <a:endParaRPr lang="en-GB" dirty="0"/>
          </a:p>
        </p:txBody>
      </p:sp>
      <p:pic>
        <p:nvPicPr>
          <p:cNvPr id="6" name="Content Placeholder 5">
            <a:extLst>
              <a:ext uri="{FF2B5EF4-FFF2-40B4-BE49-F238E27FC236}">
                <a16:creationId xmlns:a16="http://schemas.microsoft.com/office/drawing/2014/main" id="{826A4EB7-4A20-423A-A6C3-B5BDF68C6D4B}"/>
              </a:ext>
            </a:extLst>
          </p:cNvPr>
          <p:cNvPicPr>
            <a:picLocks noGrp="1" noChangeAspect="1"/>
          </p:cNvPicPr>
          <p:nvPr>
            <p:ph sz="half" idx="1"/>
          </p:nvPr>
        </p:nvPicPr>
        <p:blipFill>
          <a:blip r:embed="rId2"/>
          <a:stretch>
            <a:fillRect/>
          </a:stretch>
        </p:blipFill>
        <p:spPr>
          <a:xfrm>
            <a:off x="1967993" y="1431235"/>
            <a:ext cx="3316566" cy="5057434"/>
          </a:xfrm>
        </p:spPr>
      </p:pic>
      <p:pic>
        <p:nvPicPr>
          <p:cNvPr id="8" name="Content Placeholder 7">
            <a:extLst>
              <a:ext uri="{FF2B5EF4-FFF2-40B4-BE49-F238E27FC236}">
                <a16:creationId xmlns:a16="http://schemas.microsoft.com/office/drawing/2014/main" id="{AA86F3D3-0BCA-49DC-995D-E1ABE7E42A09}"/>
              </a:ext>
            </a:extLst>
          </p:cNvPr>
          <p:cNvPicPr>
            <a:picLocks noGrp="1" noChangeAspect="1"/>
          </p:cNvPicPr>
          <p:nvPr>
            <p:ph sz="half" idx="2"/>
          </p:nvPr>
        </p:nvPicPr>
        <p:blipFill>
          <a:blip r:embed="rId3"/>
          <a:stretch>
            <a:fillRect/>
          </a:stretch>
        </p:blipFill>
        <p:spPr>
          <a:xfrm>
            <a:off x="7121018" y="1431235"/>
            <a:ext cx="3316566" cy="5057434"/>
          </a:xfrm>
        </p:spPr>
      </p:pic>
      <p:sp>
        <p:nvSpPr>
          <p:cNvPr id="5" name="TextBox 4">
            <a:extLst>
              <a:ext uri="{FF2B5EF4-FFF2-40B4-BE49-F238E27FC236}">
                <a16:creationId xmlns:a16="http://schemas.microsoft.com/office/drawing/2014/main" id="{7FF05046-CA66-4557-9ABB-25776B4FD3FB}"/>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13-15</a:t>
            </a:r>
            <a:endParaRPr lang="en-GB" dirty="0"/>
          </a:p>
        </p:txBody>
      </p:sp>
    </p:spTree>
    <p:extLst>
      <p:ext uri="{BB962C8B-B14F-4D97-AF65-F5344CB8AC3E}">
        <p14:creationId xmlns:p14="http://schemas.microsoft.com/office/powerpoint/2010/main" val="964458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FF85-4E7C-4A08-B85C-65989655E949}"/>
              </a:ext>
            </a:extLst>
          </p:cNvPr>
          <p:cNvSpPr>
            <a:spLocks noGrp="1"/>
          </p:cNvSpPr>
          <p:nvPr>
            <p:ph type="title"/>
          </p:nvPr>
        </p:nvSpPr>
        <p:spPr/>
        <p:txBody>
          <a:bodyPr/>
          <a:lstStyle/>
          <a:p>
            <a:r>
              <a:rPr lang="en-US" dirty="0"/>
              <a:t>Android Application’s Interfaces</a:t>
            </a:r>
            <a:endParaRPr lang="en-GB" dirty="0"/>
          </a:p>
        </p:txBody>
      </p:sp>
      <p:pic>
        <p:nvPicPr>
          <p:cNvPr id="6" name="Content Placeholder 5">
            <a:extLst>
              <a:ext uri="{FF2B5EF4-FFF2-40B4-BE49-F238E27FC236}">
                <a16:creationId xmlns:a16="http://schemas.microsoft.com/office/drawing/2014/main" id="{826A4EB7-4A20-423A-A6C3-B5BDF68C6D4B}"/>
              </a:ext>
            </a:extLst>
          </p:cNvPr>
          <p:cNvPicPr>
            <a:picLocks noGrp="1" noChangeAspect="1"/>
          </p:cNvPicPr>
          <p:nvPr>
            <p:ph sz="half" idx="1"/>
          </p:nvPr>
        </p:nvPicPr>
        <p:blipFill>
          <a:blip r:embed="rId2"/>
          <a:stretch>
            <a:fillRect/>
          </a:stretch>
        </p:blipFill>
        <p:spPr>
          <a:xfrm>
            <a:off x="1934817" y="1425083"/>
            <a:ext cx="3360968" cy="5063585"/>
          </a:xfrm>
        </p:spPr>
      </p:pic>
      <p:pic>
        <p:nvPicPr>
          <p:cNvPr id="8" name="Content Placeholder 7">
            <a:extLst>
              <a:ext uri="{FF2B5EF4-FFF2-40B4-BE49-F238E27FC236}">
                <a16:creationId xmlns:a16="http://schemas.microsoft.com/office/drawing/2014/main" id="{AA86F3D3-0BCA-49DC-995D-E1ABE7E42A09}"/>
              </a:ext>
            </a:extLst>
          </p:cNvPr>
          <p:cNvPicPr>
            <a:picLocks noGrp="1" noChangeAspect="1"/>
          </p:cNvPicPr>
          <p:nvPr>
            <p:ph sz="half" idx="2"/>
          </p:nvPr>
        </p:nvPicPr>
        <p:blipFill>
          <a:blip r:embed="rId3"/>
          <a:stretch>
            <a:fillRect/>
          </a:stretch>
        </p:blipFill>
        <p:spPr>
          <a:xfrm>
            <a:off x="7087842" y="1425083"/>
            <a:ext cx="3360968" cy="5063585"/>
          </a:xfrm>
        </p:spPr>
      </p:pic>
      <p:sp>
        <p:nvSpPr>
          <p:cNvPr id="5" name="TextBox 4">
            <a:extLst>
              <a:ext uri="{FF2B5EF4-FFF2-40B4-BE49-F238E27FC236}">
                <a16:creationId xmlns:a16="http://schemas.microsoft.com/office/drawing/2014/main" id="{18AC804C-1166-4A24-96DC-D93BA825EECC}"/>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13-15</a:t>
            </a:r>
            <a:endParaRPr lang="en-GB" dirty="0"/>
          </a:p>
        </p:txBody>
      </p:sp>
    </p:spTree>
    <p:extLst>
      <p:ext uri="{BB962C8B-B14F-4D97-AF65-F5344CB8AC3E}">
        <p14:creationId xmlns:p14="http://schemas.microsoft.com/office/powerpoint/2010/main" val="3841010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FF85-4E7C-4A08-B85C-65989655E949}"/>
              </a:ext>
            </a:extLst>
          </p:cNvPr>
          <p:cNvSpPr>
            <a:spLocks noGrp="1"/>
          </p:cNvSpPr>
          <p:nvPr>
            <p:ph type="title"/>
          </p:nvPr>
        </p:nvSpPr>
        <p:spPr/>
        <p:txBody>
          <a:bodyPr/>
          <a:lstStyle/>
          <a:p>
            <a:r>
              <a:rPr lang="en-US"/>
              <a:t>Android Application’s Interfaces</a:t>
            </a:r>
            <a:endParaRPr lang="en-GB" dirty="0"/>
          </a:p>
        </p:txBody>
      </p:sp>
      <p:pic>
        <p:nvPicPr>
          <p:cNvPr id="6" name="Content Placeholder 5">
            <a:extLst>
              <a:ext uri="{FF2B5EF4-FFF2-40B4-BE49-F238E27FC236}">
                <a16:creationId xmlns:a16="http://schemas.microsoft.com/office/drawing/2014/main" id="{826A4EB7-4A20-423A-A6C3-B5BDF68C6D4B}"/>
              </a:ext>
            </a:extLst>
          </p:cNvPr>
          <p:cNvPicPr>
            <a:picLocks noGrp="1" noChangeAspect="1"/>
          </p:cNvPicPr>
          <p:nvPr>
            <p:ph sz="half" idx="1"/>
          </p:nvPr>
        </p:nvPicPr>
        <p:blipFill>
          <a:blip r:embed="rId2"/>
          <a:stretch>
            <a:fillRect/>
          </a:stretch>
        </p:blipFill>
        <p:spPr>
          <a:xfrm>
            <a:off x="1986105" y="1431234"/>
            <a:ext cx="3319547" cy="5057433"/>
          </a:xfrm>
        </p:spPr>
      </p:pic>
      <p:pic>
        <p:nvPicPr>
          <p:cNvPr id="8" name="Content Placeholder 7">
            <a:extLst>
              <a:ext uri="{FF2B5EF4-FFF2-40B4-BE49-F238E27FC236}">
                <a16:creationId xmlns:a16="http://schemas.microsoft.com/office/drawing/2014/main" id="{AA86F3D3-0BCA-49DC-995D-E1ABE7E42A09}"/>
              </a:ext>
            </a:extLst>
          </p:cNvPr>
          <p:cNvPicPr>
            <a:picLocks noGrp="1" noChangeAspect="1"/>
          </p:cNvPicPr>
          <p:nvPr>
            <p:ph sz="half" idx="2"/>
          </p:nvPr>
        </p:nvPicPr>
        <p:blipFill>
          <a:blip r:embed="rId3"/>
          <a:stretch>
            <a:fillRect/>
          </a:stretch>
        </p:blipFill>
        <p:spPr>
          <a:xfrm>
            <a:off x="7131897" y="1431236"/>
            <a:ext cx="3334466" cy="5057432"/>
          </a:xfrm>
        </p:spPr>
      </p:pic>
      <p:sp>
        <p:nvSpPr>
          <p:cNvPr id="11" name="TextBox 10">
            <a:extLst>
              <a:ext uri="{FF2B5EF4-FFF2-40B4-BE49-F238E27FC236}">
                <a16:creationId xmlns:a16="http://schemas.microsoft.com/office/drawing/2014/main" id="{0E8979E8-374B-47DD-ADD8-539C8145181D}"/>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13-15</a:t>
            </a:r>
            <a:endParaRPr lang="en-GB" dirty="0"/>
          </a:p>
        </p:txBody>
      </p:sp>
    </p:spTree>
    <p:extLst>
      <p:ext uri="{BB962C8B-B14F-4D97-AF65-F5344CB8AC3E}">
        <p14:creationId xmlns:p14="http://schemas.microsoft.com/office/powerpoint/2010/main" val="109494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0D16-8816-4F79-AB20-D87C47985F0F}"/>
              </a:ext>
            </a:extLst>
          </p:cNvPr>
          <p:cNvSpPr>
            <a:spLocks noGrp="1"/>
          </p:cNvSpPr>
          <p:nvPr>
            <p:ph type="title"/>
          </p:nvPr>
        </p:nvSpPr>
        <p:spPr>
          <a:xfrm>
            <a:off x="1371600" y="685800"/>
            <a:ext cx="9601200" cy="787400"/>
          </a:xfrm>
        </p:spPr>
        <p:txBody>
          <a:bodyPr/>
          <a:lstStyle/>
          <a:p>
            <a:r>
              <a:rPr lang="en-US" dirty="0"/>
              <a:t>Project Timeline</a:t>
            </a:r>
            <a:endParaRPr lang="en-GB" dirty="0"/>
          </a:p>
        </p:txBody>
      </p:sp>
      <p:pic>
        <p:nvPicPr>
          <p:cNvPr id="5" name="Content Placeholder 4">
            <a:extLst>
              <a:ext uri="{FF2B5EF4-FFF2-40B4-BE49-F238E27FC236}">
                <a16:creationId xmlns:a16="http://schemas.microsoft.com/office/drawing/2014/main" id="{DFC20724-7BA5-4035-BB3B-F9B939081EFB}"/>
              </a:ext>
            </a:extLst>
          </p:cNvPr>
          <p:cNvPicPr>
            <a:picLocks noGrp="1" noChangeAspect="1"/>
          </p:cNvPicPr>
          <p:nvPr>
            <p:ph idx="1"/>
          </p:nvPr>
        </p:nvPicPr>
        <p:blipFill>
          <a:blip r:embed="rId2"/>
          <a:stretch>
            <a:fillRect/>
          </a:stretch>
        </p:blipFill>
        <p:spPr>
          <a:xfrm>
            <a:off x="787400" y="1473200"/>
            <a:ext cx="10769600" cy="5219698"/>
          </a:xfrm>
        </p:spPr>
      </p:pic>
    </p:spTree>
    <p:extLst>
      <p:ext uri="{BB962C8B-B14F-4D97-AF65-F5344CB8AC3E}">
        <p14:creationId xmlns:p14="http://schemas.microsoft.com/office/powerpoint/2010/main" val="2029928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Session</a:t>
            </a:r>
            <a:endParaRPr lang="en-GB" dirty="0"/>
          </a:p>
        </p:txBody>
      </p:sp>
      <p:sp>
        <p:nvSpPr>
          <p:cNvPr id="3" name="Text Placeholder 2"/>
          <p:cNvSpPr>
            <a:spLocks noGrp="1"/>
          </p:cNvSpPr>
          <p:nvPr>
            <p:ph type="body" idx="1"/>
          </p:nvPr>
        </p:nvSpPr>
        <p:spPr/>
        <p:txBody>
          <a:bodyPr/>
          <a:lstStyle/>
          <a:p>
            <a:r>
              <a:rPr lang="en-US" dirty="0"/>
              <a:t>Any Queries?</a:t>
            </a:r>
            <a:endParaRPr lang="en-GB" dirty="0"/>
          </a:p>
        </p:txBody>
      </p:sp>
      <p:pic>
        <p:nvPicPr>
          <p:cNvPr id="5" name="Graphic 4" descr="Head with Gears"/>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1826" y="2954775"/>
            <a:ext cx="1199322" cy="1199322"/>
          </a:xfrm>
          <a:prstGeom prst="rect">
            <a:avLst/>
          </a:prstGeom>
        </p:spPr>
      </p:pic>
    </p:spTree>
    <p:extLst>
      <p:ext uri="{BB962C8B-B14F-4D97-AF65-F5344CB8AC3E}">
        <p14:creationId xmlns:p14="http://schemas.microsoft.com/office/powerpoint/2010/main" val="38678593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2732"/>
            <a:ext cx="9612971" cy="2852737"/>
          </a:xfrm>
        </p:spPr>
        <p:txBody>
          <a:bodyPr/>
          <a:lstStyle/>
          <a:p>
            <a:r>
              <a:rPr lang="en-US" dirty="0"/>
              <a:t>Thank You!   </a:t>
            </a:r>
            <a:endParaRPr lang="en-GB" dirty="0"/>
          </a:p>
        </p:txBody>
      </p:sp>
      <p:pic>
        <p:nvPicPr>
          <p:cNvPr id="5" name="Graphic 4" descr="Grinning Face with No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12971" y="2849217"/>
            <a:ext cx="1156252" cy="1156252"/>
          </a:xfrm>
          <a:prstGeom prst="rect">
            <a:avLst/>
          </a:prstGeom>
        </p:spPr>
      </p:pic>
    </p:spTree>
    <p:extLst>
      <p:ext uri="{BB962C8B-B14F-4D97-AF65-F5344CB8AC3E}">
        <p14:creationId xmlns:p14="http://schemas.microsoft.com/office/powerpoint/2010/main" val="1149538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SYNDICATE</a:t>
            </a:r>
            <a:endParaRPr lang="en-GB" dirty="0"/>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199660533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443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764" y="1327355"/>
            <a:ext cx="3559425" cy="4482564"/>
          </a:xfrm>
        </p:spPr>
        <p:txBody>
          <a:bodyPr>
            <a:normAutofit/>
          </a:bodyPr>
          <a:lstStyle/>
          <a:p>
            <a:r>
              <a:rPr lang="en-US" dirty="0"/>
              <a:t>OUTLINE</a:t>
            </a:r>
            <a:endParaRPr lang="en-GB" dirty="0"/>
          </a:p>
        </p:txBody>
      </p:sp>
      <p:sp>
        <p:nvSpPr>
          <p:cNvPr id="3" name="Content Placeholder 2"/>
          <p:cNvSpPr>
            <a:spLocks noGrp="1"/>
          </p:cNvSpPr>
          <p:nvPr>
            <p:ph idx="1"/>
          </p:nvPr>
        </p:nvSpPr>
        <p:spPr>
          <a:xfrm>
            <a:off x="6096000" y="419099"/>
            <a:ext cx="5919599" cy="6019801"/>
          </a:xfrm>
        </p:spPr>
        <p:txBody>
          <a:bodyPr>
            <a:normAutofit fontScale="85000" lnSpcReduction="20000"/>
          </a:bodyPr>
          <a:lstStyle/>
          <a:p>
            <a:pPr>
              <a:lnSpc>
                <a:spcPct val="84000"/>
              </a:lnSpc>
            </a:pPr>
            <a:r>
              <a:rPr lang="en-US" sz="2800" dirty="0"/>
              <a:t>Introduction</a:t>
            </a:r>
          </a:p>
          <a:p>
            <a:pPr lvl="1">
              <a:lnSpc>
                <a:spcPct val="84000"/>
              </a:lnSpc>
            </a:pPr>
            <a:r>
              <a:rPr lang="en-US" sz="2800" dirty="0"/>
              <a:t>Problem Statement </a:t>
            </a:r>
          </a:p>
          <a:p>
            <a:pPr lvl="1">
              <a:lnSpc>
                <a:spcPct val="84000"/>
              </a:lnSpc>
            </a:pPr>
            <a:r>
              <a:rPr lang="en-US" sz="2800" dirty="0"/>
              <a:t>Project as Solution</a:t>
            </a:r>
          </a:p>
          <a:p>
            <a:pPr>
              <a:lnSpc>
                <a:spcPct val="84000"/>
              </a:lnSpc>
            </a:pPr>
            <a:r>
              <a:rPr lang="en-US" sz="2800" dirty="0"/>
              <a:t>Overall Description</a:t>
            </a:r>
          </a:p>
          <a:p>
            <a:pPr lvl="1">
              <a:lnSpc>
                <a:spcPct val="84000"/>
              </a:lnSpc>
            </a:pPr>
            <a:r>
              <a:rPr lang="en-US" sz="2800" dirty="0"/>
              <a:t>Product Perspective</a:t>
            </a:r>
          </a:p>
          <a:p>
            <a:pPr lvl="1">
              <a:lnSpc>
                <a:spcPct val="84000"/>
              </a:lnSpc>
            </a:pPr>
            <a:r>
              <a:rPr lang="en-US" sz="2800" dirty="0"/>
              <a:t>Key Areas</a:t>
            </a:r>
          </a:p>
          <a:p>
            <a:pPr lvl="1">
              <a:lnSpc>
                <a:spcPct val="84000"/>
              </a:lnSpc>
            </a:pPr>
            <a:r>
              <a:rPr lang="en-US" sz="2800" dirty="0"/>
              <a:t>Component Diagram</a:t>
            </a:r>
          </a:p>
          <a:p>
            <a:pPr lvl="1">
              <a:lnSpc>
                <a:spcPct val="84000"/>
              </a:lnSpc>
            </a:pPr>
            <a:r>
              <a:rPr lang="en-US" sz="2800" dirty="0"/>
              <a:t>Operating Environment</a:t>
            </a:r>
            <a:endParaRPr lang="en-GB" sz="2800" dirty="0"/>
          </a:p>
          <a:p>
            <a:pPr>
              <a:lnSpc>
                <a:spcPct val="84000"/>
              </a:lnSpc>
            </a:pPr>
            <a:r>
              <a:rPr lang="en-US" sz="2800" dirty="0"/>
              <a:t>Assumptions &amp; Constraints</a:t>
            </a:r>
          </a:p>
          <a:p>
            <a:pPr>
              <a:lnSpc>
                <a:spcPct val="84000"/>
              </a:lnSpc>
            </a:pPr>
            <a:r>
              <a:rPr lang="en-US" sz="2800" dirty="0"/>
              <a:t>Requirements</a:t>
            </a:r>
          </a:p>
          <a:p>
            <a:pPr lvl="1">
              <a:lnSpc>
                <a:spcPct val="84000"/>
              </a:lnSpc>
            </a:pPr>
            <a:r>
              <a:rPr lang="en-US" sz="2800" dirty="0"/>
              <a:t>Context Diagram</a:t>
            </a:r>
          </a:p>
          <a:p>
            <a:pPr lvl="1">
              <a:lnSpc>
                <a:spcPct val="84000"/>
              </a:lnSpc>
            </a:pPr>
            <a:r>
              <a:rPr lang="en-US" sz="2800" dirty="0"/>
              <a:t>Use Case Diagram</a:t>
            </a:r>
          </a:p>
          <a:p>
            <a:pPr lvl="1">
              <a:lnSpc>
                <a:spcPct val="84000"/>
              </a:lnSpc>
            </a:pPr>
            <a:r>
              <a:rPr lang="en-US" sz="2800" dirty="0"/>
              <a:t>Functional Requirements</a:t>
            </a:r>
          </a:p>
          <a:p>
            <a:pPr lvl="1">
              <a:lnSpc>
                <a:spcPct val="84000"/>
              </a:lnSpc>
            </a:pPr>
            <a:r>
              <a:rPr lang="en-US" sz="2800" dirty="0"/>
              <a:t>Non Functional Requirements </a:t>
            </a:r>
          </a:p>
          <a:p>
            <a:pPr>
              <a:lnSpc>
                <a:spcPct val="84000"/>
              </a:lnSpc>
            </a:pPr>
            <a:r>
              <a:rPr lang="en-US" sz="2800" dirty="0"/>
              <a:t>User Interfaces</a:t>
            </a:r>
          </a:p>
          <a:p>
            <a:pPr>
              <a:lnSpc>
                <a:spcPct val="84000"/>
              </a:lnSpc>
            </a:pPr>
            <a:r>
              <a:rPr lang="en-US" sz="2800" dirty="0"/>
              <a:t>Timeline</a:t>
            </a:r>
          </a:p>
          <a:p>
            <a:pPr>
              <a:lnSpc>
                <a:spcPct val="84000"/>
              </a:lnSpc>
            </a:pPr>
            <a:r>
              <a:rPr lang="en-US" sz="2800" dirty="0"/>
              <a:t>Q/A Session</a:t>
            </a:r>
          </a:p>
        </p:txBody>
      </p:sp>
    </p:spTree>
    <p:extLst>
      <p:ext uri="{BB962C8B-B14F-4D97-AF65-F5344CB8AC3E}">
        <p14:creationId xmlns:p14="http://schemas.microsoft.com/office/powerpoint/2010/main" val="147610381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Problem Statement </a:t>
            </a:r>
            <a:endParaRPr lang="en-GB" dirty="0"/>
          </a:p>
        </p:txBody>
      </p:sp>
      <p:sp>
        <p:nvSpPr>
          <p:cNvPr id="3" name="Content Placeholder 2"/>
          <p:cNvSpPr>
            <a:spLocks noGrp="1"/>
          </p:cNvSpPr>
          <p:nvPr>
            <p:ph idx="1"/>
          </p:nvPr>
        </p:nvSpPr>
        <p:spPr>
          <a:xfrm>
            <a:off x="1371600" y="1736035"/>
            <a:ext cx="9601200" cy="4929807"/>
          </a:xfrm>
        </p:spPr>
        <p:txBody>
          <a:bodyPr>
            <a:normAutofit/>
          </a:bodyPr>
          <a:lstStyle/>
          <a:p>
            <a:pPr algn="just"/>
            <a:r>
              <a:rPr lang="en-US" sz="2400" dirty="0"/>
              <a:t>With everyday technological advancements and continual automation of existing processes, may it be an industrial process or one’s home, there is no binding to work that is being done to replace human activity by mechanical activity. So, following the trend we want to take automation into one’s home and specifically kitchens </a:t>
            </a:r>
            <a:endParaRPr lang="en-GB" sz="2400" dirty="0"/>
          </a:p>
          <a:p>
            <a:pPr marL="0" indent="0" algn="just">
              <a:buNone/>
            </a:pPr>
            <a:endParaRPr lang="en-US" sz="2400" dirty="0"/>
          </a:p>
          <a:p>
            <a:pPr algn="just"/>
            <a:r>
              <a:rPr lang="en-US" sz="2400" dirty="0"/>
              <a:t>Today, in this modern era; in a family, earning members are not just limited to males but females are equally participating. They either take much burden by both keeping the housework in check and their jobs or a servant is hired to take care of the house and related tasks. One such task is the work in Kitchen which becomes much of headache for a working woman</a:t>
            </a:r>
          </a:p>
          <a:p>
            <a:pPr algn="just"/>
            <a:endParaRPr lang="en-US" sz="2400" dirty="0"/>
          </a:p>
        </p:txBody>
      </p:sp>
    </p:spTree>
    <p:extLst>
      <p:ext uri="{BB962C8B-B14F-4D97-AF65-F5344CB8AC3E}">
        <p14:creationId xmlns:p14="http://schemas.microsoft.com/office/powerpoint/2010/main" val="35798542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Project as Solution</a:t>
            </a:r>
            <a:endParaRPr lang="en-GB" dirty="0"/>
          </a:p>
        </p:txBody>
      </p:sp>
      <p:sp>
        <p:nvSpPr>
          <p:cNvPr id="3" name="Content Placeholder 2"/>
          <p:cNvSpPr>
            <a:spLocks noGrp="1"/>
          </p:cNvSpPr>
          <p:nvPr>
            <p:ph idx="1"/>
          </p:nvPr>
        </p:nvSpPr>
        <p:spPr>
          <a:xfrm>
            <a:off x="1371600" y="2285999"/>
            <a:ext cx="9601200" cy="4008783"/>
          </a:xfrm>
        </p:spPr>
        <p:txBody>
          <a:bodyPr>
            <a:normAutofit lnSpcReduction="10000"/>
          </a:bodyPr>
          <a:lstStyle/>
          <a:p>
            <a:pPr algn="just"/>
            <a:r>
              <a:rPr lang="en-US" sz="2800" dirty="0"/>
              <a:t>Keeping the problem statement in mind, we intend on developing a robotic system that shall automate daily kitchen work at home as much as possible. The system shall be an assistant to the user</a:t>
            </a:r>
          </a:p>
          <a:p>
            <a:pPr algn="just"/>
            <a:r>
              <a:rPr lang="en-US" sz="2800" dirty="0"/>
              <a:t>The system shall also feature “</a:t>
            </a:r>
            <a:r>
              <a:rPr lang="en-US" sz="2800" dirty="0" err="1"/>
              <a:t>IoT</a:t>
            </a:r>
            <a:r>
              <a:rPr lang="en-US" sz="2800" dirty="0"/>
              <a:t>” implementation which shall remove the user’s need for presence on site for task initiation. It shall not matter whether your are at home or not</a:t>
            </a:r>
          </a:p>
          <a:p>
            <a:pPr algn="just"/>
            <a:r>
              <a:rPr lang="en-US" sz="2800" dirty="0"/>
              <a:t>Let’s say you're bringing home some friends and there is no one at home to cook food for them, wait! Our project is the solution!</a:t>
            </a:r>
            <a:endParaRPr lang="en-GB" sz="2800" dirty="0"/>
          </a:p>
        </p:txBody>
      </p:sp>
    </p:spTree>
    <p:extLst>
      <p:ext uri="{BB962C8B-B14F-4D97-AF65-F5344CB8AC3E}">
        <p14:creationId xmlns:p14="http://schemas.microsoft.com/office/powerpoint/2010/main" val="3671745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r>
              <a:rPr lang="en-US" sz="3600" dirty="0"/>
              <a:t>- Product Perspective </a:t>
            </a:r>
            <a:endParaRPr lang="en-GB" dirty="0"/>
          </a:p>
        </p:txBody>
      </p:sp>
      <p:sp>
        <p:nvSpPr>
          <p:cNvPr id="3" name="Content Placeholder 2"/>
          <p:cNvSpPr>
            <a:spLocks noGrp="1"/>
          </p:cNvSpPr>
          <p:nvPr>
            <p:ph idx="1"/>
          </p:nvPr>
        </p:nvSpPr>
        <p:spPr>
          <a:xfrm>
            <a:off x="1371600" y="2286000"/>
            <a:ext cx="9601200" cy="3810000"/>
          </a:xfrm>
        </p:spPr>
        <p:txBody>
          <a:bodyPr>
            <a:normAutofit/>
          </a:bodyPr>
          <a:lstStyle/>
          <a:p>
            <a:pPr algn="just"/>
            <a:r>
              <a:rPr lang="en-US" sz="2400" dirty="0"/>
              <a:t>The idea of the project is to realize implementation of robotic arm(s) that shall carry out activities related to cooking in kitchen, approximately same as a human would do with task initiation done by the user thus providing a semi-autonomous system to automate kitchen tasks as much as possible. The goal is to take home automation a step further </a:t>
            </a:r>
            <a:endParaRPr lang="en-GB" sz="2800" dirty="0"/>
          </a:p>
        </p:txBody>
      </p:sp>
      <p:sp>
        <p:nvSpPr>
          <p:cNvPr id="4" name="TextBox 3">
            <a:extLst>
              <a:ext uri="{FF2B5EF4-FFF2-40B4-BE49-F238E27FC236}">
                <a16:creationId xmlns:a16="http://schemas.microsoft.com/office/drawing/2014/main" id="{6D6E23D3-C8E2-43DD-837B-C9C31E5D9540}"/>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7</a:t>
            </a:r>
            <a:endParaRPr lang="en-GB" dirty="0"/>
          </a:p>
        </p:txBody>
      </p:sp>
    </p:spTree>
    <p:extLst>
      <p:ext uri="{BB962C8B-B14F-4D97-AF65-F5344CB8AC3E}">
        <p14:creationId xmlns:p14="http://schemas.microsoft.com/office/powerpoint/2010/main" val="8717499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4217"/>
          </a:xfrm>
        </p:spPr>
        <p:txBody>
          <a:bodyPr/>
          <a:lstStyle/>
          <a:p>
            <a:r>
              <a:rPr lang="en-US" dirty="0"/>
              <a:t>Overall Description </a:t>
            </a:r>
            <a:r>
              <a:rPr lang="en-US" sz="3600" dirty="0"/>
              <a:t>– Key Areas</a:t>
            </a:r>
            <a:endParaRPr lang="en-GB" dirty="0"/>
          </a:p>
        </p:txBody>
      </p:sp>
      <p:sp>
        <p:nvSpPr>
          <p:cNvPr id="3" name="Content Placeholder 2"/>
          <p:cNvSpPr>
            <a:spLocks noGrp="1"/>
          </p:cNvSpPr>
          <p:nvPr>
            <p:ph idx="1"/>
          </p:nvPr>
        </p:nvSpPr>
        <p:spPr>
          <a:xfrm>
            <a:off x="1371600" y="1740212"/>
            <a:ext cx="9601200" cy="4638260"/>
          </a:xfrm>
        </p:spPr>
        <p:txBody>
          <a:bodyPr>
            <a:normAutofit/>
          </a:bodyPr>
          <a:lstStyle/>
          <a:p>
            <a:pPr marL="0" indent="0" algn="just">
              <a:buNone/>
            </a:pPr>
            <a:endParaRPr lang="en-GB" sz="2400" dirty="0"/>
          </a:p>
          <a:p>
            <a:pPr algn="just"/>
            <a:r>
              <a:rPr lang="en-US" sz="2400" dirty="0"/>
              <a:t>An Android Application providing an interface to user for interacting with robotic system </a:t>
            </a:r>
          </a:p>
          <a:p>
            <a:pPr algn="just"/>
            <a:r>
              <a:rPr lang="en-US" sz="2400" dirty="0"/>
              <a:t>Connection of Android Application to Raspberry Pi over the internet </a:t>
            </a:r>
          </a:p>
          <a:p>
            <a:pPr algn="just"/>
            <a:r>
              <a:rPr lang="en-US" sz="2400" dirty="0"/>
              <a:t>Object Identification by Raspberry Pi using a Camera </a:t>
            </a:r>
          </a:p>
          <a:p>
            <a:pPr algn="just"/>
            <a:r>
              <a:rPr lang="en-US" sz="2400" dirty="0"/>
              <a:t>Control of Robotic Arms’ Movements by Raspberry Pi via Arduino </a:t>
            </a:r>
          </a:p>
          <a:p>
            <a:pPr algn="just"/>
            <a:r>
              <a:rPr lang="en-US" sz="2400" dirty="0"/>
              <a:t>Use of Camera by Raspberry Pi after fixed intervals to verify status of meal being cooked. </a:t>
            </a:r>
          </a:p>
        </p:txBody>
      </p:sp>
      <p:sp>
        <p:nvSpPr>
          <p:cNvPr id="4" name="TextBox 3">
            <a:extLst>
              <a:ext uri="{FF2B5EF4-FFF2-40B4-BE49-F238E27FC236}">
                <a16:creationId xmlns:a16="http://schemas.microsoft.com/office/drawing/2014/main" id="{8CE264EA-5919-406D-8300-E3B8B664189D}"/>
              </a:ext>
            </a:extLst>
          </p:cNvPr>
          <p:cNvSpPr txBox="1"/>
          <p:nvPr/>
        </p:nvSpPr>
        <p:spPr>
          <a:xfrm>
            <a:off x="1371600" y="6488668"/>
            <a:ext cx="10548731" cy="369332"/>
          </a:xfrm>
          <a:prstGeom prst="rect">
            <a:avLst/>
          </a:prstGeom>
          <a:noFill/>
        </p:spPr>
        <p:txBody>
          <a:bodyPr wrap="square" rtlCol="0">
            <a:spAutoFit/>
          </a:bodyPr>
          <a:lstStyle/>
          <a:p>
            <a:r>
              <a:rPr lang="en-US" b="1" dirty="0"/>
              <a:t>Reference:</a:t>
            </a:r>
            <a:r>
              <a:rPr lang="en-US" dirty="0"/>
              <a:t> </a:t>
            </a:r>
            <a:r>
              <a:rPr lang="en-US" i="1" dirty="0"/>
              <a:t>“Requirement Specification Document for MR. CHEF – Your Kitchen Assistant “</a:t>
            </a:r>
            <a:r>
              <a:rPr lang="en-US" dirty="0"/>
              <a:t> - Page: 8</a:t>
            </a:r>
            <a:endParaRPr lang="en-GB" dirty="0"/>
          </a:p>
        </p:txBody>
      </p:sp>
    </p:spTree>
    <p:extLst>
      <p:ext uri="{BB962C8B-B14F-4D97-AF65-F5344CB8AC3E}">
        <p14:creationId xmlns:p14="http://schemas.microsoft.com/office/powerpoint/2010/main" val="2568656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1168</TotalTime>
  <Words>2003</Words>
  <Application>Microsoft Office PowerPoint</Application>
  <PresentationFormat>Widescreen</PresentationFormat>
  <Paragraphs>173</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Comic Sans MS</vt:lpstr>
      <vt:lpstr>Franklin Gothic Book</vt:lpstr>
      <vt:lpstr>Crop</vt:lpstr>
      <vt:lpstr>PowerPoint Presentation</vt:lpstr>
      <vt:lpstr>Final YEAR PROJECT</vt:lpstr>
      <vt:lpstr>Mr. CHEF </vt:lpstr>
      <vt:lpstr>SYNDICATE</vt:lpstr>
      <vt:lpstr>OUTLINE</vt:lpstr>
      <vt:lpstr>Introduction – Problem Statement </vt:lpstr>
      <vt:lpstr>Introduction – Project as Solution</vt:lpstr>
      <vt:lpstr>Overall Description - Product Perspective </vt:lpstr>
      <vt:lpstr>Overall Description – Key Areas</vt:lpstr>
      <vt:lpstr>Component Diagram</vt:lpstr>
      <vt:lpstr>Operating Environment</vt:lpstr>
      <vt:lpstr>Assumptions &amp; Constraints</vt:lpstr>
      <vt:lpstr>Assumptions &amp; Constraints</vt:lpstr>
      <vt:lpstr>Assumptions &amp; Constraints</vt:lpstr>
      <vt:lpstr>Requirements</vt:lpstr>
      <vt:lpstr>Context Diagram</vt:lpstr>
      <vt:lpstr>Use Case Diagram</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Functional Requirements – Organized Based on System Features</vt:lpstr>
      <vt:lpstr>Non Functional Requirements</vt:lpstr>
      <vt:lpstr>Non Functional Requirements</vt:lpstr>
      <vt:lpstr>Non Functional Requirements</vt:lpstr>
      <vt:lpstr>Non Functional Requirements</vt:lpstr>
      <vt:lpstr>User Interfaces</vt:lpstr>
      <vt:lpstr>Android Application’s Interfaces</vt:lpstr>
      <vt:lpstr>Android Application’s Interfaces</vt:lpstr>
      <vt:lpstr>Android Application’s Interfaces</vt:lpstr>
      <vt:lpstr>Android Application’s Interfaces</vt:lpstr>
      <vt:lpstr>Project Timeline</vt:lpstr>
      <vt:lpstr>Q/A Session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Muhammad Mohsin Zafar</dc:creator>
  <cp:lastModifiedBy>Muhammad Mohsin Zafar</cp:lastModifiedBy>
  <cp:revision>45</cp:revision>
  <dcterms:created xsi:type="dcterms:W3CDTF">2017-06-07T23:30:05Z</dcterms:created>
  <dcterms:modified xsi:type="dcterms:W3CDTF">2017-11-21T23:31:43Z</dcterms:modified>
</cp:coreProperties>
</file>