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7" r:id="rId4"/>
  </p:sldMasterIdLst>
  <p:notesMasterIdLst>
    <p:notesMasterId r:id="rId13"/>
  </p:notesMasterIdLst>
  <p:handoutMasterIdLst>
    <p:handoutMasterId r:id="rId14"/>
  </p:handoutMasterIdLst>
  <p:sldIdLst>
    <p:sldId id="258" r:id="rId5"/>
    <p:sldId id="284" r:id="rId6"/>
    <p:sldId id="286" r:id="rId7"/>
    <p:sldId id="291" r:id="rId8"/>
    <p:sldId id="268" r:id="rId9"/>
    <p:sldId id="279" r:id="rId10"/>
    <p:sldId id="276" r:id="rId11"/>
    <p:sldId id="29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94639" autoAdjust="0"/>
  </p:normalViewPr>
  <p:slideViewPr>
    <p:cSldViewPr snapToGrid="0">
      <p:cViewPr varScale="1">
        <p:scale>
          <a:sx n="87" d="100"/>
          <a:sy n="87" d="100"/>
        </p:scale>
        <p:origin x="1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5C-4F0A-9E1F-D7DC524387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5C-4F0A-9E1F-D7DC524387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5C-4F0A-9E1F-D7DC524387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0702240"/>
        <c:axId val="1983816912"/>
      </c:barChart>
      <c:catAx>
        <c:axId val="103070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3816912"/>
        <c:crosses val="autoZero"/>
        <c:auto val="1"/>
        <c:lblAlgn val="ctr"/>
        <c:lblOffset val="100"/>
        <c:noMultiLvlLbl val="0"/>
      </c:catAx>
      <c:valAx>
        <c:axId val="198381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070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11/30/2024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7502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4606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246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BC75-5B46-4633-B543-DF68CC70A47E}" type="datetime1">
              <a:rPr lang="en-US" noProof="0" smtClean="0"/>
              <a:t>11/30/2024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2EE318-9A6A-4973-A7C5-9AAA7B49F9B3}" type="datetime1">
              <a:rPr lang="en-US" noProof="0" smtClean="0"/>
              <a:t>11/30/2024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2228-92E6-47F8-A453-AFEAD50CDFAA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E49DEE8-560D-495A-BBA7-FBFD2E1E79BD}" type="datetime1">
              <a:rPr lang="en-US" noProof="0" smtClean="0"/>
              <a:t>11/30/2024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1BC011B-02A6-442F-BCC0-0A3FCDA15544}" type="datetime1">
              <a:rPr lang="en-US" noProof="0" smtClean="0"/>
              <a:t>11/30/2024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78CF575-7225-4A10-95E2-1DAB78A83B53}" type="datetime1">
              <a:rPr lang="en-US" noProof="0" smtClean="0"/>
              <a:t>11/30/2024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FBA1B77-3017-4B0F-B5DC-EC836B07F03E}" type="datetime1">
              <a:rPr lang="en-US" noProof="0" smtClean="0"/>
              <a:t>11/30/2024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191D2FD-BA6C-475E-A90D-2A503EBE7658}" type="datetime1">
              <a:rPr lang="en-US" noProof="0" smtClean="0"/>
              <a:t>11/30/2024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8663276-E49E-4DF7-8C80-AB5BABBF7FF9}" type="datetime1">
              <a:rPr lang="en-US" noProof="0" smtClean="0"/>
              <a:t>11/30/2024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3D5B40-939E-4322-8314-D8A5E3FBD40F}" type="datetime1">
              <a:rPr lang="en-US" noProof="0" smtClean="0"/>
              <a:t>11/30/2024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46F3-465A-4328-A245-DB72E1CA8ADE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8A1A-DA0D-48F9-9D57-661E20BFE16B}" type="datetime1">
              <a:rPr lang="en-US" noProof="0" smtClean="0"/>
              <a:t>11/30/2024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00B8-80F2-40C5-B710-DED149F71D49}" type="datetime1">
              <a:rPr lang="en-US" noProof="0" smtClean="0"/>
              <a:t>11/30/2024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7E5F-7735-4C0A-97F2-746A403BCF84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CB38B28-AB2E-41A6-9E16-3259613CC865}" type="datetime1">
              <a:rPr lang="en-US" noProof="0" smtClean="0"/>
              <a:t>11/30/2024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9E902F6-B28A-4B78-A744-C22B4A3D8141}" type="datetime1">
              <a:rPr lang="en-US" noProof="0" smtClean="0"/>
              <a:t>11/30/2024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7967-5546-40CC-9331-59E27E002593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F2B1-BF8D-4170-8AFD-650B5883B404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3027-15F3-4563-8C1F-928419393BB6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983D2EE-4D1A-4F53-B5D8-BA75815A9B7E}" type="datetime1">
              <a:rPr lang="en-US" noProof="0" smtClean="0"/>
              <a:t>11/30/2024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81118EB-CDFC-4AAE-A0EB-75D99C517069}" type="datetime1">
              <a:rPr lang="en-US" noProof="0" smtClean="0"/>
              <a:t>11/30/2024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5004412" cy="3227514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LB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backup scenario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Group 5</a:t>
            </a:r>
          </a:p>
          <a:p>
            <a:r>
              <a:rPr lang="en-US" dirty="0">
                <a:latin typeface="+mj-lt"/>
              </a:rPr>
              <a:t>12/7/2024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3D59319-EBB8-A7F5-DABD-D22C89BF1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23682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6C387F-76E4-1B3B-6AB5-700753280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649" y="307696"/>
            <a:ext cx="1847161" cy="7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FC70B0-5D08-4BDC-852E-3FD7214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015" y="1384911"/>
            <a:ext cx="5186597" cy="4642517"/>
          </a:xfrm>
        </p:spPr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About Scenario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Network (Subnet, vNet)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Compute (Azure VM, IIS)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Load Balancer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Analytics (Monitoring)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Backup (Storage)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Demo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Considerations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Highlights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Best practice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Cost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Compare Models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Key Metrics</a:t>
            </a:r>
          </a:p>
        </p:txBody>
      </p:sp>
      <p:sp>
        <p:nvSpPr>
          <p:cNvPr id="29" name="Rectangle 28" descr="Checkmark">
            <a:extLst>
              <a:ext uri="{FF2B5EF4-FFF2-40B4-BE49-F238E27FC236}">
                <a16:creationId xmlns:a16="http://schemas.microsoft.com/office/drawing/2014/main" id="{9C6EFB52-3349-4B07-BB85-12C3EA673CEA}"/>
              </a:ext>
            </a:extLst>
          </p:cNvPr>
          <p:cNvSpPr/>
          <p:nvPr/>
        </p:nvSpPr>
        <p:spPr>
          <a:xfrm>
            <a:off x="5583348" y="4581609"/>
            <a:ext cx="373900" cy="394492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665912"/>
              <a:satOff val="-293"/>
              <a:lumOff val="784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3CBF4A-38AB-3756-92F5-408A96E9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2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681BE7-F6C4-8C7B-8371-76E42493B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649" y="307696"/>
            <a:ext cx="1847161" cy="762152"/>
          </a:xfrm>
          <a:prstGeom prst="rect">
            <a:avLst/>
          </a:prstGeom>
        </p:spPr>
      </p:pic>
      <p:sp>
        <p:nvSpPr>
          <p:cNvPr id="4" name="Rectangle 3" descr="Checkmark">
            <a:extLst>
              <a:ext uri="{FF2B5EF4-FFF2-40B4-BE49-F238E27FC236}">
                <a16:creationId xmlns:a16="http://schemas.microsoft.com/office/drawing/2014/main" id="{7D08C030-1BEB-768C-DE59-6C6F1B69551A}"/>
              </a:ext>
            </a:extLst>
          </p:cNvPr>
          <p:cNvSpPr/>
          <p:nvPr/>
        </p:nvSpPr>
        <p:spPr>
          <a:xfrm>
            <a:off x="5583348" y="3508923"/>
            <a:ext cx="373900" cy="394492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665912"/>
              <a:satOff val="-293"/>
              <a:lumOff val="784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Rectangle 4" descr="Checkmark">
            <a:extLst>
              <a:ext uri="{FF2B5EF4-FFF2-40B4-BE49-F238E27FC236}">
                <a16:creationId xmlns:a16="http://schemas.microsoft.com/office/drawing/2014/main" id="{B85CF9BD-A3F1-7423-BAD2-F345BD7AAB77}"/>
              </a:ext>
            </a:extLst>
          </p:cNvPr>
          <p:cNvSpPr/>
          <p:nvPr/>
        </p:nvSpPr>
        <p:spPr>
          <a:xfrm>
            <a:off x="5583348" y="1651786"/>
            <a:ext cx="373900" cy="394492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665912"/>
              <a:satOff val="-293"/>
              <a:lumOff val="784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About Scenario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526882-F230-1EA3-DAB5-1A28A0B85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A3DF6E-D3A3-2E63-3792-920B3D80C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649" y="307696"/>
            <a:ext cx="1847161" cy="762152"/>
          </a:xfrm>
          <a:prstGeom prst="rect">
            <a:avLst/>
          </a:prstGeom>
        </p:spPr>
      </p:pic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71BE184-ABE7-BFCF-AC1C-BCE7F8B3C2E6}"/>
              </a:ext>
            </a:extLst>
          </p:cNvPr>
          <p:cNvSpPr txBox="1">
            <a:spLocks/>
          </p:cNvSpPr>
          <p:nvPr/>
        </p:nvSpPr>
        <p:spPr>
          <a:xfrm>
            <a:off x="2563474" y="2469472"/>
            <a:ext cx="4654296" cy="39773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Networking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Subnet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vNet</a:t>
            </a:r>
          </a:p>
        </p:txBody>
      </p:sp>
    </p:spTree>
    <p:extLst>
      <p:ext uri="{BB962C8B-B14F-4D97-AF65-F5344CB8AC3E}">
        <p14:creationId xmlns:p14="http://schemas.microsoft.com/office/powerpoint/2010/main" val="79633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21AE54-419E-EC77-CDAA-9FA79919E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0BFB22-99CB-9B59-A480-7813CF29F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About Scenario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DBC474-785F-4715-1D44-4A6D5C3E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379522-E49E-5B9A-410A-BC71D56B6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649" y="307696"/>
            <a:ext cx="1847161" cy="762152"/>
          </a:xfrm>
          <a:prstGeom prst="rect">
            <a:avLst/>
          </a:prstGeom>
        </p:spPr>
      </p:pic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D23537F-AB1B-03E7-F8AF-05F65B36A92D}"/>
              </a:ext>
            </a:extLst>
          </p:cNvPr>
          <p:cNvSpPr txBox="1">
            <a:spLocks/>
          </p:cNvSpPr>
          <p:nvPr/>
        </p:nvSpPr>
        <p:spPr>
          <a:xfrm>
            <a:off x="2563474" y="2469472"/>
            <a:ext cx="4654296" cy="39773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Compute 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VM/WebApp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IIS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WebApplication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88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BA7203-E18A-4594-9991-EFE3B8E4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20XX Performance</a:t>
            </a:r>
          </a:p>
        </p:txBody>
      </p:sp>
      <p:graphicFrame>
        <p:nvGraphicFramePr>
          <p:cNvPr id="8" name="Content Placeholder 5" descr="Bar charts">
            <a:extLst>
              <a:ext uri="{FF2B5EF4-FFF2-40B4-BE49-F238E27FC236}">
                <a16:creationId xmlns:a16="http://schemas.microsoft.com/office/drawing/2014/main" id="{6EC5BF26-2477-4F05-8212-95DB512392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599401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C8ABFD-33D5-C001-D998-CB87C7E5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15045A-274A-F806-5C45-83BB04EE4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649" y="307696"/>
            <a:ext cx="1847161" cy="7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00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681D-B806-434D-8F8F-7B2685336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Anniversaries Congratulations!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776A932-6ABB-47FE-9460-F331784DC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315382"/>
              </p:ext>
            </p:extLst>
          </p:nvPr>
        </p:nvGraphicFramePr>
        <p:xfrm>
          <a:off x="1096963" y="2222048"/>
          <a:ext cx="10058400" cy="3539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39163235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998228315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982676541"/>
                    </a:ext>
                  </a:extLst>
                </a:gridCol>
              </a:tblGrid>
              <a:tr h="830900">
                <a:tc>
                  <a:txBody>
                    <a:bodyPr/>
                    <a:lstStyle/>
                    <a:p>
                      <a:pPr algn="l"/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1 year</a:t>
                      </a:r>
                    </a:p>
                  </a:txBody>
                  <a:tcPr marL="254882" marR="254882" marT="76935" marB="7693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dirty="0">
                          <a:solidFill>
                            <a:schemeClr val="bg1"/>
                          </a:solidFill>
                        </a:rPr>
                        <a:t>2 year</a:t>
                      </a:r>
                    </a:p>
                  </a:txBody>
                  <a:tcPr marL="254882" marR="254882" marT="76935" marB="7693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dirty="0">
                          <a:solidFill>
                            <a:schemeClr val="bg1"/>
                          </a:solidFill>
                        </a:rPr>
                        <a:t>3 year</a:t>
                      </a:r>
                    </a:p>
                  </a:txBody>
                  <a:tcPr marL="254882" marR="254882" marT="76935" marB="76935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15703"/>
                  </a:ext>
                </a:extLst>
              </a:tr>
              <a:tr h="677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First Last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First Last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First Last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59203"/>
                  </a:ext>
                </a:extLst>
              </a:tr>
              <a:tr h="677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First Last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First Last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04869"/>
                  </a:ext>
                </a:extLst>
              </a:tr>
              <a:tr h="677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First Last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031040"/>
                  </a:ext>
                </a:extLst>
              </a:tr>
              <a:tr h="677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First Last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56016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67D203-9688-AD97-3B27-B906199B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44E07-9340-7805-CDE5-7FE5DDF2F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649" y="307696"/>
            <a:ext cx="1847161" cy="7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12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366F56-B8FF-48A0-AF71-EC4BD953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People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4FED9E-E7B7-481E-8BD9-53BE272F0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Executive Team</a:t>
            </a:r>
          </a:p>
          <a:p>
            <a:r>
              <a:rPr lang="en-US" dirty="0"/>
              <a:t>New Employees</a:t>
            </a:r>
          </a:p>
          <a:p>
            <a:r>
              <a:rPr lang="en-US" dirty="0"/>
              <a:t>Anniversaries</a:t>
            </a:r>
          </a:p>
        </p:txBody>
      </p:sp>
      <p:sp>
        <p:nvSpPr>
          <p:cNvPr id="5" name="Rectangle 4" descr="Users">
            <a:extLst>
              <a:ext uri="{FF2B5EF4-FFF2-40B4-BE49-F238E27FC236}">
                <a16:creationId xmlns:a16="http://schemas.microsoft.com/office/drawing/2014/main" id="{C123C14A-AC1C-49E6-84C6-5EC75804E103}"/>
              </a:ext>
            </a:extLst>
          </p:cNvPr>
          <p:cNvSpPr/>
          <p:nvPr/>
        </p:nvSpPr>
        <p:spPr>
          <a:xfrm>
            <a:off x="4511716" y="2417888"/>
            <a:ext cx="1043437" cy="104343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9E65BF-EE73-9F75-CFA4-99340BE5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F89BAD-3736-C402-3FEF-7A5CAC176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649" y="307696"/>
            <a:ext cx="1847161" cy="7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82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0CEA0D-9D15-32E6-A261-188E1869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FFDE2B-1A06-0BBC-8525-778FB9C57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649" y="307696"/>
            <a:ext cx="1847161" cy="7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120</TotalTime>
  <Words>108</Words>
  <Application>Microsoft Office PowerPoint</Application>
  <PresentationFormat>Widescreen</PresentationFormat>
  <Paragraphs>58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Wingdings</vt:lpstr>
      <vt:lpstr>RetrospectVTI</vt:lpstr>
      <vt:lpstr>Azure LB and  backup scenario</vt:lpstr>
      <vt:lpstr>Agenda</vt:lpstr>
      <vt:lpstr>About Scenario</vt:lpstr>
      <vt:lpstr>About Scenario</vt:lpstr>
      <vt:lpstr>20XX Performance</vt:lpstr>
      <vt:lpstr>Anniversaries Congratulations!</vt:lpstr>
      <vt:lpstr>Our People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مصطفی مصطفوی نژاد</dc:creator>
  <cp:lastModifiedBy>مصطفی مصطفوی نژاد</cp:lastModifiedBy>
  <cp:revision>3</cp:revision>
  <dcterms:created xsi:type="dcterms:W3CDTF">2024-11-30T17:43:26Z</dcterms:created>
  <dcterms:modified xsi:type="dcterms:W3CDTF">2024-11-30T19:43:32Z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