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359" r:id="rId2"/>
    <p:sldId id="360" r:id="rId3"/>
    <p:sldId id="361" r:id="rId4"/>
    <p:sldId id="363" r:id="rId5"/>
    <p:sldId id="362" r:id="rId6"/>
    <p:sldId id="334" r:id="rId7"/>
    <p:sldId id="335" r:id="rId8"/>
    <p:sldId id="371" r:id="rId9"/>
    <p:sldId id="372" r:id="rId10"/>
    <p:sldId id="373" r:id="rId11"/>
    <p:sldId id="370" r:id="rId12"/>
    <p:sldId id="369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94" r:id="rId29"/>
    <p:sldId id="352" r:id="rId30"/>
    <p:sldId id="354" r:id="rId31"/>
    <p:sldId id="353" r:id="rId32"/>
    <p:sldId id="355" r:id="rId33"/>
    <p:sldId id="39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385" r:id="rId46"/>
    <p:sldId id="386" r:id="rId47"/>
    <p:sldId id="387" r:id="rId48"/>
    <p:sldId id="388" r:id="rId49"/>
    <p:sldId id="389" r:id="rId50"/>
    <p:sldId id="390" r:id="rId51"/>
    <p:sldId id="391" r:id="rId52"/>
    <p:sldId id="392" r:id="rId53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CC0000"/>
    <a:srgbClr val="006699"/>
    <a:srgbClr val="0000FF"/>
    <a:srgbClr val="0066FF"/>
    <a:srgbClr val="DD0111"/>
    <a:srgbClr val="990033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567" autoAdjust="0"/>
    <p:restoredTop sz="94649" autoAdjust="0"/>
  </p:normalViewPr>
  <p:slideViewPr>
    <p:cSldViewPr snapToGrid="0">
      <p:cViewPr varScale="1">
        <p:scale>
          <a:sx n="63" d="100"/>
          <a:sy n="63" d="100"/>
        </p:scale>
        <p:origin x="17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/>
            </a:lvl1pPr>
          </a:lstStyle>
          <a:p>
            <a:pPr>
              <a:defRPr/>
            </a:pPr>
            <a:fld id="{2B143F2B-A198-4091-886A-0A4372E777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/>
            </a:lvl1pPr>
          </a:lstStyle>
          <a:p>
            <a:pPr>
              <a:defRPr/>
            </a:pPr>
            <a:fld id="{D11B6B39-C268-4061-8A33-AC4D3171E2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3B70AC-3A64-4CEF-A9B2-3D4B7BA8458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286067-F895-46DA-BF02-BF1A0720F4A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4388" cy="3468687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3FDAAF-259B-4776-BC5B-0D67C49996E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AE1797-279F-4C23-87C5-E6AD93FB1ED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E7487D-D129-4697-BAFB-970BE9947E94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81CAD4-1754-4419-AF18-F064ADFA73F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68EFD8-CEED-4A13-92D8-CA09F210B3D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07B414-9C16-482C-9C86-5BE39A166DB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4BAF2C-BEFA-4DCF-97D4-6EC6290BD569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D0F5C3-8AF2-4A96-8D17-F09AB8550E4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6785A4-D03D-46A9-BFA1-074D33C75E0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baseline="-25000"/>
              <a:t>7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DD9181-0B6B-4679-B466-C4E9E1FAEAF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B55D9D-7FAA-492E-92F6-76D8A272286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0DA741-3DBB-4E6A-B050-E636EA1065E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E983E7-6732-42ED-8A27-8C63F151B76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3EC035-AACD-487F-AD75-8C0A6CF97B73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86FCFA-6280-443F-A517-F8AA86679F1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BF7354-B48B-488D-B1F9-ECB40F8E8D59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325A60-2CC8-42AB-A21B-F2C3597EBA3F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50F3A0-6D5D-4275-AC81-6DB9A8EAA9A4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3B70AC-3A64-4CEF-A9B2-3D4B7BA84583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9052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51CA47-497B-408C-B903-B711D1BBC1B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2D5677-5FC1-4A55-8C2B-E0C62C21C9D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CBFAC7-9446-405C-9EAF-1CCAA8635A93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32D327-E97D-4810-ABFE-11C45177C510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FFD9A1-15AC-4750-8CF5-0147A012F320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3B70AC-3A64-4CEF-A9B2-3D4B7BA84583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91952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8F118-601C-4C92-B412-B699905DDAEC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  <p:sp>
        <p:nvSpPr>
          <p:cNvPr id="3482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2052845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141E65-406B-4B1E-B9B4-F479B1A2DFAD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13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31D803-08E5-49F5-A648-C73BD9D36BC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155D0D-2B84-4D2C-8DAE-45F2F9D8F4E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245EAB-8928-46F6-BC76-67EE1639073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0A6EE9-F54A-4EB2-8ED0-9E6E53B744E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EA5602-1334-4E3C-94AD-4B078802B38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4388" cy="3468687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8EFE74-197D-4A6A-9C74-BEE1C7EB6BF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4388" cy="3468687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r>
              <a:rPr lang="en-US" altLang="en-US"/>
              <a:t>CS 477/677 - Lecture 4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BE2C0F-AFD2-4234-8C09-4484D6865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17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71913-D8E6-4C16-8ECB-DA53F7F863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489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6E84F-0531-4652-9E72-942D9526E9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3070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2D873-6F15-4753-856A-C5181DB183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667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4A8D7-4428-4923-82B7-608A51A6B0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1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4AD51-3E22-40F7-B7B9-8193C6A971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31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66E40-05F3-4F09-833B-676898B7F0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27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82F16-B6B3-45A4-B209-34DFEAF594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19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51C1D-53CE-43B3-884F-D07E4920FE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18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4A0B2-FEC6-4305-AFBC-C22A47C607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007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C6FDE-C36B-49D9-BECB-4CB92B41EC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55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F7A35-F7CD-4553-88E2-E62D3C44A1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431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77E62-52F5-4C9A-9996-66BB4FB309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792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3D114306-B5F2-4EB4-A94A-5B8C3EB2B0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png"/><Relationship Id="rId3" Type="http://schemas.openxmlformats.org/officeDocument/2006/relationships/image" Target="../media/image4.wmf"/><Relationship Id="rId7" Type="http://schemas.openxmlformats.org/officeDocument/2006/relationships/image" Target="../media/image6.png"/><Relationship Id="rId12" Type="http://schemas.openxmlformats.org/officeDocument/2006/relationships/oleObject" Target="../embeddings/oleObject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11.bin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1.wmf"/><Relationship Id="rId9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oleObject" Target="../embeddings/oleObject17.bin"/><Relationship Id="rId7" Type="http://schemas.openxmlformats.org/officeDocument/2006/relationships/image" Target="../media/image17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1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4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0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2228850"/>
          </a:xfrm>
        </p:spPr>
        <p:txBody>
          <a:bodyPr/>
          <a:lstStyle/>
          <a:p>
            <a:pPr eaLnBrk="1" hangingPunct="1"/>
            <a:r>
              <a:rPr lang="en-US" altLang="en-US" dirty="0"/>
              <a:t>Data structures and algorithms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Sorting Algorithms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94197"/>
            <a:ext cx="6400800" cy="93518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Dr. Shams Qazi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shams.qazi@seecs.edu.pk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FC6D05-8AFA-4EAD-83FC-E4B8D9B8FB5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341313" y="230188"/>
            <a:ext cx="6494462" cy="517525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en-US"/>
              <a:t>Insertion Sort</a:t>
            </a:r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 rot="-1200000">
            <a:off x="779463" y="3081338"/>
            <a:ext cx="728662" cy="1087437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 rot="-420000">
            <a:off x="1477963" y="2933700"/>
            <a:ext cx="727075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 rot="-1140000">
            <a:off x="882650" y="3144838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/>
              <a:t>6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 rot="-420000">
            <a:off x="1489075" y="3070225"/>
            <a:ext cx="636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/>
              <a:t>10</a:t>
            </a:r>
          </a:p>
        </p:txBody>
      </p:sp>
      <p:grpSp>
        <p:nvGrpSpPr>
          <p:cNvPr id="23560" name="Group 8"/>
          <p:cNvGrpSpPr>
            <a:grpSpLocks/>
          </p:cNvGrpSpPr>
          <p:nvPr/>
        </p:nvGrpSpPr>
        <p:grpSpPr bwMode="auto">
          <a:xfrm>
            <a:off x="2851150" y="2935288"/>
            <a:ext cx="1420813" cy="1300162"/>
            <a:chOff x="1796" y="1849"/>
            <a:chExt cx="895" cy="819"/>
          </a:xfrm>
        </p:grpSpPr>
        <p:sp>
          <p:nvSpPr>
            <p:cNvPr id="23563" name="AutoShape 9"/>
            <p:cNvSpPr>
              <a:spLocks noChangeArrowheads="1"/>
            </p:cNvSpPr>
            <p:nvPr/>
          </p:nvSpPr>
          <p:spPr bwMode="auto">
            <a:xfrm rot="720000">
              <a:off x="1796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64" name="AutoShape 10"/>
            <p:cNvSpPr>
              <a:spLocks noChangeArrowheads="1"/>
            </p:cNvSpPr>
            <p:nvPr/>
          </p:nvSpPr>
          <p:spPr bwMode="auto">
            <a:xfrm rot="1740000" flipH="1">
              <a:off x="2209" y="1984"/>
              <a:ext cx="460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65" name="Rectangle 11"/>
            <p:cNvSpPr>
              <a:spLocks noChangeArrowheads="1"/>
            </p:cNvSpPr>
            <p:nvPr/>
          </p:nvSpPr>
          <p:spPr bwMode="auto">
            <a:xfrm rot="480000">
              <a:off x="1860" y="1921"/>
              <a:ext cx="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/>
                <a:t>24</a:t>
              </a:r>
            </a:p>
          </p:txBody>
        </p:sp>
        <p:sp>
          <p:nvSpPr>
            <p:cNvPr id="23566" name="Rectangle 12"/>
            <p:cNvSpPr>
              <a:spLocks noChangeArrowheads="1"/>
            </p:cNvSpPr>
            <p:nvPr/>
          </p:nvSpPr>
          <p:spPr bwMode="auto">
            <a:xfrm rot="1500000">
              <a:off x="2290" y="2090"/>
              <a:ext cx="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/>
                <a:t>36</a:t>
              </a:r>
            </a:p>
          </p:txBody>
        </p:sp>
      </p:grpSp>
      <p:sp>
        <p:nvSpPr>
          <p:cNvPr id="23561" name="AutoShape 13"/>
          <p:cNvSpPr>
            <a:spLocks noChangeArrowheads="1"/>
          </p:cNvSpPr>
          <p:nvPr/>
        </p:nvSpPr>
        <p:spPr bwMode="auto">
          <a:xfrm rot="1740000" flipH="1">
            <a:off x="3019425" y="470535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2" name="Rectangle 14"/>
          <p:cNvSpPr>
            <a:spLocks noChangeArrowheads="1"/>
          </p:cNvSpPr>
          <p:nvPr/>
        </p:nvSpPr>
        <p:spPr bwMode="auto">
          <a:xfrm rot="1800000">
            <a:off x="3084513" y="4832350"/>
            <a:ext cx="6365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/>
              <a:t>12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ADB75A-D2DD-43F2-A372-2D0D6B29F96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Insertion Sort</a:t>
            </a:r>
          </a:p>
        </p:txBody>
      </p:sp>
      <p:pic>
        <p:nvPicPr>
          <p:cNvPr id="25604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" t="18683" r="5267" b="65454"/>
          <a:stretch>
            <a:fillRect/>
          </a:stretch>
        </p:blipFill>
        <p:spPr>
          <a:xfrm>
            <a:off x="1992313" y="3756025"/>
            <a:ext cx="5068887" cy="855663"/>
          </a:xfrm>
          <a:noFill/>
        </p:spPr>
      </p:pic>
      <p:sp>
        <p:nvSpPr>
          <p:cNvPr id="25605" name="Line 11"/>
          <p:cNvSpPr>
            <a:spLocks noChangeShapeType="1"/>
          </p:cNvSpPr>
          <p:nvPr/>
        </p:nvSpPr>
        <p:spPr bwMode="auto">
          <a:xfrm>
            <a:off x="3644900" y="3611563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Text Box 14"/>
          <p:cNvSpPr txBox="1">
            <a:spLocks noChangeArrowheads="1"/>
          </p:cNvSpPr>
          <p:nvPr/>
        </p:nvSpPr>
        <p:spPr bwMode="auto">
          <a:xfrm>
            <a:off x="2311400" y="1960563"/>
            <a:ext cx="4335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5      2      4      6      1      3</a:t>
            </a:r>
          </a:p>
        </p:txBody>
      </p:sp>
      <p:sp>
        <p:nvSpPr>
          <p:cNvPr id="25607" name="Text Box 15"/>
          <p:cNvSpPr txBox="1">
            <a:spLocks noChangeArrowheads="1"/>
          </p:cNvSpPr>
          <p:nvPr/>
        </p:nvSpPr>
        <p:spPr bwMode="auto">
          <a:xfrm>
            <a:off x="3867150" y="1495425"/>
            <a:ext cx="132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input array </a:t>
            </a:r>
          </a:p>
        </p:txBody>
      </p:sp>
      <p:sp>
        <p:nvSpPr>
          <p:cNvPr id="25608" name="Text Box 16"/>
          <p:cNvSpPr txBox="1">
            <a:spLocks noChangeArrowheads="1"/>
          </p:cNvSpPr>
          <p:nvPr/>
        </p:nvSpPr>
        <p:spPr bwMode="auto">
          <a:xfrm>
            <a:off x="1809750" y="3306763"/>
            <a:ext cx="151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left sub-array</a:t>
            </a:r>
          </a:p>
        </p:txBody>
      </p:sp>
      <p:sp>
        <p:nvSpPr>
          <p:cNvPr id="25609" name="Text Box 17"/>
          <p:cNvSpPr txBox="1">
            <a:spLocks noChangeArrowheads="1"/>
          </p:cNvSpPr>
          <p:nvPr/>
        </p:nvSpPr>
        <p:spPr bwMode="auto">
          <a:xfrm>
            <a:off x="4705350" y="3322638"/>
            <a:ext cx="165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right sub-array</a:t>
            </a:r>
          </a:p>
        </p:txBody>
      </p:sp>
      <p:sp>
        <p:nvSpPr>
          <p:cNvPr id="25610" name="Text Box 18"/>
          <p:cNvSpPr txBox="1">
            <a:spLocks noChangeArrowheads="1"/>
          </p:cNvSpPr>
          <p:nvPr/>
        </p:nvSpPr>
        <p:spPr bwMode="auto">
          <a:xfrm>
            <a:off x="1717675" y="2832100"/>
            <a:ext cx="572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DD0111"/>
                </a:solidFill>
              </a:rPr>
              <a:t>at each iteration, the array is divided in two sub-arrays:</a:t>
            </a:r>
          </a:p>
        </p:txBody>
      </p:sp>
      <p:sp>
        <p:nvSpPr>
          <p:cNvPr id="25611" name="Text Box 19"/>
          <p:cNvSpPr txBox="1">
            <a:spLocks noChangeArrowheads="1"/>
          </p:cNvSpPr>
          <p:nvPr/>
        </p:nvSpPr>
        <p:spPr bwMode="auto">
          <a:xfrm>
            <a:off x="2586038" y="4587875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sorted</a:t>
            </a:r>
          </a:p>
        </p:txBody>
      </p:sp>
      <p:sp>
        <p:nvSpPr>
          <p:cNvPr id="25612" name="Text Box 20"/>
          <p:cNvSpPr txBox="1">
            <a:spLocks noChangeArrowheads="1"/>
          </p:cNvSpPr>
          <p:nvPr/>
        </p:nvSpPr>
        <p:spPr bwMode="auto">
          <a:xfrm>
            <a:off x="4841875" y="4491038"/>
            <a:ext cx="1073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unsorted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A526F8-9E92-4191-9C2A-28DE402AAAD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Insertion Sort</a:t>
            </a:r>
          </a:p>
        </p:txBody>
      </p:sp>
      <p:pic>
        <p:nvPicPr>
          <p:cNvPr id="27652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" t="4437" r="5267" b="9506"/>
          <a:stretch>
            <a:fillRect/>
          </a:stretch>
        </p:blipFill>
        <p:spPr>
          <a:xfrm>
            <a:off x="501650" y="1552575"/>
            <a:ext cx="5068888" cy="4641850"/>
          </a:xfrm>
          <a:noFill/>
        </p:spPr>
      </p:pic>
      <p:graphicFrame>
        <p:nvGraphicFramePr>
          <p:cNvPr id="279557" name="Object 5"/>
          <p:cNvGraphicFramePr>
            <a:graphicFrameLocks noChangeAspect="1"/>
          </p:cNvGraphicFramePr>
          <p:nvPr/>
        </p:nvGraphicFramePr>
        <p:xfrm>
          <a:off x="5683250" y="1290638"/>
          <a:ext cx="1989138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4" imgW="2526829" imgH="1395500" progId="PaintShopPro">
                  <p:embed/>
                </p:oleObj>
              </mc:Choice>
              <mc:Fallback>
                <p:oleObj name="Paint Shop Pro Image" r:id="rId4" imgW="2526829" imgH="1395500" progId="PaintShopPro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1290638"/>
                        <a:ext cx="1989138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8" name="Object 6"/>
          <p:cNvGraphicFramePr>
            <a:graphicFrameLocks noChangeAspect="1"/>
          </p:cNvGraphicFramePr>
          <p:nvPr/>
        </p:nvGraphicFramePr>
        <p:xfrm>
          <a:off x="5637213" y="2127250"/>
          <a:ext cx="21082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6" imgW="2575610" imgH="1385741" progId="PaintShopPro">
                  <p:embed/>
                </p:oleObj>
              </mc:Choice>
              <mc:Fallback>
                <p:oleObj name="Paint Shop Pro Image" r:id="rId6" imgW="2575610" imgH="1385741" progId="PaintShopPro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213" y="2127250"/>
                        <a:ext cx="21082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9" name="Object 7"/>
          <p:cNvGraphicFramePr>
            <a:graphicFrameLocks noChangeAspect="1"/>
          </p:cNvGraphicFramePr>
          <p:nvPr/>
        </p:nvGraphicFramePr>
        <p:xfrm>
          <a:off x="5557838" y="3032125"/>
          <a:ext cx="213836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8" imgW="2526829" imgH="1414634" progId="PaintShopPro">
                  <p:embed/>
                </p:oleObj>
              </mc:Choice>
              <mc:Fallback>
                <p:oleObj name="Paint Shop Pro Image" r:id="rId8" imgW="2526829" imgH="1414634" progId="PaintShopPro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8" y="3032125"/>
                        <a:ext cx="213836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0" name="Object 8"/>
          <p:cNvGraphicFramePr>
            <a:graphicFrameLocks noChangeAspect="1"/>
          </p:cNvGraphicFramePr>
          <p:nvPr/>
        </p:nvGraphicFramePr>
        <p:xfrm>
          <a:off x="5526088" y="3976688"/>
          <a:ext cx="227171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10" imgW="2712195" imgH="1453659" progId="PaintShopPro">
                  <p:embed/>
                </p:oleObj>
              </mc:Choice>
              <mc:Fallback>
                <p:oleObj name="Paint Shop Pro Image" r:id="rId10" imgW="2712195" imgH="1453659" progId="PaintShopPro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088" y="3976688"/>
                        <a:ext cx="227171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1" name="Object 9"/>
          <p:cNvGraphicFramePr>
            <a:graphicFrameLocks noChangeAspect="1"/>
          </p:cNvGraphicFramePr>
          <p:nvPr/>
        </p:nvGraphicFramePr>
        <p:xfrm>
          <a:off x="5603875" y="4879975"/>
          <a:ext cx="21082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12" imgW="2546341" imgH="1424390" progId="PaintShopPro">
                  <p:embed/>
                </p:oleObj>
              </mc:Choice>
              <mc:Fallback>
                <p:oleObj name="Paint Shop Pro Image" r:id="rId12" imgW="2546341" imgH="1424390" progId="PaintShopPro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5" y="4879975"/>
                        <a:ext cx="21082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1298575" y="1325563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2173288" y="2209800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3095625" y="2987675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3919538" y="3863975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4714875" y="4714875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C50C4A-BEE9-4759-A13B-371FF587A76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INSERTION-SORT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4117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en-US"/>
              <a:t> </a:t>
            </a:r>
            <a:r>
              <a:rPr lang="en-US" altLang="en-US">
                <a:solidFill>
                  <a:schemeClr val="tx1"/>
                </a:solidFill>
              </a:rPr>
              <a:t>INSERTION-SORT</a:t>
            </a:r>
            <a:r>
              <a:rPr lang="en-US" altLang="en-US" i="1">
                <a:solidFill>
                  <a:schemeClr val="tx1"/>
                </a:solidFill>
              </a:rPr>
              <a:t>(A)</a:t>
            </a:r>
          </a:p>
          <a:p>
            <a:pPr eaLnBrk="1" hangingPunct="1">
              <a:buFontTx/>
              <a:buNone/>
            </a:pPr>
            <a:r>
              <a:rPr lang="en-US" altLang="en-US" b="1">
                <a:solidFill>
                  <a:schemeClr val="tx1"/>
                </a:solidFill>
              </a:rPr>
              <a:t>	for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j ← 2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r>
              <a:rPr lang="en-US" altLang="en-US" b="1">
                <a:solidFill>
                  <a:schemeClr val="tx1"/>
                </a:solidFill>
              </a:rPr>
              <a:t>to </a:t>
            </a:r>
            <a:r>
              <a:rPr lang="en-US" altLang="en-US">
                <a:solidFill>
                  <a:schemeClr val="tx1"/>
                </a:solidFill>
              </a:rPr>
              <a:t>n</a:t>
            </a:r>
          </a:p>
          <a:p>
            <a:pPr eaLnBrk="1" hangingPunct="1">
              <a:buFontTx/>
              <a:buNone/>
            </a:pPr>
            <a:r>
              <a:rPr lang="en-US" altLang="en-US" b="1">
                <a:solidFill>
                  <a:schemeClr val="tx1"/>
                </a:solidFill>
              </a:rPr>
              <a:t>		do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key</a:t>
            </a:r>
            <a:r>
              <a:rPr lang="en-US" altLang="en-US">
                <a:solidFill>
                  <a:schemeClr val="tx1"/>
                </a:solidFill>
              </a:rPr>
              <a:t> ←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A[ j ]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	</a:t>
            </a:r>
            <a:r>
              <a:rPr lang="en-US" altLang="en-US" sz="2000">
                <a:solidFill>
                  <a:schemeClr val="tx1"/>
                </a:solidFill>
              </a:rPr>
              <a:t>	      Insert </a:t>
            </a: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</a:rPr>
              <a:t>A[ j ]</a:t>
            </a:r>
            <a:r>
              <a:rPr lang="en-US" altLang="en-US" sz="2000">
                <a:solidFill>
                  <a:schemeClr val="tx1"/>
                </a:solidFill>
              </a:rPr>
              <a:t> into the sorted sequence </a:t>
            </a: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</a:rPr>
              <a:t>A[1 . . j -1]</a:t>
            </a:r>
            <a:endParaRPr lang="en-US" altLang="en-US" sz="200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		    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i ← j - 1</a:t>
            </a:r>
          </a:p>
          <a:p>
            <a:pPr eaLnBrk="1" hangingPunct="1">
              <a:buFontTx/>
              <a:buNone/>
            </a:pPr>
            <a:r>
              <a:rPr lang="en-US" altLang="en-US" b="1">
                <a:solidFill>
                  <a:schemeClr val="tx1"/>
                </a:solidFill>
              </a:rPr>
              <a:t>		     while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i &gt; 0</a:t>
            </a:r>
            <a:r>
              <a:rPr lang="en-US" altLang="en-US">
                <a:solidFill>
                  <a:schemeClr val="tx1"/>
                </a:solidFill>
              </a:rPr>
              <a:t> and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A[i] &gt; key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			</a:t>
            </a:r>
            <a:r>
              <a:rPr lang="en-US" altLang="en-US" b="1">
                <a:solidFill>
                  <a:schemeClr val="tx1"/>
                </a:solidFill>
              </a:rPr>
              <a:t>do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A[i + 1] ← A[i]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			     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i ← i – 1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		    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A[i + 1] ← key</a:t>
            </a:r>
          </a:p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Insertion sort – sorts the elements in place</a:t>
            </a:r>
            <a:endParaRPr lang="en-US" altLang="en-US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9701" name="Group 4"/>
          <p:cNvGrpSpPr>
            <a:grpSpLocks/>
          </p:cNvGrpSpPr>
          <p:nvPr/>
        </p:nvGrpSpPr>
        <p:grpSpPr bwMode="auto">
          <a:xfrm>
            <a:off x="4686300" y="1328738"/>
            <a:ext cx="4267200" cy="762000"/>
            <a:chOff x="528" y="1392"/>
            <a:chExt cx="2688" cy="480"/>
          </a:xfrm>
        </p:grpSpPr>
        <p:grpSp>
          <p:nvGrpSpPr>
            <p:cNvPr id="29707" name="Group 5"/>
            <p:cNvGrpSpPr>
              <a:grpSpLocks/>
            </p:cNvGrpSpPr>
            <p:nvPr/>
          </p:nvGrpSpPr>
          <p:grpSpPr bwMode="auto">
            <a:xfrm>
              <a:off x="528" y="1584"/>
              <a:ext cx="2688" cy="288"/>
              <a:chOff x="528" y="1440"/>
              <a:chExt cx="2688" cy="288"/>
            </a:xfrm>
          </p:grpSpPr>
          <p:sp>
            <p:nvSpPr>
              <p:cNvPr id="29716" name="Rectangle 6"/>
              <p:cNvSpPr>
                <a:spLocks noChangeArrowheads="1"/>
              </p:cNvSpPr>
              <p:nvPr/>
            </p:nvSpPr>
            <p:spPr bwMode="auto">
              <a:xfrm>
                <a:off x="2880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2400"/>
                  <a:t>a</a:t>
                </a:r>
                <a:r>
                  <a:rPr lang="en-US" altLang="en-US" sz="2400" baseline="-25000"/>
                  <a:t>8</a:t>
                </a:r>
              </a:p>
            </p:txBody>
          </p:sp>
          <p:sp>
            <p:nvSpPr>
              <p:cNvPr id="29717" name="Rectangle 7"/>
              <p:cNvSpPr>
                <a:spLocks noChangeArrowheads="1"/>
              </p:cNvSpPr>
              <p:nvPr/>
            </p:nvSpPr>
            <p:spPr bwMode="auto">
              <a:xfrm>
                <a:off x="2544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2400"/>
                  <a:t>a</a:t>
                </a:r>
                <a:r>
                  <a:rPr lang="en-US" altLang="en-US" sz="2400" baseline="-25000"/>
                  <a:t>7</a:t>
                </a:r>
              </a:p>
            </p:txBody>
          </p:sp>
          <p:sp>
            <p:nvSpPr>
              <p:cNvPr id="29718" name="Rectangle 8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2400"/>
                  <a:t>a</a:t>
                </a:r>
                <a:r>
                  <a:rPr lang="en-US" altLang="en-US" sz="2400" baseline="-25000"/>
                  <a:t>6</a:t>
                </a:r>
              </a:p>
            </p:txBody>
          </p:sp>
          <p:sp>
            <p:nvSpPr>
              <p:cNvPr id="29719" name="Rectangle 9"/>
              <p:cNvSpPr>
                <a:spLocks noChangeArrowheads="1"/>
              </p:cNvSpPr>
              <p:nvPr/>
            </p:nvSpPr>
            <p:spPr bwMode="auto">
              <a:xfrm>
                <a:off x="1872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2400"/>
                  <a:t>a</a:t>
                </a:r>
                <a:r>
                  <a:rPr lang="en-US" altLang="en-US" sz="2400" baseline="-25000"/>
                  <a:t>5</a:t>
                </a:r>
              </a:p>
            </p:txBody>
          </p:sp>
          <p:sp>
            <p:nvSpPr>
              <p:cNvPr id="29720" name="Rectangle 10"/>
              <p:cNvSpPr>
                <a:spLocks noChangeArrowheads="1"/>
              </p:cNvSpPr>
              <p:nvPr/>
            </p:nvSpPr>
            <p:spPr bwMode="auto">
              <a:xfrm>
                <a:off x="1536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2400"/>
                  <a:t>a</a:t>
                </a:r>
                <a:r>
                  <a:rPr lang="en-US" altLang="en-US" sz="2400" baseline="-25000"/>
                  <a:t>4</a:t>
                </a:r>
              </a:p>
            </p:txBody>
          </p:sp>
          <p:sp>
            <p:nvSpPr>
              <p:cNvPr id="29721" name="Rectangle 11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2400"/>
                  <a:t>a</a:t>
                </a:r>
                <a:r>
                  <a:rPr lang="en-US" altLang="en-US" sz="2400" baseline="-25000"/>
                  <a:t>3</a:t>
                </a:r>
              </a:p>
            </p:txBody>
          </p:sp>
          <p:sp>
            <p:nvSpPr>
              <p:cNvPr id="29722" name="Rectangle 12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2400"/>
                  <a:t>a</a:t>
                </a:r>
                <a:r>
                  <a:rPr lang="en-US" altLang="en-US" sz="2400" baseline="-25000"/>
                  <a:t>2</a:t>
                </a:r>
              </a:p>
            </p:txBody>
          </p:sp>
          <p:sp>
            <p:nvSpPr>
              <p:cNvPr id="29723" name="Rectangle 13"/>
              <p:cNvSpPr>
                <a:spLocks noChangeArrowheads="1"/>
              </p:cNvSpPr>
              <p:nvPr/>
            </p:nvSpPr>
            <p:spPr bwMode="auto">
              <a:xfrm>
                <a:off x="528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2400"/>
                  <a:t>a</a:t>
                </a:r>
                <a:r>
                  <a:rPr lang="en-US" altLang="en-US" sz="2400" baseline="-25000"/>
                  <a:t>1</a:t>
                </a:r>
              </a:p>
            </p:txBody>
          </p:sp>
          <p:sp>
            <p:nvSpPr>
              <p:cNvPr id="29724" name="Line 14"/>
              <p:cNvSpPr>
                <a:spLocks noChangeShapeType="1"/>
              </p:cNvSpPr>
              <p:nvPr/>
            </p:nvSpPr>
            <p:spPr bwMode="auto">
              <a:xfrm>
                <a:off x="528" y="1440"/>
                <a:ext cx="26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9725" name="Line 15"/>
              <p:cNvSpPr>
                <a:spLocks noChangeShapeType="1"/>
              </p:cNvSpPr>
              <p:nvPr/>
            </p:nvSpPr>
            <p:spPr bwMode="auto">
              <a:xfrm>
                <a:off x="528" y="1728"/>
                <a:ext cx="26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9726" name="Line 16"/>
              <p:cNvSpPr>
                <a:spLocks noChangeShapeType="1"/>
              </p:cNvSpPr>
              <p:nvPr/>
            </p:nvSpPr>
            <p:spPr bwMode="auto">
              <a:xfrm>
                <a:off x="528" y="1440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9727" name="Line 17"/>
              <p:cNvSpPr>
                <a:spLocks noChangeShapeType="1"/>
              </p:cNvSpPr>
              <p:nvPr/>
            </p:nvSpPr>
            <p:spPr bwMode="auto">
              <a:xfrm>
                <a:off x="864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9728" name="Line 18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9729" name="Line 19"/>
              <p:cNvSpPr>
                <a:spLocks noChangeShapeType="1"/>
              </p:cNvSpPr>
              <p:nvPr/>
            </p:nvSpPr>
            <p:spPr bwMode="auto">
              <a:xfrm>
                <a:off x="1536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9730" name="Line 20"/>
              <p:cNvSpPr>
                <a:spLocks noChangeShapeType="1"/>
              </p:cNvSpPr>
              <p:nvPr/>
            </p:nvSpPr>
            <p:spPr bwMode="auto">
              <a:xfrm>
                <a:off x="1872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9731" name="Line 21"/>
              <p:cNvSpPr>
                <a:spLocks noChangeShapeType="1"/>
              </p:cNvSpPr>
              <p:nvPr/>
            </p:nvSpPr>
            <p:spPr bwMode="auto">
              <a:xfrm>
                <a:off x="2208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9732" name="Line 22"/>
              <p:cNvSpPr>
                <a:spLocks noChangeShapeType="1"/>
              </p:cNvSpPr>
              <p:nvPr/>
            </p:nvSpPr>
            <p:spPr bwMode="auto">
              <a:xfrm>
                <a:off x="2544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9733" name="Line 23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9734" name="Line 24"/>
              <p:cNvSpPr>
                <a:spLocks noChangeShapeType="1"/>
              </p:cNvSpPr>
              <p:nvPr/>
            </p:nvSpPr>
            <p:spPr bwMode="auto">
              <a:xfrm>
                <a:off x="3216" y="1440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</p:grpSp>
        <p:sp>
          <p:nvSpPr>
            <p:cNvPr id="29708" name="Text Box 25"/>
            <p:cNvSpPr txBox="1">
              <a:spLocks noChangeArrowheads="1"/>
            </p:cNvSpPr>
            <p:nvPr/>
          </p:nvSpPr>
          <p:spPr bwMode="auto">
            <a:xfrm>
              <a:off x="624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/>
                <a:t>1</a:t>
              </a:r>
            </a:p>
          </p:txBody>
        </p:sp>
        <p:sp>
          <p:nvSpPr>
            <p:cNvPr id="29709" name="Text Box 26"/>
            <p:cNvSpPr txBox="1">
              <a:spLocks noChangeArrowheads="1"/>
            </p:cNvSpPr>
            <p:nvPr/>
          </p:nvSpPr>
          <p:spPr bwMode="auto">
            <a:xfrm>
              <a:off x="96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/>
                <a:t>2</a:t>
              </a:r>
            </a:p>
          </p:txBody>
        </p:sp>
        <p:sp>
          <p:nvSpPr>
            <p:cNvPr id="29710" name="Text Box 27"/>
            <p:cNvSpPr txBox="1">
              <a:spLocks noChangeArrowheads="1"/>
            </p:cNvSpPr>
            <p:nvPr/>
          </p:nvSpPr>
          <p:spPr bwMode="auto">
            <a:xfrm>
              <a:off x="1296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/>
                <a:t>3</a:t>
              </a:r>
            </a:p>
          </p:txBody>
        </p:sp>
        <p:sp>
          <p:nvSpPr>
            <p:cNvPr id="29711" name="Text Box 28"/>
            <p:cNvSpPr txBox="1">
              <a:spLocks noChangeArrowheads="1"/>
            </p:cNvSpPr>
            <p:nvPr/>
          </p:nvSpPr>
          <p:spPr bwMode="auto">
            <a:xfrm>
              <a:off x="1632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/>
                <a:t>4</a:t>
              </a:r>
            </a:p>
          </p:txBody>
        </p:sp>
        <p:sp>
          <p:nvSpPr>
            <p:cNvPr id="29712" name="Text Box 29"/>
            <p:cNvSpPr txBox="1">
              <a:spLocks noChangeArrowheads="1"/>
            </p:cNvSpPr>
            <p:nvPr/>
          </p:nvSpPr>
          <p:spPr bwMode="auto">
            <a:xfrm>
              <a:off x="1968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/>
                <a:t>5</a:t>
              </a:r>
            </a:p>
          </p:txBody>
        </p:sp>
        <p:sp>
          <p:nvSpPr>
            <p:cNvPr id="29713" name="Text Box 30"/>
            <p:cNvSpPr txBox="1">
              <a:spLocks noChangeArrowheads="1"/>
            </p:cNvSpPr>
            <p:nvPr/>
          </p:nvSpPr>
          <p:spPr bwMode="auto">
            <a:xfrm>
              <a:off x="2304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/>
                <a:t>6</a:t>
              </a:r>
            </a:p>
          </p:txBody>
        </p:sp>
        <p:sp>
          <p:nvSpPr>
            <p:cNvPr id="29714" name="Text Box 31"/>
            <p:cNvSpPr txBox="1">
              <a:spLocks noChangeArrowheads="1"/>
            </p:cNvSpPr>
            <p:nvPr/>
          </p:nvSpPr>
          <p:spPr bwMode="auto">
            <a:xfrm>
              <a:off x="264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/>
                <a:t>7</a:t>
              </a:r>
            </a:p>
          </p:txBody>
        </p:sp>
        <p:sp>
          <p:nvSpPr>
            <p:cNvPr id="29715" name="Text Box 32"/>
            <p:cNvSpPr txBox="1">
              <a:spLocks noChangeArrowheads="1"/>
            </p:cNvSpPr>
            <p:nvPr/>
          </p:nvSpPr>
          <p:spPr bwMode="auto">
            <a:xfrm>
              <a:off x="2976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/>
                <a:t>8</a:t>
              </a:r>
            </a:p>
          </p:txBody>
        </p:sp>
      </p:grpSp>
      <p:grpSp>
        <p:nvGrpSpPr>
          <p:cNvPr id="29702" name="Group 33"/>
          <p:cNvGrpSpPr>
            <a:grpSpLocks/>
          </p:cNvGrpSpPr>
          <p:nvPr/>
        </p:nvGrpSpPr>
        <p:grpSpPr bwMode="auto">
          <a:xfrm>
            <a:off x="5476875" y="2243138"/>
            <a:ext cx="1022350" cy="595312"/>
            <a:chOff x="3936" y="2448"/>
            <a:chExt cx="644" cy="375"/>
          </a:xfrm>
        </p:grpSpPr>
        <p:sp>
          <p:nvSpPr>
            <p:cNvPr id="29704" name="Text Box 34"/>
            <p:cNvSpPr txBox="1">
              <a:spLocks noChangeArrowheads="1"/>
            </p:cNvSpPr>
            <p:nvPr/>
          </p:nvSpPr>
          <p:spPr bwMode="auto">
            <a:xfrm>
              <a:off x="4224" y="2592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key</a:t>
              </a:r>
            </a:p>
          </p:txBody>
        </p:sp>
        <p:sp>
          <p:nvSpPr>
            <p:cNvPr id="29705" name="Line 35"/>
            <p:cNvSpPr>
              <a:spLocks noChangeShapeType="1"/>
            </p:cNvSpPr>
            <p:nvPr/>
          </p:nvSpPr>
          <p:spPr bwMode="auto">
            <a:xfrm flipH="1">
              <a:off x="3936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6" name="Line 36"/>
            <p:cNvSpPr>
              <a:spLocks noChangeShapeType="1"/>
            </p:cNvSpPr>
            <p:nvPr/>
          </p:nvSpPr>
          <p:spPr bwMode="auto">
            <a:xfrm flipV="1">
              <a:off x="3936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3" name="AutoShape 37"/>
          <p:cNvSpPr>
            <a:spLocks noChangeArrowheads="1"/>
          </p:cNvSpPr>
          <p:nvPr/>
        </p:nvSpPr>
        <p:spPr bwMode="auto">
          <a:xfrm rot="-8014074">
            <a:off x="1583531" y="2988469"/>
            <a:ext cx="131763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A1ACDF-4CE0-4A42-9E40-4F1D7132B268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1747" name="AutoShape 2"/>
          <p:cNvSpPr>
            <a:spLocks noChangeArrowheads="1"/>
          </p:cNvSpPr>
          <p:nvPr/>
        </p:nvSpPr>
        <p:spPr bwMode="auto">
          <a:xfrm>
            <a:off x="508000" y="1892300"/>
            <a:ext cx="2484438" cy="471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Invariant for Insertion Sort</a:t>
            </a:r>
          </a:p>
        </p:txBody>
      </p:sp>
      <p:sp>
        <p:nvSpPr>
          <p:cNvPr id="3174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0838" y="1066800"/>
            <a:ext cx="8229600" cy="5903913"/>
          </a:xfrm>
        </p:spPr>
        <p:txBody>
          <a:bodyPr/>
          <a:lstStyle/>
          <a:p>
            <a:pPr eaLnBrk="1" hangingPunct="1"/>
            <a:endParaRPr lang="en-US" altLang="en-US" sz="200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chemeClr val="tx1"/>
                </a:solidFill>
              </a:rPr>
              <a:t>INSERTION-SORT</a:t>
            </a:r>
            <a:r>
              <a:rPr lang="en-US" altLang="en-US" sz="2400" i="1">
                <a:solidFill>
                  <a:schemeClr val="tx1"/>
                </a:solidFill>
              </a:rPr>
              <a:t>(A)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	for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j ← 2</a:t>
            </a:r>
            <a:r>
              <a:rPr lang="en-US" altLang="en-US" sz="2400">
                <a:solidFill>
                  <a:schemeClr val="tx1"/>
                </a:solidFill>
              </a:rPr>
              <a:t> </a:t>
            </a:r>
            <a:r>
              <a:rPr lang="en-US" altLang="en-US" sz="2400" b="1">
                <a:solidFill>
                  <a:schemeClr val="tx1"/>
                </a:solidFill>
              </a:rPr>
              <a:t>to </a:t>
            </a:r>
            <a:r>
              <a:rPr lang="en-US" altLang="en-US" sz="2400">
                <a:solidFill>
                  <a:schemeClr val="tx1"/>
                </a:solidFill>
              </a:rPr>
              <a:t>n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		do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key</a:t>
            </a:r>
            <a:r>
              <a:rPr lang="en-US" altLang="en-US" sz="2400">
                <a:solidFill>
                  <a:schemeClr val="tx1"/>
                </a:solidFill>
              </a:rPr>
              <a:t> ←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A[ j ]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	</a:t>
            </a:r>
            <a:r>
              <a:rPr lang="en-US" altLang="en-US" sz="2000">
                <a:solidFill>
                  <a:schemeClr val="tx1"/>
                </a:solidFill>
              </a:rPr>
              <a:t>	      Insert </a:t>
            </a: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</a:rPr>
              <a:t>A[ j ]</a:t>
            </a:r>
            <a:r>
              <a:rPr lang="en-US" altLang="en-US" sz="2000">
                <a:solidFill>
                  <a:schemeClr val="tx1"/>
                </a:solidFill>
              </a:rPr>
              <a:t> into the sorted sequence </a:t>
            </a: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</a:rPr>
              <a:t>A[1 . . j -1]</a:t>
            </a:r>
            <a:endParaRPr lang="en-US" altLang="en-US" sz="200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		    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i ← j - 1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		     while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i &gt; 0</a:t>
            </a:r>
            <a:r>
              <a:rPr lang="en-US" altLang="en-US" sz="2400">
                <a:solidFill>
                  <a:schemeClr val="tx1"/>
                </a:solidFill>
              </a:rPr>
              <a:t> and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A[i] &gt; key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			</a:t>
            </a:r>
            <a:r>
              <a:rPr lang="en-US" altLang="en-US" sz="2400" b="1">
                <a:solidFill>
                  <a:schemeClr val="tx1"/>
                </a:solidFill>
              </a:rPr>
              <a:t>do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A[i + 1] ← A[i]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			     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i ← i – 1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		    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A[i + 1] ← key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573088" y="5773738"/>
            <a:ext cx="7575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b="1"/>
              <a:t>Invariant</a:t>
            </a:r>
            <a:r>
              <a:rPr lang="en-US" altLang="en-US" sz="2000"/>
              <a:t>: at the start of the </a:t>
            </a:r>
            <a:r>
              <a:rPr lang="en-US" altLang="en-US" sz="2000" b="1"/>
              <a:t>for</a:t>
            </a:r>
            <a:r>
              <a:rPr lang="en-US" altLang="en-US" sz="2000"/>
              <a:t> loop the elements in </a:t>
            </a:r>
            <a:r>
              <a:rPr lang="en-US" altLang="en-US" sz="2000">
                <a:latin typeface="Comic Sans MS" panose="030F0702030302020204" pitchFamily="66" charset="0"/>
              </a:rPr>
              <a:t>A[1 . . j-1] </a:t>
            </a:r>
            <a:r>
              <a:rPr lang="en-US" altLang="en-US" sz="2000"/>
              <a:t>are</a:t>
            </a:r>
            <a:r>
              <a:rPr lang="en-US" altLang="en-US" sz="2000">
                <a:latin typeface="Comic Sans MS" panose="030F0702030302020204" pitchFamily="66" charset="0"/>
              </a:rPr>
              <a:t> </a:t>
            </a:r>
            <a:r>
              <a:rPr lang="en-US" altLang="en-US" sz="2000"/>
              <a:t>in sorted order</a:t>
            </a:r>
          </a:p>
        </p:txBody>
      </p:sp>
      <p:graphicFrame>
        <p:nvGraphicFramePr>
          <p:cNvPr id="31751" name="Object 6"/>
          <p:cNvGraphicFramePr>
            <a:graphicFrameLocks noChangeAspect="1"/>
          </p:cNvGraphicFramePr>
          <p:nvPr/>
        </p:nvGraphicFramePr>
        <p:xfrm>
          <a:off x="5683250" y="1258888"/>
          <a:ext cx="2711450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3" imgW="2712195" imgH="1453659" progId="PaintShopPro">
                  <p:embed/>
                </p:oleObj>
              </mc:Choice>
              <mc:Fallback>
                <p:oleObj name="Paint Shop Pro Image" r:id="rId3" imgW="2712195" imgH="1453659" progId="PaintShopPro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1258888"/>
                        <a:ext cx="2711450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04B6EC-FFE7-4F8A-BF1B-C1F853224AD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Proving Loop Invariants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5165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Proving loop invariants works like induction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b="1"/>
              <a:t>Initialization (base case):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It is true prior to the first iteration of the loop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b="1"/>
              <a:t>Maintenance (inductive step):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If it is true before an iteration of the loop, it remains true before the next iteration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b="1"/>
              <a:t>Termination: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When the loop terminates, the invariant gives us a useful property that helps show that the algorithm is correct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Stop the induction when the loop terminates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D82BE5-EB04-4F33-AFC0-676813EDCB1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Invariant for Insertion Sort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43000"/>
            <a:ext cx="5694362" cy="483393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b="1"/>
              <a:t>Initialization: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/>
              <a:t>Just before the first iteration, </a:t>
            </a:r>
            <a:r>
              <a:rPr lang="en-US" altLang="en-US">
                <a:latin typeface="Comic Sans MS" panose="030F0702030302020204" pitchFamily="66" charset="0"/>
              </a:rPr>
              <a:t>j = 2</a:t>
            </a:r>
            <a:r>
              <a:rPr lang="en-US" altLang="en-US"/>
              <a:t>: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	</a:t>
            </a:r>
            <a:r>
              <a:rPr lang="en-US" altLang="en-US"/>
              <a:t>the subarray </a:t>
            </a:r>
            <a:r>
              <a:rPr lang="en-US" altLang="en-US">
                <a:latin typeface="Comic Sans MS" panose="030F0702030302020204" pitchFamily="66" charset="0"/>
              </a:rPr>
              <a:t>A[1 . . j-1]</a:t>
            </a:r>
            <a:r>
              <a:rPr lang="en-US" altLang="en-US"/>
              <a:t>  = </a:t>
            </a:r>
            <a:r>
              <a:rPr lang="en-US" altLang="en-US">
                <a:latin typeface="Comic Sans MS" panose="030F0702030302020204" pitchFamily="66" charset="0"/>
              </a:rPr>
              <a:t>A[1],</a:t>
            </a:r>
            <a:r>
              <a:rPr lang="en-US" altLang="en-US"/>
              <a:t> (the element originally in </a:t>
            </a:r>
            <a:r>
              <a:rPr lang="en-US" altLang="en-US">
                <a:latin typeface="Comic Sans MS" panose="030F0702030302020204" pitchFamily="66" charset="0"/>
              </a:rPr>
              <a:t>A[1]</a:t>
            </a:r>
            <a:r>
              <a:rPr lang="en-US" altLang="en-US"/>
              <a:t>) – is sorted</a:t>
            </a:r>
          </a:p>
        </p:txBody>
      </p:sp>
      <p:graphicFrame>
        <p:nvGraphicFramePr>
          <p:cNvPr id="35845" name="Object 4"/>
          <p:cNvGraphicFramePr>
            <a:graphicFrameLocks noChangeAspect="1"/>
          </p:cNvGraphicFramePr>
          <p:nvPr/>
        </p:nvGraphicFramePr>
        <p:xfrm>
          <a:off x="6065838" y="1341438"/>
          <a:ext cx="2527300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3" imgW="2526829" imgH="1395500" progId="PaintShopPro">
                  <p:embed/>
                </p:oleObj>
              </mc:Choice>
              <mc:Fallback>
                <p:oleObj name="Paint Shop Pro Image" r:id="rId3" imgW="2526829" imgH="1395500" progId="PaintShopPro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5838" y="1341438"/>
                        <a:ext cx="2527300" cy="139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78CB4F-09DE-4882-98EA-A076CE5E6E5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Invariant for Insertion Sort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43000"/>
            <a:ext cx="8378825" cy="5562600"/>
          </a:xfrm>
        </p:spPr>
        <p:txBody>
          <a:bodyPr/>
          <a:lstStyle/>
          <a:p>
            <a:pPr eaLnBrk="1" hangingPunct="1"/>
            <a:r>
              <a:rPr lang="en-US" altLang="en-US" b="1"/>
              <a:t>Maintenance: </a:t>
            </a:r>
          </a:p>
          <a:p>
            <a:pPr lvl="1" eaLnBrk="1" hangingPunct="1"/>
            <a:r>
              <a:rPr lang="en-US" altLang="en-US"/>
              <a:t>the </a:t>
            </a:r>
            <a:r>
              <a:rPr lang="en-US" altLang="en-US" b="1"/>
              <a:t>while </a:t>
            </a:r>
            <a:r>
              <a:rPr lang="en-US" altLang="en-US"/>
              <a:t>inner loop moves </a:t>
            </a:r>
            <a:r>
              <a:rPr lang="en-US" altLang="en-US">
                <a:latin typeface="Comic Sans MS" panose="030F0702030302020204" pitchFamily="66" charset="0"/>
              </a:rPr>
              <a:t>A[j -1], A[j -2], A[j -3],</a:t>
            </a:r>
            <a:r>
              <a:rPr lang="en-US" altLang="en-US"/>
              <a:t> and so on, by one position to the right until the proper position for </a:t>
            </a:r>
            <a:r>
              <a:rPr lang="en-US" altLang="en-US">
                <a:latin typeface="Comic Sans MS" panose="030F0702030302020204" pitchFamily="66" charset="0"/>
              </a:rPr>
              <a:t>key</a:t>
            </a:r>
            <a:r>
              <a:rPr lang="en-US" altLang="en-US" i="1"/>
              <a:t> </a:t>
            </a:r>
            <a:r>
              <a:rPr lang="en-US" altLang="en-US"/>
              <a:t>(which has the value that started out in </a:t>
            </a:r>
            <a:r>
              <a:rPr lang="en-US" altLang="en-US">
                <a:latin typeface="Comic Sans MS" panose="030F0702030302020204" pitchFamily="66" charset="0"/>
              </a:rPr>
              <a:t>A[j]</a:t>
            </a:r>
            <a:r>
              <a:rPr lang="en-US" altLang="en-US"/>
              <a:t>) is found  </a:t>
            </a:r>
          </a:p>
          <a:p>
            <a:pPr lvl="1" eaLnBrk="1" hangingPunct="1"/>
            <a:r>
              <a:rPr lang="en-US" altLang="en-US"/>
              <a:t>At that point, the value of </a:t>
            </a:r>
            <a:r>
              <a:rPr lang="en-US" altLang="en-US">
                <a:latin typeface="Comic Sans MS" panose="030F0702030302020204" pitchFamily="66" charset="0"/>
              </a:rPr>
              <a:t>key</a:t>
            </a:r>
            <a:r>
              <a:rPr lang="en-US" altLang="en-US" i="1"/>
              <a:t> </a:t>
            </a:r>
            <a:r>
              <a:rPr lang="en-US" altLang="en-US"/>
              <a:t>is placed into this position.</a:t>
            </a:r>
          </a:p>
        </p:txBody>
      </p:sp>
      <p:graphicFrame>
        <p:nvGraphicFramePr>
          <p:cNvPr id="37893" name="Object 4"/>
          <p:cNvGraphicFramePr>
            <a:graphicFrameLocks noChangeAspect="1"/>
          </p:cNvGraphicFramePr>
          <p:nvPr/>
        </p:nvGraphicFramePr>
        <p:xfrm>
          <a:off x="2398713" y="4014788"/>
          <a:ext cx="2574925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3" imgW="2575610" imgH="1385741" progId="PaintShopPro">
                  <p:embed/>
                </p:oleObj>
              </mc:Choice>
              <mc:Fallback>
                <p:oleObj name="Paint Shop Pro Image" r:id="rId3" imgW="2575610" imgH="1385741" progId="PaintShopPro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4014788"/>
                        <a:ext cx="2574925" cy="138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5"/>
          <p:cNvGraphicFramePr>
            <a:graphicFrameLocks noChangeAspect="1"/>
          </p:cNvGraphicFramePr>
          <p:nvPr/>
        </p:nvGraphicFramePr>
        <p:xfrm>
          <a:off x="5065713" y="3998913"/>
          <a:ext cx="2527300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5" imgW="2526829" imgH="1414634" progId="PaintShopPro">
                  <p:embed/>
                </p:oleObj>
              </mc:Choice>
              <mc:Fallback>
                <p:oleObj name="Paint Shop Pro Image" r:id="rId5" imgW="2526829" imgH="1414634" progId="PaintShopPro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713" y="3998913"/>
                        <a:ext cx="2527300" cy="141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6BF6DD-7769-4BD2-9C74-CD830F8F142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Invariant for Insertion Sort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43000"/>
            <a:ext cx="8378825" cy="5562600"/>
          </a:xfrm>
        </p:spPr>
        <p:txBody>
          <a:bodyPr/>
          <a:lstStyle/>
          <a:p>
            <a:pPr eaLnBrk="1" hangingPunct="1"/>
            <a:r>
              <a:rPr lang="en-US" altLang="en-US" b="1"/>
              <a:t>Termination: </a:t>
            </a:r>
          </a:p>
          <a:p>
            <a:pPr lvl="1" eaLnBrk="1" hangingPunct="1"/>
            <a:r>
              <a:rPr lang="en-US" altLang="en-US"/>
              <a:t>The outer </a:t>
            </a:r>
            <a:r>
              <a:rPr lang="en-US" altLang="en-US" b="1"/>
              <a:t>for </a:t>
            </a:r>
            <a:r>
              <a:rPr lang="en-US" altLang="en-US"/>
              <a:t>loop ends when </a:t>
            </a:r>
            <a:r>
              <a:rPr lang="en-US" altLang="en-US">
                <a:latin typeface="Comic Sans MS" panose="030F0702030302020204" pitchFamily="66" charset="0"/>
              </a:rPr>
              <a:t>j = n + 1</a:t>
            </a:r>
            <a:r>
              <a:rPr lang="en-US" altLang="en-US">
                <a:sym typeface="Symbol" panose="05050102010706020507" pitchFamily="18" charset="2"/>
              </a:rPr>
              <a:t>  </a:t>
            </a:r>
            <a:r>
              <a:rPr lang="en-US" altLang="en-US">
                <a:latin typeface="Comic Sans MS" panose="030F0702030302020204" pitchFamily="66" charset="0"/>
              </a:rPr>
              <a:t>j-1 = n</a:t>
            </a:r>
            <a:endParaRPr lang="en-US" altLang="en-US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/>
              <a:t>Replace </a:t>
            </a:r>
            <a:r>
              <a:rPr lang="en-US" altLang="en-US">
                <a:latin typeface="Comic Sans MS" panose="030F0702030302020204" pitchFamily="66" charset="0"/>
              </a:rPr>
              <a:t>n</a:t>
            </a:r>
            <a:r>
              <a:rPr lang="en-US" altLang="en-US" i="1"/>
              <a:t> </a:t>
            </a:r>
            <a:r>
              <a:rPr lang="en-US" altLang="en-US"/>
              <a:t>with </a:t>
            </a:r>
            <a:r>
              <a:rPr lang="en-US" altLang="en-US">
                <a:latin typeface="Comic Sans MS" panose="030F0702030302020204" pitchFamily="66" charset="0"/>
              </a:rPr>
              <a:t>j-1</a:t>
            </a:r>
            <a:r>
              <a:rPr lang="en-US" altLang="en-US"/>
              <a:t> in the loop invariant: </a:t>
            </a:r>
          </a:p>
          <a:p>
            <a:pPr lvl="2" eaLnBrk="1" hangingPunct="1"/>
            <a:r>
              <a:rPr lang="en-US" altLang="en-US"/>
              <a:t>the subarray </a:t>
            </a:r>
            <a:r>
              <a:rPr lang="en-US" altLang="en-US">
                <a:latin typeface="Comic Sans MS" panose="030F0702030302020204" pitchFamily="66" charset="0"/>
              </a:rPr>
              <a:t>A[1 . . n]</a:t>
            </a:r>
            <a:r>
              <a:rPr lang="en-US" altLang="en-US"/>
              <a:t> consists of the elements originally in </a:t>
            </a:r>
            <a:r>
              <a:rPr lang="en-US" altLang="en-US">
                <a:latin typeface="Comic Sans MS" panose="030F0702030302020204" pitchFamily="66" charset="0"/>
              </a:rPr>
              <a:t>A[1 . . n],</a:t>
            </a:r>
            <a:r>
              <a:rPr lang="en-US" altLang="en-US"/>
              <a:t> but in sorted order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The entire array is sorted!	</a:t>
            </a:r>
          </a:p>
        </p:txBody>
      </p:sp>
      <p:graphicFrame>
        <p:nvGraphicFramePr>
          <p:cNvPr id="39941" name="Object 4"/>
          <p:cNvGraphicFramePr>
            <a:graphicFrameLocks noChangeAspect="1"/>
          </p:cNvGraphicFramePr>
          <p:nvPr/>
        </p:nvGraphicFramePr>
        <p:xfrm>
          <a:off x="1824038" y="3246438"/>
          <a:ext cx="2546350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3" imgW="2546341" imgH="1424390" progId="PaintShopPro">
                  <p:embed/>
                </p:oleObj>
              </mc:Choice>
              <mc:Fallback>
                <p:oleObj name="Paint Shop Pro Image" r:id="rId3" imgW="2546341" imgH="1424390" progId="PaintShopPro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3246438"/>
                        <a:ext cx="2546350" cy="1423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5"/>
          <p:cNvGraphicFramePr>
            <a:graphicFrameLocks noChangeAspect="1"/>
          </p:cNvGraphicFramePr>
          <p:nvPr/>
        </p:nvGraphicFramePr>
        <p:xfrm>
          <a:off x="4491038" y="3506788"/>
          <a:ext cx="26431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5" imgW="2643902" imgH="946341" progId="PaintShopPro">
                  <p:embed/>
                </p:oleObj>
              </mc:Choice>
              <mc:Fallback>
                <p:oleObj name="Paint Shop Pro Image" r:id="rId5" imgW="2643902" imgH="946341" progId="PaintShopPro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038" y="3506788"/>
                        <a:ext cx="264318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7173913" y="3257550"/>
            <a:ext cx="23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j</a:t>
            </a:r>
          </a:p>
        </p:txBody>
      </p:sp>
      <p:sp>
        <p:nvSpPr>
          <p:cNvPr id="39944" name="Text Box 7"/>
          <p:cNvSpPr txBox="1">
            <a:spLocks noChangeArrowheads="1"/>
          </p:cNvSpPr>
          <p:nvPr/>
        </p:nvSpPr>
        <p:spPr bwMode="auto">
          <a:xfrm>
            <a:off x="6546850" y="325755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j - 1</a:t>
            </a:r>
          </a:p>
        </p:txBody>
      </p:sp>
      <p:sp>
        <p:nvSpPr>
          <p:cNvPr id="39945" name="Rectangle 8"/>
          <p:cNvSpPr>
            <a:spLocks noChangeArrowheads="1"/>
          </p:cNvSpPr>
          <p:nvPr/>
        </p:nvSpPr>
        <p:spPr bwMode="auto">
          <a:xfrm>
            <a:off x="573088" y="5773738"/>
            <a:ext cx="7575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b="1"/>
              <a:t>Invariant</a:t>
            </a:r>
            <a:r>
              <a:rPr lang="en-US" altLang="en-US" sz="2000"/>
              <a:t>: at the start of the </a:t>
            </a:r>
            <a:r>
              <a:rPr lang="en-US" altLang="en-US" sz="2000" b="1"/>
              <a:t>for</a:t>
            </a:r>
            <a:r>
              <a:rPr lang="en-US" altLang="en-US" sz="2000"/>
              <a:t> loop the elements in </a:t>
            </a:r>
            <a:r>
              <a:rPr lang="en-US" altLang="en-US" sz="2000">
                <a:latin typeface="Comic Sans MS" panose="030F0702030302020204" pitchFamily="66" charset="0"/>
              </a:rPr>
              <a:t>A[1 . . j-1] </a:t>
            </a:r>
            <a:r>
              <a:rPr lang="en-US" altLang="en-US" sz="2000"/>
              <a:t>are</a:t>
            </a:r>
            <a:r>
              <a:rPr lang="en-US" altLang="en-US" sz="2000">
                <a:latin typeface="Comic Sans MS" panose="030F0702030302020204" pitchFamily="66" charset="0"/>
              </a:rPr>
              <a:t> </a:t>
            </a:r>
            <a:r>
              <a:rPr lang="en-US" altLang="en-US" sz="2000"/>
              <a:t>in sorted order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488E33-AE23-4F3F-8A7C-30071E8D792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Analysis of Insertion Sort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596063" y="1184275"/>
            <a:ext cx="2133600" cy="5076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cost	 times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c</a:t>
            </a:r>
            <a:r>
              <a:rPr lang="en-US" altLang="en-US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         n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en-US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	   n-1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 0	   n-1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en-US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4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	   n-1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en-US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5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en-US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6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en-US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7 </a:t>
            </a:r>
            <a:endParaRPr lang="en-US" altLang="en-US" sz="240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en-US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8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	    n-1	</a:t>
            </a:r>
            <a:r>
              <a:rPr lang="en-US" altLang="en-US" sz="2400">
                <a:solidFill>
                  <a:schemeClr val="tx1"/>
                </a:solidFill>
              </a:rPr>
              <a:t>   </a:t>
            </a:r>
            <a:endParaRPr lang="en-US" altLang="en-US" sz="2400" baseline="-25000">
              <a:solidFill>
                <a:schemeClr val="tx1"/>
              </a:solidFill>
            </a:endParaRPr>
          </a:p>
        </p:txBody>
      </p:sp>
      <p:graphicFrame>
        <p:nvGraphicFramePr>
          <p:cNvPr id="220164" name="Object 4"/>
          <p:cNvGraphicFramePr>
            <a:graphicFrameLocks noChangeAspect="1"/>
          </p:cNvGraphicFramePr>
          <p:nvPr/>
        </p:nvGraphicFramePr>
        <p:xfrm>
          <a:off x="7789863" y="3367088"/>
          <a:ext cx="8334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9696" imgH="304668" progId="Equation.3">
                  <p:embed/>
                </p:oleObj>
              </mc:Choice>
              <mc:Fallback>
                <p:oleObj name="Equation" r:id="rId3" imgW="469696" imgH="30466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9863" y="3367088"/>
                        <a:ext cx="83343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5" name="Object 5"/>
          <p:cNvGraphicFramePr>
            <a:graphicFrameLocks noChangeAspect="1"/>
          </p:cNvGraphicFramePr>
          <p:nvPr/>
        </p:nvGraphicFramePr>
        <p:xfrm>
          <a:off x="7789863" y="3827463"/>
          <a:ext cx="13541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74364" imgH="304668" progId="Equation.3">
                  <p:embed/>
                </p:oleObj>
              </mc:Choice>
              <mc:Fallback>
                <p:oleObj name="Equation" r:id="rId5" imgW="774364" imgH="30466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9863" y="3827463"/>
                        <a:ext cx="1354137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6" name="Object 6"/>
          <p:cNvGraphicFramePr>
            <a:graphicFrameLocks noChangeAspect="1"/>
          </p:cNvGraphicFramePr>
          <p:nvPr/>
        </p:nvGraphicFramePr>
        <p:xfrm>
          <a:off x="7789863" y="4281488"/>
          <a:ext cx="13541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74364" imgH="304668" progId="Equation.3">
                  <p:embed/>
                </p:oleObj>
              </mc:Choice>
              <mc:Fallback>
                <p:oleObj name="Equation" r:id="rId7" imgW="774364" imgH="30466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9863" y="4281488"/>
                        <a:ext cx="1354137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7" name="Object 7"/>
          <p:cNvGraphicFramePr>
            <a:graphicFrameLocks noChangeAspect="1"/>
          </p:cNvGraphicFramePr>
          <p:nvPr/>
        </p:nvGraphicFramePr>
        <p:xfrm>
          <a:off x="246063" y="5711825"/>
          <a:ext cx="87074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724400" imgH="444500" progId="Equation.3">
                  <p:embed/>
                </p:oleObj>
              </mc:Choice>
              <mc:Fallback>
                <p:oleObj name="Equation" r:id="rId8" imgW="47244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5711825"/>
                        <a:ext cx="8707437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63525" y="1155700"/>
            <a:ext cx="8229600" cy="5076825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INSERTION-SORT</a:t>
            </a:r>
            <a:r>
              <a:rPr lang="en-US" altLang="en-US" i="1" dirty="0">
                <a:solidFill>
                  <a:schemeClr val="tx1"/>
                </a:solidFill>
              </a:rPr>
              <a:t>(A)</a:t>
            </a:r>
          </a:p>
          <a:p>
            <a:pPr eaLnBrk="1" hangingPunct="1"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</a:rPr>
              <a:t>	</a:t>
            </a:r>
            <a:r>
              <a:rPr lang="en-US" altLang="en-US" sz="2400" b="1" dirty="0">
                <a:solidFill>
                  <a:schemeClr val="tx1"/>
                </a:solidFill>
              </a:rPr>
              <a:t>for </a:t>
            </a:r>
            <a:r>
              <a:rPr lang="en-US" altLang="en-US" sz="2400" dirty="0">
                <a:solidFill>
                  <a:schemeClr val="tx1"/>
                </a:solidFill>
              </a:rPr>
              <a:t>j ← 2 </a:t>
            </a:r>
            <a:r>
              <a:rPr lang="en-US" altLang="en-US" sz="2400" b="1" dirty="0">
                <a:solidFill>
                  <a:schemeClr val="tx1"/>
                </a:solidFill>
              </a:rPr>
              <a:t>to </a:t>
            </a:r>
            <a:r>
              <a:rPr lang="en-US" altLang="en-US" sz="2400" dirty="0">
                <a:solidFill>
                  <a:schemeClr val="tx1"/>
                </a:solidFill>
              </a:rPr>
              <a:t>n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		do </a:t>
            </a:r>
            <a:r>
              <a:rPr lang="en-US" altLang="en-US" sz="2400" dirty="0">
                <a:solidFill>
                  <a:schemeClr val="tx1"/>
                </a:solidFill>
              </a:rPr>
              <a:t>key ← A[ j ]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		  Insert A[ j ] into the sorted sequence A[1 . . j -1]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		     </a:t>
            </a:r>
            <a:r>
              <a:rPr lang="en-US" altLang="en-US" sz="2400" dirty="0" err="1">
                <a:solidFill>
                  <a:schemeClr val="tx1"/>
                </a:solidFill>
              </a:rPr>
              <a:t>i</a:t>
            </a:r>
            <a:r>
              <a:rPr lang="en-US" altLang="en-US" sz="2400" dirty="0">
                <a:solidFill>
                  <a:schemeClr val="tx1"/>
                </a:solidFill>
              </a:rPr>
              <a:t> ← j - 1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		     while </a:t>
            </a:r>
            <a:r>
              <a:rPr lang="en-US" altLang="en-US" sz="2400" dirty="0" err="1">
                <a:solidFill>
                  <a:schemeClr val="tx1"/>
                </a:solidFill>
              </a:rPr>
              <a:t>i</a:t>
            </a:r>
            <a:r>
              <a:rPr lang="en-US" altLang="en-US" sz="2400" dirty="0">
                <a:solidFill>
                  <a:schemeClr val="tx1"/>
                </a:solidFill>
              </a:rPr>
              <a:t> &gt; 0 and A[</a:t>
            </a:r>
            <a:r>
              <a:rPr lang="en-US" altLang="en-US" sz="2400" dirty="0" err="1">
                <a:solidFill>
                  <a:schemeClr val="tx1"/>
                </a:solidFill>
              </a:rPr>
              <a:t>i</a:t>
            </a:r>
            <a:r>
              <a:rPr lang="en-US" altLang="en-US" sz="2400" dirty="0">
                <a:solidFill>
                  <a:schemeClr val="tx1"/>
                </a:solidFill>
              </a:rPr>
              <a:t>] &gt; key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		</a:t>
            </a:r>
            <a:r>
              <a:rPr lang="en-US" altLang="en-US" sz="2400" b="1" dirty="0">
                <a:solidFill>
                  <a:schemeClr val="tx1"/>
                </a:solidFill>
              </a:rPr>
              <a:t>do </a:t>
            </a:r>
            <a:r>
              <a:rPr lang="en-US" altLang="en-US" sz="2400" dirty="0">
                <a:solidFill>
                  <a:schemeClr val="tx1"/>
                </a:solidFill>
              </a:rPr>
              <a:t>A[</a:t>
            </a:r>
            <a:r>
              <a:rPr lang="en-US" altLang="en-US" sz="2400" dirty="0" err="1">
                <a:solidFill>
                  <a:schemeClr val="tx1"/>
                </a:solidFill>
              </a:rPr>
              <a:t>i</a:t>
            </a:r>
            <a:r>
              <a:rPr lang="en-US" altLang="en-US" sz="2400" dirty="0">
                <a:solidFill>
                  <a:schemeClr val="tx1"/>
                </a:solidFill>
              </a:rPr>
              <a:t> + 1] ← A[</a:t>
            </a:r>
            <a:r>
              <a:rPr lang="en-US" altLang="en-US" sz="2400" dirty="0" err="1">
                <a:solidFill>
                  <a:schemeClr val="tx1"/>
                </a:solidFill>
              </a:rPr>
              <a:t>i</a:t>
            </a:r>
            <a:r>
              <a:rPr lang="en-US" altLang="en-US" sz="2400" dirty="0">
                <a:solidFill>
                  <a:schemeClr val="tx1"/>
                </a:solidFill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		      </a:t>
            </a:r>
            <a:r>
              <a:rPr lang="en-US" altLang="en-US" sz="2400" dirty="0" err="1">
                <a:solidFill>
                  <a:schemeClr val="tx1"/>
                </a:solidFill>
              </a:rPr>
              <a:t>i</a:t>
            </a:r>
            <a:r>
              <a:rPr lang="en-US" altLang="en-US" sz="2400" dirty="0">
                <a:solidFill>
                  <a:schemeClr val="tx1"/>
                </a:solidFill>
              </a:rPr>
              <a:t> ← </a:t>
            </a:r>
            <a:r>
              <a:rPr lang="en-US" altLang="en-US" sz="2400" dirty="0" err="1">
                <a:solidFill>
                  <a:schemeClr val="tx1"/>
                </a:solidFill>
              </a:rPr>
              <a:t>i</a:t>
            </a:r>
            <a:r>
              <a:rPr lang="en-US" altLang="en-US" sz="2400" dirty="0">
                <a:solidFill>
                  <a:schemeClr val="tx1"/>
                </a:solidFill>
              </a:rPr>
              <a:t> – 1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	     A[</a:t>
            </a:r>
            <a:r>
              <a:rPr lang="en-US" altLang="en-US" sz="2400" dirty="0" err="1">
                <a:solidFill>
                  <a:schemeClr val="tx1"/>
                </a:solidFill>
              </a:rPr>
              <a:t>i</a:t>
            </a:r>
            <a:r>
              <a:rPr lang="en-US" altLang="en-US" sz="2400" dirty="0">
                <a:solidFill>
                  <a:schemeClr val="tx1"/>
                </a:solidFill>
              </a:rPr>
              <a:t> + 1] ← key</a:t>
            </a:r>
          </a:p>
        </p:txBody>
      </p:sp>
      <p:sp>
        <p:nvSpPr>
          <p:cNvPr id="41994" name="AutoShape 9"/>
          <p:cNvSpPr>
            <a:spLocks noChangeArrowheads="1"/>
          </p:cNvSpPr>
          <p:nvPr/>
        </p:nvSpPr>
        <p:spPr bwMode="auto">
          <a:xfrm rot="-8014074">
            <a:off x="1223170" y="27170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1243013" y="5391150"/>
            <a:ext cx="59578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</a:t>
            </a:r>
            <a:r>
              <a:rPr lang="en-US" altLang="en-US" baseline="-25000"/>
              <a:t>j</a:t>
            </a:r>
            <a:r>
              <a:rPr lang="en-US" altLang="en-US"/>
              <a:t>: # of times the while statement is executed at iteration j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574A29-FF0C-4909-995E-A141E9EAF6D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Sorting Problem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en-US" b="1"/>
              <a:t>Input: 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en-US"/>
              <a:t>A sequence of </a:t>
            </a:r>
            <a:r>
              <a:rPr lang="en-US" altLang="en-US">
                <a:latin typeface="Comic Sans MS" panose="030F0702030302020204" pitchFamily="66" charset="0"/>
              </a:rPr>
              <a:t>n</a:t>
            </a:r>
            <a:r>
              <a:rPr lang="en-US" altLang="en-US" i="1"/>
              <a:t> </a:t>
            </a:r>
            <a:r>
              <a:rPr lang="en-US" altLang="en-US"/>
              <a:t>numbers </a:t>
            </a:r>
            <a:r>
              <a:rPr lang="en-US" altLang="en-US">
                <a:latin typeface="Comic Sans MS" panose="030F0702030302020204" pitchFamily="66" charset="0"/>
              </a:rPr>
              <a:t>a</a:t>
            </a:r>
            <a:r>
              <a:rPr lang="en-US" altLang="en-US" baseline="-25000">
                <a:latin typeface="Comic Sans MS" panose="030F0702030302020204" pitchFamily="66" charset="0"/>
              </a:rPr>
              <a:t>1</a:t>
            </a:r>
            <a:r>
              <a:rPr lang="en-US" altLang="en-US">
                <a:latin typeface="Comic Sans MS" panose="030F0702030302020204" pitchFamily="66" charset="0"/>
              </a:rPr>
              <a:t>, a</a:t>
            </a:r>
            <a:r>
              <a:rPr lang="en-US" altLang="en-US" baseline="-25000">
                <a:latin typeface="Comic Sans MS" panose="030F0702030302020204" pitchFamily="66" charset="0"/>
              </a:rPr>
              <a:t>2</a:t>
            </a:r>
            <a:r>
              <a:rPr lang="en-US" altLang="en-US">
                <a:latin typeface="Comic Sans MS" panose="030F0702030302020204" pitchFamily="66" charset="0"/>
              </a:rPr>
              <a:t>, . . . , a</a:t>
            </a:r>
            <a:r>
              <a:rPr lang="en-US" altLang="en-US" baseline="-25000">
                <a:latin typeface="Comic Sans MS" panose="030F0702030302020204" pitchFamily="66" charset="0"/>
              </a:rPr>
              <a:t>n</a:t>
            </a:r>
            <a:endParaRPr lang="en-US" altLang="en-US">
              <a:latin typeface="Comic Sans MS" panose="030F0702030302020204" pitchFamily="66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en-US" b="1"/>
              <a:t>Output: 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en-US"/>
              <a:t>A permutation (reordering) </a:t>
            </a:r>
            <a:r>
              <a:rPr lang="en-US" altLang="en-US">
                <a:latin typeface="Comic Sans MS" panose="030F0702030302020204" pitchFamily="66" charset="0"/>
              </a:rPr>
              <a:t>a</a:t>
            </a:r>
            <a:r>
              <a:rPr lang="en-US" altLang="en-US" baseline="-25000">
                <a:latin typeface="Comic Sans MS" panose="030F0702030302020204" pitchFamily="66" charset="0"/>
              </a:rPr>
              <a:t>1</a:t>
            </a:r>
            <a:r>
              <a:rPr lang="en-US" altLang="en-US">
                <a:latin typeface="Comic Sans MS" panose="030F0702030302020204" pitchFamily="66" charset="0"/>
              </a:rPr>
              <a:t>’, a</a:t>
            </a:r>
            <a:r>
              <a:rPr lang="en-US" altLang="en-US" baseline="-25000">
                <a:latin typeface="Comic Sans MS" panose="030F0702030302020204" pitchFamily="66" charset="0"/>
              </a:rPr>
              <a:t>2</a:t>
            </a:r>
            <a:r>
              <a:rPr lang="en-US" altLang="en-US">
                <a:latin typeface="Comic Sans MS" panose="030F0702030302020204" pitchFamily="66" charset="0"/>
              </a:rPr>
              <a:t>’, . . . , a</a:t>
            </a:r>
            <a:r>
              <a:rPr lang="en-US" altLang="en-US" baseline="-25000">
                <a:latin typeface="Comic Sans MS" panose="030F0702030302020204" pitchFamily="66" charset="0"/>
              </a:rPr>
              <a:t>n</a:t>
            </a:r>
            <a:r>
              <a:rPr lang="en-US" altLang="en-US">
                <a:latin typeface="Comic Sans MS" panose="030F0702030302020204" pitchFamily="66" charset="0"/>
              </a:rPr>
              <a:t>’</a:t>
            </a:r>
            <a:r>
              <a:rPr lang="en-US" altLang="en-US"/>
              <a:t> of the input sequence such that </a:t>
            </a:r>
            <a:r>
              <a:rPr lang="en-US" altLang="en-US">
                <a:latin typeface="Comic Sans MS" panose="030F0702030302020204" pitchFamily="66" charset="0"/>
              </a:rPr>
              <a:t>a</a:t>
            </a:r>
            <a:r>
              <a:rPr lang="en-US" altLang="en-US" baseline="-25000">
                <a:latin typeface="Comic Sans MS" panose="030F0702030302020204" pitchFamily="66" charset="0"/>
              </a:rPr>
              <a:t>1</a:t>
            </a:r>
            <a:r>
              <a:rPr lang="en-US" altLang="en-US">
                <a:latin typeface="Comic Sans MS" panose="030F0702030302020204" pitchFamily="66" charset="0"/>
              </a:rPr>
              <a:t>’ ≤ a</a:t>
            </a:r>
            <a:r>
              <a:rPr lang="en-US" altLang="en-US" baseline="-25000">
                <a:latin typeface="Comic Sans MS" panose="030F0702030302020204" pitchFamily="66" charset="0"/>
              </a:rPr>
              <a:t>2</a:t>
            </a:r>
            <a:r>
              <a:rPr lang="en-US" altLang="en-US">
                <a:latin typeface="Comic Sans MS" panose="030F0702030302020204" pitchFamily="66" charset="0"/>
              </a:rPr>
              <a:t>’ ≤ · · · ≤ a</a:t>
            </a:r>
            <a:r>
              <a:rPr lang="en-US" altLang="en-US" baseline="-25000">
                <a:latin typeface="Comic Sans MS" panose="030F0702030302020204" pitchFamily="66" charset="0"/>
              </a:rPr>
              <a:t>n</a:t>
            </a:r>
            <a:r>
              <a:rPr lang="en-US" altLang="en-US">
                <a:latin typeface="Comic Sans MS" panose="030F0702030302020204" pitchFamily="66" charset="0"/>
              </a:rPr>
              <a:t>’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EB42E5-712F-4A59-8A7C-B75AF355538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Best Case Analysis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62038"/>
            <a:ext cx="8478837" cy="56435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/>
              <a:t>The array is already sorted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>
                <a:latin typeface="Comic Sans MS" panose="030F0702030302020204" pitchFamily="66" charset="0"/>
              </a:rPr>
              <a:t>A[i] ≤ key </a:t>
            </a:r>
            <a:r>
              <a:rPr lang="en-US" altLang="en-US"/>
              <a:t>upon the first time the </a:t>
            </a:r>
            <a:r>
              <a:rPr lang="en-US" altLang="en-US" b="1"/>
              <a:t>while </a:t>
            </a:r>
            <a:r>
              <a:rPr lang="en-US" altLang="en-US"/>
              <a:t>loop test is run (when </a:t>
            </a:r>
            <a:r>
              <a:rPr lang="en-US" altLang="en-US" i="1"/>
              <a:t>i </a:t>
            </a:r>
            <a:r>
              <a:rPr lang="en-US" altLang="en-US"/>
              <a:t>= </a:t>
            </a:r>
            <a:r>
              <a:rPr lang="en-US" altLang="en-US" i="1"/>
              <a:t>j </a:t>
            </a:r>
            <a:r>
              <a:rPr lang="en-US" altLang="en-US"/>
              <a:t>-1)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t</a:t>
            </a:r>
            <a:r>
              <a:rPr lang="en-US" altLang="en-US" baseline="-25000">
                <a:latin typeface="Comic Sans MS" panose="030F0702030302020204" pitchFamily="66" charset="0"/>
              </a:rPr>
              <a:t>j</a:t>
            </a:r>
            <a:r>
              <a:rPr lang="en-US" altLang="en-US" i="1"/>
              <a:t> </a:t>
            </a:r>
            <a:r>
              <a:rPr lang="en-US" altLang="en-US"/>
              <a:t>= 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>
                <a:latin typeface="Comic Sans MS" panose="030F0702030302020204" pitchFamily="66" charset="0"/>
              </a:rPr>
              <a:t>T(n) = c</a:t>
            </a:r>
            <a:r>
              <a:rPr lang="en-US" altLang="en-US" baseline="-25000">
                <a:latin typeface="Comic Sans MS" panose="030F0702030302020204" pitchFamily="66" charset="0"/>
              </a:rPr>
              <a:t>1</a:t>
            </a:r>
            <a:r>
              <a:rPr lang="en-US" altLang="en-US">
                <a:latin typeface="Comic Sans MS" panose="030F0702030302020204" pitchFamily="66" charset="0"/>
              </a:rPr>
              <a:t>n + c</a:t>
            </a:r>
            <a:r>
              <a:rPr lang="en-US" altLang="en-US" baseline="-25000">
                <a:latin typeface="Comic Sans MS" panose="030F0702030302020204" pitchFamily="66" charset="0"/>
              </a:rPr>
              <a:t>2</a:t>
            </a:r>
            <a:r>
              <a:rPr lang="en-US" altLang="en-US">
                <a:latin typeface="Comic Sans MS" panose="030F0702030302020204" pitchFamily="66" charset="0"/>
              </a:rPr>
              <a:t>(n -1) + c</a:t>
            </a:r>
            <a:r>
              <a:rPr lang="en-US" altLang="en-US" baseline="-25000">
                <a:latin typeface="Comic Sans MS" panose="030F0702030302020204" pitchFamily="66" charset="0"/>
              </a:rPr>
              <a:t>4</a:t>
            </a:r>
            <a:r>
              <a:rPr lang="en-US" altLang="en-US">
                <a:latin typeface="Comic Sans MS" panose="030F0702030302020204" pitchFamily="66" charset="0"/>
              </a:rPr>
              <a:t>(n -1) + c</a:t>
            </a:r>
            <a:r>
              <a:rPr lang="en-US" altLang="en-US" baseline="-25000">
                <a:latin typeface="Comic Sans MS" panose="030F0702030302020204" pitchFamily="66" charset="0"/>
              </a:rPr>
              <a:t>5</a:t>
            </a:r>
            <a:r>
              <a:rPr lang="en-US" altLang="en-US">
                <a:latin typeface="Comic Sans MS" panose="030F0702030302020204" pitchFamily="66" charset="0"/>
              </a:rPr>
              <a:t>(n -1) + c</a:t>
            </a:r>
            <a:r>
              <a:rPr lang="en-US" altLang="en-US" baseline="-25000">
                <a:latin typeface="Comic Sans MS" panose="030F0702030302020204" pitchFamily="66" charset="0"/>
              </a:rPr>
              <a:t>8</a:t>
            </a:r>
            <a:r>
              <a:rPr lang="en-US" altLang="en-US">
                <a:latin typeface="Comic Sans MS" panose="030F0702030302020204" pitchFamily="66" charset="0"/>
              </a:rPr>
              <a:t>(n-1) = (c</a:t>
            </a:r>
            <a:r>
              <a:rPr lang="en-US" altLang="en-US" baseline="-25000">
                <a:latin typeface="Comic Sans MS" panose="030F0702030302020204" pitchFamily="66" charset="0"/>
              </a:rPr>
              <a:t>1</a:t>
            </a:r>
            <a:r>
              <a:rPr lang="en-US" altLang="en-US">
                <a:latin typeface="Comic Sans MS" panose="030F0702030302020204" pitchFamily="66" charset="0"/>
              </a:rPr>
              <a:t> + c</a:t>
            </a:r>
            <a:r>
              <a:rPr lang="en-US" altLang="en-US" baseline="-25000">
                <a:latin typeface="Comic Sans MS" panose="030F0702030302020204" pitchFamily="66" charset="0"/>
              </a:rPr>
              <a:t>2</a:t>
            </a:r>
            <a:r>
              <a:rPr lang="en-US" altLang="en-US">
                <a:latin typeface="Comic Sans MS" panose="030F0702030302020204" pitchFamily="66" charset="0"/>
              </a:rPr>
              <a:t> + c</a:t>
            </a:r>
            <a:r>
              <a:rPr lang="en-US" altLang="en-US" baseline="-25000">
                <a:latin typeface="Comic Sans MS" panose="030F0702030302020204" pitchFamily="66" charset="0"/>
              </a:rPr>
              <a:t>4</a:t>
            </a:r>
            <a:r>
              <a:rPr lang="en-US" altLang="en-US">
                <a:latin typeface="Comic Sans MS" panose="030F0702030302020204" pitchFamily="66" charset="0"/>
              </a:rPr>
              <a:t> + c</a:t>
            </a:r>
            <a:r>
              <a:rPr lang="en-US" altLang="en-US" baseline="-25000">
                <a:latin typeface="Comic Sans MS" panose="030F0702030302020204" pitchFamily="66" charset="0"/>
              </a:rPr>
              <a:t>5</a:t>
            </a:r>
            <a:r>
              <a:rPr lang="en-US" altLang="en-US">
                <a:latin typeface="Comic Sans MS" panose="030F0702030302020204" pitchFamily="66" charset="0"/>
              </a:rPr>
              <a:t> + c</a:t>
            </a:r>
            <a:r>
              <a:rPr lang="en-US" altLang="en-US" baseline="-25000">
                <a:latin typeface="Comic Sans MS" panose="030F0702030302020204" pitchFamily="66" charset="0"/>
              </a:rPr>
              <a:t>8</a:t>
            </a:r>
            <a:r>
              <a:rPr lang="en-US" altLang="en-US">
                <a:latin typeface="Comic Sans MS" panose="030F0702030302020204" pitchFamily="66" charset="0"/>
              </a:rPr>
              <a:t>)n + (c</a:t>
            </a:r>
            <a:r>
              <a:rPr lang="en-US" altLang="en-US" baseline="-25000">
                <a:latin typeface="Comic Sans MS" panose="030F0702030302020204" pitchFamily="66" charset="0"/>
              </a:rPr>
              <a:t>2</a:t>
            </a:r>
            <a:r>
              <a:rPr lang="en-US" altLang="en-US">
                <a:latin typeface="Comic Sans MS" panose="030F0702030302020204" pitchFamily="66" charset="0"/>
              </a:rPr>
              <a:t> + c</a:t>
            </a:r>
            <a:r>
              <a:rPr lang="en-US" altLang="en-US" baseline="-25000">
                <a:latin typeface="Comic Sans MS" panose="030F0702030302020204" pitchFamily="66" charset="0"/>
              </a:rPr>
              <a:t>4</a:t>
            </a:r>
            <a:r>
              <a:rPr lang="en-US" altLang="en-US">
                <a:latin typeface="Comic Sans MS" panose="030F0702030302020204" pitchFamily="66" charset="0"/>
              </a:rPr>
              <a:t> + c</a:t>
            </a:r>
            <a:r>
              <a:rPr lang="en-US" altLang="en-US" baseline="-25000">
                <a:latin typeface="Comic Sans MS" panose="030F0702030302020204" pitchFamily="66" charset="0"/>
              </a:rPr>
              <a:t>5</a:t>
            </a:r>
            <a:r>
              <a:rPr lang="en-US" altLang="en-US">
                <a:latin typeface="Comic Sans MS" panose="030F0702030302020204" pitchFamily="66" charset="0"/>
              </a:rPr>
              <a:t> + c</a:t>
            </a:r>
            <a:r>
              <a:rPr lang="en-US" altLang="en-US" baseline="-25000">
                <a:latin typeface="Comic Sans MS" panose="030F0702030302020204" pitchFamily="66" charset="0"/>
              </a:rPr>
              <a:t>8</a:t>
            </a:r>
            <a:r>
              <a:rPr lang="en-US" altLang="en-US"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mic Sans MS" panose="030F0702030302020204" pitchFamily="66" charset="0"/>
              </a:rPr>
              <a:t>= an + b =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en-US">
                <a:latin typeface="Comic Sans MS" panose="030F0702030302020204" pitchFamily="66" charset="0"/>
              </a:rPr>
              <a:t>(n)	</a:t>
            </a:r>
            <a:endParaRPr lang="en-US" altLang="en-US" baseline="30000">
              <a:latin typeface="Comic Sans MS" panose="030F0702030302020204" pitchFamily="66" charset="0"/>
            </a:endParaRP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5181600" y="1266825"/>
            <a:ext cx="3846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1">
                <a:solidFill>
                  <a:srgbClr val="DD0111"/>
                </a:solidFill>
              </a:rPr>
              <a:t>“while </a:t>
            </a:r>
            <a:r>
              <a:rPr lang="en-US" altLang="en-US" sz="2400">
                <a:solidFill>
                  <a:srgbClr val="DD0111"/>
                </a:solidFill>
              </a:rPr>
              <a:t>i &gt; 0 and A[i] &gt; key”</a:t>
            </a:r>
          </a:p>
        </p:txBody>
      </p:sp>
      <p:graphicFrame>
        <p:nvGraphicFramePr>
          <p:cNvPr id="44038" name="Object 5"/>
          <p:cNvGraphicFramePr>
            <a:graphicFrameLocks noChangeAspect="1"/>
          </p:cNvGraphicFramePr>
          <p:nvPr/>
        </p:nvGraphicFramePr>
        <p:xfrm>
          <a:off x="317500" y="5675313"/>
          <a:ext cx="870743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724400" imgH="444500" progId="Equation.3">
                  <p:embed/>
                </p:oleObj>
              </mc:Choice>
              <mc:Fallback>
                <p:oleObj name="Equation" r:id="rId3" imgW="47244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5675313"/>
                        <a:ext cx="8707438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58297E-8864-4950-A2C7-3D20D93E017B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Worst Case Analysis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232775" cy="56435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The array is in reverse sorted order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Always </a:t>
            </a:r>
            <a:r>
              <a:rPr lang="en-US" altLang="en-US" sz="2000" dirty="0">
                <a:latin typeface="Comic Sans MS" panose="030F0702030302020204" pitchFamily="66" charset="0"/>
              </a:rPr>
              <a:t>A[</a:t>
            </a:r>
            <a:r>
              <a:rPr lang="en-US" altLang="en-US" sz="2000" dirty="0" err="1">
                <a:latin typeface="Comic Sans MS" panose="030F0702030302020204" pitchFamily="66" charset="0"/>
              </a:rPr>
              <a:t>i</a:t>
            </a:r>
            <a:r>
              <a:rPr lang="en-US" altLang="en-US" sz="2000" dirty="0">
                <a:latin typeface="Comic Sans MS" panose="030F0702030302020204" pitchFamily="66" charset="0"/>
              </a:rPr>
              <a:t>] &gt; key</a:t>
            </a:r>
            <a:r>
              <a:rPr lang="en-US" altLang="en-US" sz="2000" dirty="0"/>
              <a:t> in </a:t>
            </a:r>
            <a:r>
              <a:rPr lang="en-US" altLang="en-US" sz="2000" b="1" dirty="0"/>
              <a:t>while</a:t>
            </a:r>
            <a:r>
              <a:rPr lang="en-US" altLang="en-US" sz="2000" dirty="0"/>
              <a:t> loop test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Have to compare </a:t>
            </a:r>
            <a:r>
              <a:rPr lang="en-US" altLang="en-US" sz="2000" dirty="0">
                <a:latin typeface="Comic Sans MS" panose="030F0702030302020204" pitchFamily="66" charset="0"/>
              </a:rPr>
              <a:t>key</a:t>
            </a:r>
            <a:r>
              <a:rPr lang="en-US" altLang="en-US" sz="2000" i="1" dirty="0"/>
              <a:t> </a:t>
            </a:r>
            <a:r>
              <a:rPr lang="en-US" altLang="en-US" sz="2000" dirty="0"/>
              <a:t>with all elements to the left of the </a:t>
            </a:r>
            <a:r>
              <a:rPr lang="en-US" altLang="en-US" sz="2000" dirty="0">
                <a:latin typeface="Comic Sans MS" panose="030F0702030302020204" pitchFamily="66" charset="0"/>
              </a:rPr>
              <a:t>j</a:t>
            </a:r>
            <a:r>
              <a:rPr lang="en-US" altLang="en-US" sz="2000" i="1" dirty="0"/>
              <a:t>-</a:t>
            </a:r>
            <a:r>
              <a:rPr lang="en-US" altLang="en-US" sz="2000" dirty="0" err="1"/>
              <a:t>th</a:t>
            </a:r>
            <a:r>
              <a:rPr lang="en-US" altLang="en-US" sz="2000" dirty="0"/>
              <a:t> position </a:t>
            </a:r>
            <a:r>
              <a:rPr lang="en-US" altLang="en-US" sz="2000" dirty="0">
                <a:sym typeface="Symbol" panose="05050102010706020507" pitchFamily="18" charset="2"/>
              </a:rPr>
              <a:t> </a:t>
            </a:r>
            <a:r>
              <a:rPr lang="en-US" altLang="en-US" sz="2000" dirty="0"/>
              <a:t>compare with</a:t>
            </a:r>
            <a:r>
              <a:rPr lang="en-US" altLang="en-US" sz="2000" dirty="0">
                <a:latin typeface="Comic Sans MS" panose="030F0702030302020204" pitchFamily="66" charset="0"/>
              </a:rPr>
              <a:t> j-1</a:t>
            </a:r>
            <a:r>
              <a:rPr lang="en-US" altLang="en-US" sz="2000" dirty="0"/>
              <a:t> elements </a:t>
            </a:r>
            <a:r>
              <a:rPr lang="en-US" altLang="en-US" sz="2000" dirty="0">
                <a:sym typeface="Symbol" panose="05050102010706020507" pitchFamily="18" charset="2"/>
              </a:rPr>
              <a:t> </a:t>
            </a:r>
            <a:r>
              <a:rPr lang="en-US" altLang="en-US" sz="2000" dirty="0" err="1"/>
              <a:t>t</a:t>
            </a:r>
            <a:r>
              <a:rPr lang="en-US" altLang="en-US" sz="2000" baseline="-25000" dirty="0" err="1">
                <a:latin typeface="Comic Sans MS" panose="030F0702030302020204" pitchFamily="66" charset="0"/>
              </a:rPr>
              <a:t>j</a:t>
            </a:r>
            <a:r>
              <a:rPr lang="en-US" altLang="en-US" sz="2000" dirty="0">
                <a:latin typeface="Comic Sans MS" panose="030F0702030302020204" pitchFamily="66" charset="0"/>
              </a:rPr>
              <a:t> = j</a:t>
            </a:r>
            <a:r>
              <a:rPr lang="en-US" altLang="en-US" sz="2000" i="1" dirty="0"/>
              <a:t> </a:t>
            </a:r>
            <a:endParaRPr lang="en-US" altLang="en-US" sz="20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 				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					</a:t>
            </a:r>
            <a:r>
              <a:rPr lang="en-US" altLang="en-US" sz="2000" dirty="0"/>
              <a:t>a quadratic function of n</a:t>
            </a:r>
          </a:p>
          <a:p>
            <a:pPr eaLnBrk="1" hangingPunct="1"/>
            <a:endParaRPr lang="en-US" altLang="en-US" sz="1600" dirty="0"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en-US" sz="2400" dirty="0">
                <a:latin typeface="Comic Sans MS" panose="030F0702030302020204" pitchFamily="66" charset="0"/>
              </a:rPr>
              <a:t>T(n) = 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en-US" sz="2400" dirty="0">
                <a:latin typeface="Comic Sans MS" panose="030F0702030302020204" pitchFamily="66" charset="0"/>
              </a:rPr>
              <a:t>(n</a:t>
            </a:r>
            <a:r>
              <a:rPr lang="en-US" altLang="en-US" sz="2400" baseline="30000" dirty="0">
                <a:latin typeface="Comic Sans MS" panose="030F0702030302020204" pitchFamily="66" charset="0"/>
              </a:rPr>
              <a:t>2</a:t>
            </a:r>
            <a:r>
              <a:rPr lang="en-US" altLang="en-US" sz="2400" dirty="0">
                <a:latin typeface="Comic Sans MS" panose="030F0702030302020204" pitchFamily="66" charset="0"/>
              </a:rPr>
              <a:t>)</a:t>
            </a:r>
            <a:r>
              <a:rPr lang="en-US" altLang="en-US" sz="2400" dirty="0"/>
              <a:t>  		order of growth in </a:t>
            </a:r>
            <a:r>
              <a:rPr lang="en-US" altLang="en-US" sz="2400" dirty="0">
                <a:latin typeface="Comic Sans MS" panose="030F0702030302020204" pitchFamily="66" charset="0"/>
              </a:rPr>
              <a:t>n</a:t>
            </a:r>
            <a:r>
              <a:rPr lang="en-US" altLang="en-US" sz="2400" baseline="30000" dirty="0">
                <a:latin typeface="Comic Sans MS" panose="030F0702030302020204" pitchFamily="66" charset="0"/>
              </a:rPr>
              <a:t>2</a:t>
            </a:r>
            <a:endParaRPr lang="en-US" altLang="en-US" sz="2400" dirty="0">
              <a:latin typeface="Comic Sans MS" panose="030F0702030302020204" pitchFamily="66" charset="0"/>
            </a:endParaRPr>
          </a:p>
        </p:txBody>
      </p:sp>
      <p:graphicFrame>
        <p:nvGraphicFramePr>
          <p:cNvPr id="46085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78013" y="3160713"/>
          <a:ext cx="45497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98900" imgH="444500" progId="Equation.DSMT4">
                  <p:embed/>
                </p:oleObj>
              </mc:Choice>
              <mc:Fallback>
                <p:oleObj name="Equation" r:id="rId3" imgW="3898900" imgH="444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3160713"/>
                        <a:ext cx="454977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6086" name="Object 5"/>
              <p:cNvSpPr txBox="1"/>
              <p:nvPr>
                <p:ph sz="quarter" idx="3"/>
              </p:nvPr>
            </p:nvSpPr>
            <p:spPr bwMode="auto">
              <a:xfrm>
                <a:off x="601663" y="3886200"/>
                <a:ext cx="7986712" cy="6588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47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P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P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P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P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P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P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P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−1)+</m:t>
                      </m:r>
                      <m:sSub>
                        <m:sSubPr>
                          <m:ctrlP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P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P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−1)+</m:t>
                      </m:r>
                      <m:sSub>
                        <m:sSubPr>
                          <m:ctrlP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P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P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−1)+</m:t>
                      </m:r>
                      <m:sSub>
                        <m:sSubPr>
                          <m:ctrlP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P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P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P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en-P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P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f>
                        <m:fPr>
                          <m:ctrlP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P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f>
                        <m:fPr>
                          <m:ctrlP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P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P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P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PK" dirty="0"/>
              </a:p>
            </p:txBody>
          </p:sp>
        </mc:Choice>
        <mc:Fallback>
          <p:sp>
            <p:nvSpPr>
              <p:cNvPr id="4608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601663" y="3886200"/>
                <a:ext cx="7986712" cy="6588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087" name="Object 6"/>
          <p:cNvGraphicFramePr>
            <a:graphicFrameLocks noChangeAspect="1"/>
          </p:cNvGraphicFramePr>
          <p:nvPr/>
        </p:nvGraphicFramePr>
        <p:xfrm>
          <a:off x="1139825" y="4702175"/>
          <a:ext cx="18970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01309" imgH="203112" progId="Equation.3">
                  <p:embed/>
                </p:oleObj>
              </mc:Choice>
              <mc:Fallback>
                <p:oleObj name="Equation" r:id="rId6" imgW="901309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4702175"/>
                        <a:ext cx="18970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Rectangle 7"/>
          <p:cNvSpPr>
            <a:spLocks noChangeArrowheads="1"/>
          </p:cNvSpPr>
          <p:nvPr/>
        </p:nvSpPr>
        <p:spPr bwMode="auto">
          <a:xfrm>
            <a:off x="5464175" y="1258888"/>
            <a:ext cx="3832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1">
                <a:solidFill>
                  <a:srgbClr val="DD0111"/>
                </a:solidFill>
              </a:rPr>
              <a:t>“while </a:t>
            </a:r>
            <a:r>
              <a:rPr lang="en-US" altLang="en-US" sz="2400">
                <a:solidFill>
                  <a:srgbClr val="DD0111"/>
                </a:solidFill>
              </a:rPr>
              <a:t>i &gt; 0 and A[i] &gt; key”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089" name="Object 8"/>
              <p:cNvSpPr txBox="1"/>
              <p:nvPr/>
            </p:nvSpPr>
            <p:spPr bwMode="auto">
              <a:xfrm>
                <a:off x="211138" y="5819775"/>
                <a:ext cx="8707437" cy="8191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P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P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P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P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P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P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P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−1)+</m:t>
                      </m:r>
                      <m:sSub>
                        <m:sSubPr>
                          <m:ctrlP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P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P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−1)+</m:t>
                      </m:r>
                      <m:sSub>
                        <m:sSubPr>
                          <m:ctrlP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P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P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−1)+</m:t>
                      </m:r>
                      <m:sSub>
                        <m:sSubPr>
                          <m:ctrlP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P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P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P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P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P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P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  <m:r>
                        <a:rPr lang="en-P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P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P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P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  <m:r>
                        <a:rPr lang="en-P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P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P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P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PK" dirty="0"/>
              </a:p>
            </p:txBody>
          </p:sp>
        </mc:Choice>
        <mc:Fallback>
          <p:sp>
            <p:nvSpPr>
              <p:cNvPr id="46089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138" y="5819775"/>
                <a:ext cx="8707437" cy="8191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090" name="Text Box 9"/>
          <p:cNvSpPr txBox="1">
            <a:spLocks noChangeArrowheads="1"/>
          </p:cNvSpPr>
          <p:nvPr/>
        </p:nvSpPr>
        <p:spPr bwMode="auto">
          <a:xfrm>
            <a:off x="901700" y="318928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using</a:t>
            </a:r>
          </a:p>
        </p:txBody>
      </p:sp>
      <p:sp>
        <p:nvSpPr>
          <p:cNvPr id="46091" name="Text Box 10"/>
          <p:cNvSpPr txBox="1">
            <a:spLocks noChangeArrowheads="1"/>
          </p:cNvSpPr>
          <p:nvPr/>
        </p:nvSpPr>
        <p:spPr bwMode="auto">
          <a:xfrm>
            <a:off x="6800850" y="3209925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we have:</a:t>
            </a:r>
          </a:p>
        </p:txBody>
      </p:sp>
      <p:sp>
        <p:nvSpPr>
          <p:cNvPr id="46092" name="Line 11"/>
          <p:cNvSpPr>
            <a:spLocks noChangeShapeType="1"/>
          </p:cNvSpPr>
          <p:nvPr/>
        </p:nvSpPr>
        <p:spPr bwMode="auto">
          <a:xfrm>
            <a:off x="3735388" y="3570288"/>
            <a:ext cx="506412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Line 12"/>
          <p:cNvSpPr>
            <a:spLocks noChangeShapeType="1"/>
          </p:cNvSpPr>
          <p:nvPr/>
        </p:nvSpPr>
        <p:spPr bwMode="auto">
          <a:xfrm flipH="1">
            <a:off x="5808663" y="3587750"/>
            <a:ext cx="130175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4" name="Line 13"/>
          <p:cNvSpPr>
            <a:spLocks noChangeShapeType="1"/>
          </p:cNvSpPr>
          <p:nvPr/>
        </p:nvSpPr>
        <p:spPr bwMode="auto">
          <a:xfrm>
            <a:off x="6313488" y="3570288"/>
            <a:ext cx="819150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25B5BF-C4D0-4E2C-9B40-AB588EFBF0F4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24258" name="AutoShape 2"/>
          <p:cNvSpPr>
            <a:spLocks noChangeArrowheads="1"/>
          </p:cNvSpPr>
          <p:nvPr/>
        </p:nvSpPr>
        <p:spPr bwMode="auto">
          <a:xfrm>
            <a:off x="1422400" y="4729163"/>
            <a:ext cx="7597775" cy="488950"/>
          </a:xfrm>
          <a:prstGeom prst="roundRect">
            <a:avLst>
              <a:gd name="adj" fmla="val 16667"/>
            </a:avLst>
          </a:prstGeom>
          <a:solidFill>
            <a:srgbClr val="CC0000">
              <a:alpha val="3098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4259" name="AutoShape 3"/>
          <p:cNvSpPr>
            <a:spLocks noChangeArrowheads="1"/>
          </p:cNvSpPr>
          <p:nvPr/>
        </p:nvSpPr>
        <p:spPr bwMode="auto">
          <a:xfrm>
            <a:off x="1377950" y="4143375"/>
            <a:ext cx="7597775" cy="504825"/>
          </a:xfrm>
          <a:prstGeom prst="roundRect">
            <a:avLst>
              <a:gd name="adj" fmla="val 16667"/>
            </a:avLst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3" name="Rectangle 4"/>
          <p:cNvSpPr>
            <a:spLocks noGrp="1" noChangeArrowheads="1"/>
          </p:cNvSpPr>
          <p:nvPr>
            <p:ph type="title"/>
          </p:nvPr>
        </p:nvSpPr>
        <p:spPr>
          <a:xfrm>
            <a:off x="341313" y="71438"/>
            <a:ext cx="8229600" cy="906462"/>
          </a:xfrm>
        </p:spPr>
        <p:txBody>
          <a:bodyPr/>
          <a:lstStyle/>
          <a:p>
            <a:pPr eaLnBrk="1" hangingPunct="1"/>
            <a:r>
              <a:rPr lang="en-US" altLang="en-US" sz="3600"/>
              <a:t>Comparisons and Exchanges in Insertion Sort</a:t>
            </a:r>
          </a:p>
        </p:txBody>
      </p:sp>
      <p:sp>
        <p:nvSpPr>
          <p:cNvPr id="4813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438" y="1214438"/>
            <a:ext cx="6624637" cy="5418137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INSERTION-SORT</a:t>
            </a:r>
            <a:r>
              <a:rPr lang="en-US" altLang="en-US" i="1">
                <a:solidFill>
                  <a:schemeClr val="tx1"/>
                </a:solidFill>
              </a:rPr>
              <a:t>(A)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b="1">
                <a:solidFill>
                  <a:schemeClr val="tx1"/>
                </a:solidFill>
              </a:rPr>
              <a:t>	</a:t>
            </a:r>
            <a:r>
              <a:rPr lang="en-US" altLang="en-US" sz="2400" b="1">
                <a:solidFill>
                  <a:schemeClr val="tx1"/>
                </a:solidFill>
              </a:rPr>
              <a:t>for </a:t>
            </a:r>
            <a:r>
              <a:rPr lang="en-US" altLang="en-US" sz="2400">
                <a:solidFill>
                  <a:schemeClr val="tx1"/>
                </a:solidFill>
              </a:rPr>
              <a:t>j ← 2 </a:t>
            </a:r>
            <a:r>
              <a:rPr lang="en-US" altLang="en-US" sz="2400" b="1">
                <a:solidFill>
                  <a:schemeClr val="tx1"/>
                </a:solidFill>
              </a:rPr>
              <a:t>to </a:t>
            </a:r>
            <a:r>
              <a:rPr lang="en-US" altLang="en-US" sz="2400">
                <a:solidFill>
                  <a:schemeClr val="tx1"/>
                </a:solidFill>
              </a:rPr>
              <a:t>n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		do </a:t>
            </a:r>
            <a:r>
              <a:rPr lang="en-US" altLang="en-US" sz="2400">
                <a:solidFill>
                  <a:schemeClr val="tx1"/>
                </a:solidFill>
              </a:rPr>
              <a:t>key ← A[ j ]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		  Insert A[ j ] into the sorted sequence A[1 . . j -1]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		     </a:t>
            </a:r>
            <a:r>
              <a:rPr lang="en-US" altLang="en-US" sz="2400">
                <a:solidFill>
                  <a:schemeClr val="tx1"/>
                </a:solidFill>
              </a:rPr>
              <a:t>i ← j - 1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		     while </a:t>
            </a:r>
            <a:r>
              <a:rPr lang="en-US" altLang="en-US" sz="2400">
                <a:solidFill>
                  <a:schemeClr val="tx1"/>
                </a:solidFill>
              </a:rPr>
              <a:t>i &gt; 0 and A[i] &gt; key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			</a:t>
            </a:r>
            <a:r>
              <a:rPr lang="en-US" altLang="en-US" sz="2400" b="1">
                <a:solidFill>
                  <a:schemeClr val="tx1"/>
                </a:solidFill>
              </a:rPr>
              <a:t>do </a:t>
            </a:r>
            <a:r>
              <a:rPr lang="en-US" altLang="en-US" sz="2400">
                <a:solidFill>
                  <a:schemeClr val="tx1"/>
                </a:solidFill>
              </a:rPr>
              <a:t>A[i + 1] ← A[i]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			      i ← i – 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		     A[i + 1] ← key</a:t>
            </a:r>
            <a:endParaRPr lang="en-US" altLang="en-US" sz="2400"/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6462713" y="1250950"/>
            <a:ext cx="2133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cost	 times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c</a:t>
            </a:r>
            <a:r>
              <a:rPr lang="en-US" altLang="en-US" sz="24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n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en-US" sz="24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	   n-1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en-US" sz="24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	   n-1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en-US" sz="24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4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	   n-1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en-US" sz="24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5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en-US" sz="24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6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en-US" sz="24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7 </a:t>
            </a:r>
            <a:endParaRPr lang="en-US" alt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en-US" sz="24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8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	    n-1	</a:t>
            </a:r>
            <a:r>
              <a:rPr lang="en-US" altLang="en-US" sz="2400" dirty="0">
                <a:solidFill>
                  <a:schemeClr val="tx1"/>
                </a:solidFill>
              </a:rPr>
              <a:t>   </a:t>
            </a:r>
            <a:endParaRPr lang="en-US" altLang="en-US" sz="2400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8136" name="Object 7"/>
          <p:cNvGraphicFramePr>
            <a:graphicFrameLocks noChangeAspect="1"/>
          </p:cNvGraphicFramePr>
          <p:nvPr/>
        </p:nvGraphicFramePr>
        <p:xfrm>
          <a:off x="7694613" y="4084638"/>
          <a:ext cx="8334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9696" imgH="304668" progId="Equation.3">
                  <p:embed/>
                </p:oleObj>
              </mc:Choice>
              <mc:Fallback>
                <p:oleObj name="Equation" r:id="rId3" imgW="469696" imgH="30466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613" y="4084638"/>
                        <a:ext cx="83343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8"/>
          <p:cNvGraphicFramePr>
            <a:graphicFrameLocks noChangeAspect="1"/>
          </p:cNvGraphicFramePr>
          <p:nvPr/>
        </p:nvGraphicFramePr>
        <p:xfrm>
          <a:off x="7694613" y="4667250"/>
          <a:ext cx="13541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74364" imgH="304668" progId="Equation.3">
                  <p:embed/>
                </p:oleObj>
              </mc:Choice>
              <mc:Fallback>
                <p:oleObj name="Equation" r:id="rId5" imgW="774364" imgH="30466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613" y="4667250"/>
                        <a:ext cx="135413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9"/>
          <p:cNvGraphicFramePr>
            <a:graphicFrameLocks noChangeAspect="1"/>
          </p:cNvGraphicFramePr>
          <p:nvPr/>
        </p:nvGraphicFramePr>
        <p:xfrm>
          <a:off x="7694613" y="5243513"/>
          <a:ext cx="13541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74364" imgH="304668" progId="Equation.3">
                  <p:embed/>
                </p:oleObj>
              </mc:Choice>
              <mc:Fallback>
                <p:oleObj name="Equation" r:id="rId7" imgW="774364" imgH="30466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613" y="5243513"/>
                        <a:ext cx="1354137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4266" name="Group 10"/>
          <p:cNvGrpSpPr>
            <a:grpSpLocks/>
          </p:cNvGrpSpPr>
          <p:nvPr/>
        </p:nvGrpSpPr>
        <p:grpSpPr bwMode="auto">
          <a:xfrm>
            <a:off x="3633789" y="3565525"/>
            <a:ext cx="2933700" cy="831850"/>
            <a:chOff x="2289" y="2246"/>
            <a:chExt cx="1848" cy="524"/>
          </a:xfrm>
        </p:grpSpPr>
        <p:sp>
          <p:nvSpPr>
            <p:cNvPr id="48143" name="Text Box 11"/>
            <p:cNvSpPr txBox="1">
              <a:spLocks noChangeArrowheads="1"/>
            </p:cNvSpPr>
            <p:nvPr/>
          </p:nvSpPr>
          <p:spPr bwMode="auto">
            <a:xfrm>
              <a:off x="2289" y="2246"/>
              <a:ext cx="18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CC0000"/>
                  </a:solidFill>
                  <a:sym typeface="Symbol" panose="05050102010706020507" pitchFamily="18" charset="2"/>
                </a:rPr>
                <a:t></a:t>
              </a:r>
              <a:r>
                <a:rPr lang="en-US" altLang="en-US" dirty="0">
                  <a:sym typeface="Symbol" panose="05050102010706020507" pitchFamily="18" charset="2"/>
                </a:rPr>
                <a:t> </a:t>
              </a:r>
              <a:r>
                <a:rPr lang="en-US" altLang="en-US" sz="2800" dirty="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n</a:t>
              </a:r>
              <a:r>
                <a:rPr lang="en-US" altLang="en-US" sz="2800" baseline="30000" dirty="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2</a:t>
              </a:r>
              <a:r>
                <a:rPr lang="en-US" altLang="en-US" sz="2800" dirty="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/2 </a:t>
              </a:r>
              <a:r>
                <a:rPr lang="en-US" altLang="en-US" sz="2400" dirty="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comparisons</a:t>
              </a:r>
            </a:p>
          </p:txBody>
        </p:sp>
        <p:sp>
          <p:nvSpPr>
            <p:cNvPr id="48144" name="Freeform 12"/>
            <p:cNvSpPr>
              <a:spLocks/>
            </p:cNvSpPr>
            <p:nvPr/>
          </p:nvSpPr>
          <p:spPr bwMode="auto">
            <a:xfrm>
              <a:off x="3536" y="2500"/>
              <a:ext cx="208" cy="270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10 h 270"/>
                <a:gd name="T4" fmla="*/ 208 w 208"/>
                <a:gd name="T5" fmla="*/ 270 h 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4269" name="Group 13"/>
          <p:cNvGrpSpPr>
            <a:grpSpLocks/>
          </p:cNvGrpSpPr>
          <p:nvPr/>
        </p:nvGrpSpPr>
        <p:grpSpPr bwMode="auto">
          <a:xfrm>
            <a:off x="3913188" y="5016500"/>
            <a:ext cx="2684462" cy="777875"/>
            <a:chOff x="2465" y="3160"/>
            <a:chExt cx="1691" cy="490"/>
          </a:xfrm>
        </p:grpSpPr>
        <p:sp>
          <p:nvSpPr>
            <p:cNvPr id="48141" name="Text Box 14"/>
            <p:cNvSpPr txBox="1">
              <a:spLocks noChangeArrowheads="1"/>
            </p:cNvSpPr>
            <p:nvPr/>
          </p:nvSpPr>
          <p:spPr bwMode="auto">
            <a:xfrm>
              <a:off x="2465" y="3323"/>
              <a:ext cx="16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CC0000"/>
                  </a:solidFill>
                  <a:sym typeface="Symbol" panose="05050102010706020507" pitchFamily="18" charset="2"/>
                </a:rPr>
                <a:t></a:t>
              </a:r>
              <a:r>
                <a:rPr lang="en-US" altLang="en-US" dirty="0">
                  <a:sym typeface="Symbol" panose="05050102010706020507" pitchFamily="18" charset="2"/>
                </a:rPr>
                <a:t> </a:t>
              </a:r>
              <a:r>
                <a:rPr lang="en-US" altLang="en-US" sz="2800" dirty="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n</a:t>
              </a:r>
              <a:r>
                <a:rPr lang="en-US" altLang="en-US" sz="2800" baseline="30000" dirty="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2</a:t>
              </a:r>
              <a:r>
                <a:rPr lang="en-US" altLang="en-US" sz="2800" dirty="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/2 </a:t>
              </a:r>
              <a:r>
                <a:rPr lang="en-US" altLang="en-US" sz="2400" dirty="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exchanges</a:t>
              </a:r>
            </a:p>
          </p:txBody>
        </p:sp>
        <p:sp>
          <p:nvSpPr>
            <p:cNvPr id="48142" name="Freeform 15"/>
            <p:cNvSpPr>
              <a:spLocks/>
            </p:cNvSpPr>
            <p:nvPr/>
          </p:nvSpPr>
          <p:spPr bwMode="auto">
            <a:xfrm rot="7371790" flipH="1">
              <a:off x="3755" y="3129"/>
              <a:ext cx="208" cy="270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10 h 270"/>
                <a:gd name="T4" fmla="*/ 208 w 208"/>
                <a:gd name="T5" fmla="*/ 270 h 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096250-ECBE-43F6-B33E-DC3F1EB793A9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Insertion Sort - Summary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Advantages</a:t>
            </a:r>
          </a:p>
          <a:p>
            <a:pPr lvl="1" eaLnBrk="1" hangingPunct="1"/>
            <a:r>
              <a:rPr lang="en-US" altLang="en-US"/>
              <a:t>Good running time for “almost sorted” arrays </a:t>
            </a:r>
            <a:r>
              <a:rPr lang="en-US" altLang="en-US">
                <a:sym typeface="Symbol" panose="05050102010706020507" pitchFamily="18" charset="2"/>
              </a:rPr>
              <a:t>(n)</a:t>
            </a:r>
          </a:p>
          <a:p>
            <a:pPr eaLnBrk="1" hangingPunct="1"/>
            <a:r>
              <a:rPr lang="en-US" altLang="en-US">
                <a:sym typeface="Symbol" panose="05050102010706020507" pitchFamily="18" charset="2"/>
              </a:rPr>
              <a:t>Disadvantages</a:t>
            </a:r>
          </a:p>
          <a:p>
            <a:pPr lvl="1" eaLnBrk="1" hangingPunct="1"/>
            <a:r>
              <a:rPr lang="en-US" altLang="en-US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(n</a:t>
            </a:r>
            <a:r>
              <a:rPr lang="en-US" altLang="en-US" baseline="3000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r>
              <a:rPr lang="en-US" altLang="en-US">
                <a:sym typeface="Symbol" panose="05050102010706020507" pitchFamily="18" charset="2"/>
              </a:rPr>
              <a:t> running time in </a:t>
            </a:r>
            <a:r>
              <a:rPr lang="en-US" altLang="en-US">
                <a:solidFill>
                  <a:srgbClr val="CC0000"/>
                </a:solidFill>
                <a:sym typeface="Symbol" panose="05050102010706020507" pitchFamily="18" charset="2"/>
              </a:rPr>
              <a:t>worst</a:t>
            </a:r>
            <a:r>
              <a:rPr lang="en-US" altLang="en-US">
                <a:sym typeface="Symbol" panose="05050102010706020507" pitchFamily="18" charset="2"/>
              </a:rPr>
              <a:t> and </a:t>
            </a:r>
            <a:r>
              <a:rPr lang="en-US" altLang="en-US">
                <a:solidFill>
                  <a:srgbClr val="CC0000"/>
                </a:solidFill>
                <a:sym typeface="Symbol" panose="05050102010706020507" pitchFamily="18" charset="2"/>
              </a:rPr>
              <a:t>average</a:t>
            </a:r>
            <a:r>
              <a:rPr lang="en-US" altLang="en-US">
                <a:sym typeface="Symbol" panose="05050102010706020507" pitchFamily="18" charset="2"/>
              </a:rPr>
              <a:t> case</a:t>
            </a:r>
          </a:p>
          <a:p>
            <a:pPr lvl="1" eaLnBrk="1" hangingPunct="1"/>
            <a:r>
              <a:rPr lang="en-US" altLang="en-US">
                <a:solidFill>
                  <a:srgbClr val="CC0000"/>
                </a:solidFill>
                <a:sym typeface="Symbol" panose="05050102010706020507" pitchFamily="18" charset="2"/>
              </a:rPr>
              <a:t> n</a:t>
            </a:r>
            <a:r>
              <a:rPr lang="en-US" altLang="en-US" baseline="30000">
                <a:solidFill>
                  <a:srgbClr val="CC0000"/>
                </a:solidFill>
                <a:sym typeface="Symbol" panose="05050102010706020507" pitchFamily="18" charset="2"/>
              </a:rPr>
              <a:t>2</a:t>
            </a:r>
            <a:r>
              <a:rPr lang="en-US" altLang="en-US">
                <a:solidFill>
                  <a:srgbClr val="CC0000"/>
                </a:solidFill>
                <a:sym typeface="Symbol" panose="05050102010706020507" pitchFamily="18" charset="2"/>
              </a:rPr>
              <a:t>/2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>
                <a:solidFill>
                  <a:srgbClr val="CC0000"/>
                </a:solidFill>
                <a:sym typeface="Symbol" panose="05050102010706020507" pitchFamily="18" charset="2"/>
              </a:rPr>
              <a:t>comparisons</a:t>
            </a:r>
            <a:r>
              <a:rPr lang="en-US" altLang="en-US">
                <a:sym typeface="Symbol" panose="05050102010706020507" pitchFamily="18" charset="2"/>
              </a:rPr>
              <a:t> and </a:t>
            </a:r>
            <a:r>
              <a:rPr lang="en-US" altLang="en-US">
                <a:solidFill>
                  <a:srgbClr val="CC0000"/>
                </a:solidFill>
                <a:sym typeface="Symbol" panose="05050102010706020507" pitchFamily="18" charset="2"/>
              </a:rPr>
              <a:t>exchanges</a:t>
            </a:r>
            <a:endParaRPr lang="en-US" altLang="en-US" baseline="30000">
              <a:solidFill>
                <a:srgbClr val="CC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D266FF-3C14-481C-B697-BC581596FCFC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Bubble Sort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Idea:</a:t>
            </a:r>
          </a:p>
          <a:p>
            <a:pPr lvl="1" eaLnBrk="1" hangingPunct="1"/>
            <a:r>
              <a:rPr lang="en-US" altLang="en-US"/>
              <a:t>Repeatedly pass through the array</a:t>
            </a:r>
          </a:p>
          <a:p>
            <a:pPr lvl="1" eaLnBrk="1" hangingPunct="1"/>
            <a:r>
              <a:rPr lang="en-US" altLang="en-US"/>
              <a:t>Swaps adjacent elements that are out of order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Easier to implement, but slower than Insertion sort</a:t>
            </a:r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2271713" y="3349625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1</a:t>
            </a:r>
          </a:p>
        </p:txBody>
      </p:sp>
      <p:sp>
        <p:nvSpPr>
          <p:cNvPr id="52230" name="Text Box 5"/>
          <p:cNvSpPr txBox="1">
            <a:spLocks noChangeArrowheads="1"/>
          </p:cNvSpPr>
          <p:nvPr/>
        </p:nvSpPr>
        <p:spPr bwMode="auto">
          <a:xfrm>
            <a:off x="2757488" y="3349625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2</a:t>
            </a:r>
          </a:p>
        </p:txBody>
      </p:sp>
      <p:sp>
        <p:nvSpPr>
          <p:cNvPr id="52231" name="Text Box 6"/>
          <p:cNvSpPr txBox="1">
            <a:spLocks noChangeArrowheads="1"/>
          </p:cNvSpPr>
          <p:nvPr/>
        </p:nvSpPr>
        <p:spPr bwMode="auto">
          <a:xfrm>
            <a:off x="3179763" y="3349625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3</a:t>
            </a:r>
          </a:p>
        </p:txBody>
      </p:sp>
      <p:sp>
        <p:nvSpPr>
          <p:cNvPr id="52232" name="Text Box 7"/>
          <p:cNvSpPr txBox="1">
            <a:spLocks noChangeArrowheads="1"/>
          </p:cNvSpPr>
          <p:nvPr/>
        </p:nvSpPr>
        <p:spPr bwMode="auto">
          <a:xfrm>
            <a:off x="4989513" y="3349625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n</a:t>
            </a:r>
          </a:p>
        </p:txBody>
      </p:sp>
      <p:sp>
        <p:nvSpPr>
          <p:cNvPr id="52233" name="Text Box 8"/>
          <p:cNvSpPr txBox="1">
            <a:spLocks noChangeArrowheads="1"/>
          </p:cNvSpPr>
          <p:nvPr/>
        </p:nvSpPr>
        <p:spPr bwMode="auto">
          <a:xfrm>
            <a:off x="2273300" y="3032125"/>
            <a:ext cx="23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</a:p>
        </p:txBody>
      </p:sp>
      <p:sp>
        <p:nvSpPr>
          <p:cNvPr id="52234" name="Line 9"/>
          <p:cNvSpPr>
            <a:spLocks noChangeShapeType="1"/>
          </p:cNvSpPr>
          <p:nvPr/>
        </p:nvSpPr>
        <p:spPr bwMode="auto">
          <a:xfrm>
            <a:off x="2633663" y="3224213"/>
            <a:ext cx="2520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2235" name="Group 10"/>
          <p:cNvGrpSpPr>
            <a:grpSpLocks/>
          </p:cNvGrpSpPr>
          <p:nvPr/>
        </p:nvGrpSpPr>
        <p:grpSpPr bwMode="auto">
          <a:xfrm>
            <a:off x="2219325" y="3630613"/>
            <a:ext cx="3154363" cy="423862"/>
            <a:chOff x="221" y="912"/>
            <a:chExt cx="1987" cy="267"/>
          </a:xfrm>
        </p:grpSpPr>
        <p:sp>
          <p:nvSpPr>
            <p:cNvPr id="52238" name="Rectangle 11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52239" name="Rectangle 12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52240" name="Rectangle 13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52241" name="Rectangle 14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9</a:t>
              </a:r>
            </a:p>
          </p:txBody>
        </p:sp>
        <p:sp>
          <p:nvSpPr>
            <p:cNvPr id="52242" name="Rectangle 15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52243" name="Rectangle 16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52244" name="Rectangle 17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8</a:t>
              </a:r>
            </a:p>
          </p:txBody>
        </p:sp>
        <p:sp>
          <p:nvSpPr>
            <p:cNvPr id="52245" name="Line 18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52246" name="Line 19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52247" name="Line 20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52248" name="Line 21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52249" name="Line 22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52250" name="Line 23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52251" name="Line 24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52252" name="Line 25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52253" name="Line 26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52254" name="Line 27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</p:grpSp>
      <p:sp>
        <p:nvSpPr>
          <p:cNvPr id="52236" name="Text Box 28"/>
          <p:cNvSpPr txBox="1">
            <a:spLocks noChangeArrowheads="1"/>
          </p:cNvSpPr>
          <p:nvPr/>
        </p:nvSpPr>
        <p:spPr bwMode="auto">
          <a:xfrm>
            <a:off x="5068888" y="4138613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j</a:t>
            </a:r>
          </a:p>
        </p:txBody>
      </p:sp>
      <p:sp>
        <p:nvSpPr>
          <p:cNvPr id="52237" name="Line 29"/>
          <p:cNvSpPr>
            <a:spLocks noChangeShapeType="1"/>
          </p:cNvSpPr>
          <p:nvPr/>
        </p:nvSpPr>
        <p:spPr bwMode="auto">
          <a:xfrm flipH="1">
            <a:off x="2859088" y="429101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8F915F-E949-43DB-AC93-1D684F18B9D4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grpSp>
        <p:nvGrpSpPr>
          <p:cNvPr id="54276" name="Group 3"/>
          <p:cNvGrpSpPr>
            <a:grpSpLocks/>
          </p:cNvGrpSpPr>
          <p:nvPr/>
        </p:nvGrpSpPr>
        <p:grpSpPr bwMode="auto">
          <a:xfrm>
            <a:off x="304800" y="1219200"/>
            <a:ext cx="3200400" cy="717550"/>
            <a:chOff x="192" y="768"/>
            <a:chExt cx="2016" cy="452"/>
          </a:xfrm>
        </p:grpSpPr>
        <p:grpSp>
          <p:nvGrpSpPr>
            <p:cNvPr id="54533" name="Group 4"/>
            <p:cNvGrpSpPr>
              <a:grpSpLocks/>
            </p:cNvGrpSpPr>
            <p:nvPr/>
          </p:nvGrpSpPr>
          <p:grpSpPr bwMode="auto">
            <a:xfrm>
              <a:off x="221" y="768"/>
              <a:ext cx="1987" cy="267"/>
              <a:chOff x="221" y="912"/>
              <a:chExt cx="1987" cy="267"/>
            </a:xfrm>
          </p:grpSpPr>
          <p:sp>
            <p:nvSpPr>
              <p:cNvPr id="54537" name="Rectangle 5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54538" name="Rectangle 6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54539" name="Rectangle 7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2</a:t>
                </a:r>
              </a:p>
            </p:txBody>
          </p:sp>
          <p:sp>
            <p:nvSpPr>
              <p:cNvPr id="54540" name="Rectangle 8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9</a:t>
                </a:r>
              </a:p>
            </p:txBody>
          </p:sp>
          <p:sp>
            <p:nvSpPr>
              <p:cNvPr id="54541" name="Rectangle 9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6</a:t>
                </a:r>
              </a:p>
            </p:txBody>
          </p:sp>
          <p:sp>
            <p:nvSpPr>
              <p:cNvPr id="54542" name="Rectangle 10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4</a:t>
                </a:r>
              </a:p>
            </p:txBody>
          </p:sp>
          <p:sp>
            <p:nvSpPr>
              <p:cNvPr id="54543" name="Rectangle 11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8</a:t>
                </a:r>
              </a:p>
            </p:txBody>
          </p:sp>
          <p:sp>
            <p:nvSpPr>
              <p:cNvPr id="54544" name="Line 1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545" name="Line 13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546" name="Line 1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547" name="Line 15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548" name="Line 16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549" name="Line 17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550" name="Line 18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551" name="Line 19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552" name="Line 20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553" name="Line 21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</p:grpSp>
        <p:sp>
          <p:nvSpPr>
            <p:cNvPr id="54534" name="Text Box 22"/>
            <p:cNvSpPr txBox="1">
              <a:spLocks noChangeArrowheads="1"/>
            </p:cNvSpPr>
            <p:nvPr/>
          </p:nvSpPr>
          <p:spPr bwMode="auto">
            <a:xfrm>
              <a:off x="192" y="1008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i = 1</a:t>
              </a:r>
            </a:p>
          </p:txBody>
        </p:sp>
        <p:sp>
          <p:nvSpPr>
            <p:cNvPr id="54535" name="Text Box 23"/>
            <p:cNvSpPr txBox="1">
              <a:spLocks noChangeArrowheads="1"/>
            </p:cNvSpPr>
            <p:nvPr/>
          </p:nvSpPr>
          <p:spPr bwMode="auto">
            <a:xfrm>
              <a:off x="2016" y="1008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j</a:t>
              </a:r>
            </a:p>
          </p:txBody>
        </p:sp>
        <p:sp>
          <p:nvSpPr>
            <p:cNvPr id="54536" name="Line 24"/>
            <p:cNvSpPr>
              <a:spLocks noChangeShapeType="1"/>
            </p:cNvSpPr>
            <p:nvPr/>
          </p:nvSpPr>
          <p:spPr bwMode="auto">
            <a:xfrm flipH="1">
              <a:off x="624" y="1104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7353" name="Group 25"/>
          <p:cNvGrpSpPr>
            <a:grpSpLocks/>
          </p:cNvGrpSpPr>
          <p:nvPr/>
        </p:nvGrpSpPr>
        <p:grpSpPr bwMode="auto">
          <a:xfrm>
            <a:off x="304800" y="2025650"/>
            <a:ext cx="3230563" cy="717550"/>
            <a:chOff x="192" y="1344"/>
            <a:chExt cx="2035" cy="452"/>
          </a:xfrm>
        </p:grpSpPr>
        <p:grpSp>
          <p:nvGrpSpPr>
            <p:cNvPr id="54512" name="Group 26"/>
            <p:cNvGrpSpPr>
              <a:grpSpLocks/>
            </p:cNvGrpSpPr>
            <p:nvPr/>
          </p:nvGrpSpPr>
          <p:grpSpPr bwMode="auto">
            <a:xfrm>
              <a:off x="240" y="1344"/>
              <a:ext cx="1987" cy="267"/>
              <a:chOff x="221" y="912"/>
              <a:chExt cx="1987" cy="267"/>
            </a:xfrm>
          </p:grpSpPr>
          <p:sp>
            <p:nvSpPr>
              <p:cNvPr id="54516" name="Rectangle 27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54517" name="Rectangle 28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54518" name="Rectangle 29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2</a:t>
                </a:r>
              </a:p>
            </p:txBody>
          </p:sp>
          <p:sp>
            <p:nvSpPr>
              <p:cNvPr id="54519" name="Rectangle 30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9</a:t>
                </a:r>
              </a:p>
            </p:txBody>
          </p:sp>
          <p:sp>
            <p:nvSpPr>
              <p:cNvPr id="54520" name="Rectangle 31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6</a:t>
                </a:r>
              </a:p>
            </p:txBody>
          </p:sp>
          <p:sp>
            <p:nvSpPr>
              <p:cNvPr id="54521" name="Rectangle 32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4</a:t>
                </a:r>
              </a:p>
            </p:txBody>
          </p:sp>
          <p:sp>
            <p:nvSpPr>
              <p:cNvPr id="54522" name="Rectangle 33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8</a:t>
                </a:r>
              </a:p>
            </p:txBody>
          </p:sp>
          <p:sp>
            <p:nvSpPr>
              <p:cNvPr id="54523" name="Line 3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524" name="Line 35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525" name="Line 3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526" name="Line 37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527" name="Line 38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528" name="Line 39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529" name="Line 40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530" name="Line 41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531" name="Line 42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532" name="Line 43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</p:grpSp>
        <p:sp>
          <p:nvSpPr>
            <p:cNvPr id="54513" name="Text Box 44"/>
            <p:cNvSpPr txBox="1">
              <a:spLocks noChangeArrowheads="1"/>
            </p:cNvSpPr>
            <p:nvPr/>
          </p:nvSpPr>
          <p:spPr bwMode="auto">
            <a:xfrm>
              <a:off x="192" y="1584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i = 1</a:t>
              </a:r>
            </a:p>
          </p:txBody>
        </p:sp>
        <p:sp>
          <p:nvSpPr>
            <p:cNvPr id="54514" name="Text Box 45"/>
            <p:cNvSpPr txBox="1">
              <a:spLocks noChangeArrowheads="1"/>
            </p:cNvSpPr>
            <p:nvPr/>
          </p:nvSpPr>
          <p:spPr bwMode="auto">
            <a:xfrm>
              <a:off x="1728" y="1584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j</a:t>
              </a:r>
            </a:p>
          </p:txBody>
        </p:sp>
        <p:sp>
          <p:nvSpPr>
            <p:cNvPr id="54515" name="Line 46"/>
            <p:cNvSpPr>
              <a:spLocks noChangeShapeType="1"/>
            </p:cNvSpPr>
            <p:nvPr/>
          </p:nvSpPr>
          <p:spPr bwMode="auto">
            <a:xfrm flipH="1">
              <a:off x="624" y="1680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7375" name="Group 47"/>
          <p:cNvGrpSpPr>
            <a:grpSpLocks/>
          </p:cNvGrpSpPr>
          <p:nvPr/>
        </p:nvGrpSpPr>
        <p:grpSpPr bwMode="auto">
          <a:xfrm>
            <a:off x="304800" y="2832100"/>
            <a:ext cx="3230563" cy="749300"/>
            <a:chOff x="192" y="1900"/>
            <a:chExt cx="2035" cy="472"/>
          </a:xfrm>
        </p:grpSpPr>
        <p:grpSp>
          <p:nvGrpSpPr>
            <p:cNvPr id="54491" name="Group 48"/>
            <p:cNvGrpSpPr>
              <a:grpSpLocks/>
            </p:cNvGrpSpPr>
            <p:nvPr/>
          </p:nvGrpSpPr>
          <p:grpSpPr bwMode="auto">
            <a:xfrm>
              <a:off x="240" y="1900"/>
              <a:ext cx="1987" cy="267"/>
              <a:chOff x="221" y="912"/>
              <a:chExt cx="1987" cy="267"/>
            </a:xfrm>
          </p:grpSpPr>
          <p:sp>
            <p:nvSpPr>
              <p:cNvPr id="54495" name="Rectangle 49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54496" name="Rectangle 50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2</a:t>
                </a:r>
              </a:p>
            </p:txBody>
          </p:sp>
          <p:sp>
            <p:nvSpPr>
              <p:cNvPr id="54497" name="Rectangle 51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54498" name="Rectangle 52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9</a:t>
                </a:r>
              </a:p>
            </p:txBody>
          </p:sp>
          <p:sp>
            <p:nvSpPr>
              <p:cNvPr id="54499" name="Rectangle 53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6</a:t>
                </a:r>
              </a:p>
            </p:txBody>
          </p:sp>
          <p:sp>
            <p:nvSpPr>
              <p:cNvPr id="54500" name="Rectangle 54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4</a:t>
                </a:r>
              </a:p>
            </p:txBody>
          </p:sp>
          <p:sp>
            <p:nvSpPr>
              <p:cNvPr id="54501" name="Rectangle 55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8</a:t>
                </a:r>
              </a:p>
            </p:txBody>
          </p:sp>
          <p:sp>
            <p:nvSpPr>
              <p:cNvPr id="54502" name="Line 5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503" name="Line 57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504" name="Line 5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505" name="Line 59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506" name="Line 60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507" name="Line 61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508" name="Line 62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509" name="Line 63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510" name="Line 64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511" name="Line 65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</p:grpSp>
        <p:sp>
          <p:nvSpPr>
            <p:cNvPr id="54492" name="Text Box 66"/>
            <p:cNvSpPr txBox="1">
              <a:spLocks noChangeArrowheads="1"/>
            </p:cNvSpPr>
            <p:nvPr/>
          </p:nvSpPr>
          <p:spPr bwMode="auto">
            <a:xfrm>
              <a:off x="192" y="216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i = 1</a:t>
              </a:r>
            </a:p>
          </p:txBody>
        </p:sp>
        <p:sp>
          <p:nvSpPr>
            <p:cNvPr id="54493" name="Text Box 67"/>
            <p:cNvSpPr txBox="1">
              <a:spLocks noChangeArrowheads="1"/>
            </p:cNvSpPr>
            <p:nvPr/>
          </p:nvSpPr>
          <p:spPr bwMode="auto">
            <a:xfrm>
              <a:off x="1440" y="2160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j</a:t>
              </a:r>
            </a:p>
          </p:txBody>
        </p:sp>
        <p:sp>
          <p:nvSpPr>
            <p:cNvPr id="54494" name="Line 68"/>
            <p:cNvSpPr>
              <a:spLocks noChangeShapeType="1"/>
            </p:cNvSpPr>
            <p:nvPr/>
          </p:nvSpPr>
          <p:spPr bwMode="auto">
            <a:xfrm flipH="1">
              <a:off x="624" y="2256"/>
              <a:ext cx="8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7397" name="Group 69"/>
          <p:cNvGrpSpPr>
            <a:grpSpLocks/>
          </p:cNvGrpSpPr>
          <p:nvPr/>
        </p:nvGrpSpPr>
        <p:grpSpPr bwMode="auto">
          <a:xfrm>
            <a:off x="304800" y="3657600"/>
            <a:ext cx="3230563" cy="717550"/>
            <a:chOff x="192" y="2304"/>
            <a:chExt cx="2035" cy="452"/>
          </a:xfrm>
        </p:grpSpPr>
        <p:grpSp>
          <p:nvGrpSpPr>
            <p:cNvPr id="54470" name="Group 70"/>
            <p:cNvGrpSpPr>
              <a:grpSpLocks/>
            </p:cNvGrpSpPr>
            <p:nvPr/>
          </p:nvGrpSpPr>
          <p:grpSpPr bwMode="auto">
            <a:xfrm>
              <a:off x="240" y="2304"/>
              <a:ext cx="1987" cy="267"/>
              <a:chOff x="221" y="912"/>
              <a:chExt cx="1987" cy="267"/>
            </a:xfrm>
          </p:grpSpPr>
          <p:sp>
            <p:nvSpPr>
              <p:cNvPr id="54474" name="Rectangle 71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54475" name="Rectangle 72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2</a:t>
                </a:r>
              </a:p>
            </p:txBody>
          </p:sp>
          <p:sp>
            <p:nvSpPr>
              <p:cNvPr id="54476" name="Rectangle 73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9</a:t>
                </a:r>
              </a:p>
            </p:txBody>
          </p:sp>
          <p:sp>
            <p:nvSpPr>
              <p:cNvPr id="54477" name="Rectangle 74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54478" name="Rectangle 75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6</a:t>
                </a:r>
              </a:p>
            </p:txBody>
          </p:sp>
          <p:sp>
            <p:nvSpPr>
              <p:cNvPr id="54479" name="Rectangle 76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4</a:t>
                </a:r>
              </a:p>
            </p:txBody>
          </p:sp>
          <p:sp>
            <p:nvSpPr>
              <p:cNvPr id="54480" name="Rectangle 77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8</a:t>
                </a:r>
              </a:p>
            </p:txBody>
          </p:sp>
          <p:sp>
            <p:nvSpPr>
              <p:cNvPr id="54481" name="Line 7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82" name="Line 79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83" name="Line 8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84" name="Line 81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85" name="Line 82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86" name="Line 83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87" name="Line 84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88" name="Line 85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89" name="Line 86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90" name="Line 87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</p:grpSp>
        <p:sp>
          <p:nvSpPr>
            <p:cNvPr id="54471" name="Text Box 88"/>
            <p:cNvSpPr txBox="1">
              <a:spLocks noChangeArrowheads="1"/>
            </p:cNvSpPr>
            <p:nvPr/>
          </p:nvSpPr>
          <p:spPr bwMode="auto">
            <a:xfrm>
              <a:off x="192" y="2544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i = 1</a:t>
              </a:r>
            </a:p>
          </p:txBody>
        </p:sp>
        <p:sp>
          <p:nvSpPr>
            <p:cNvPr id="54472" name="Text Box 89"/>
            <p:cNvSpPr txBox="1">
              <a:spLocks noChangeArrowheads="1"/>
            </p:cNvSpPr>
            <p:nvPr/>
          </p:nvSpPr>
          <p:spPr bwMode="auto">
            <a:xfrm>
              <a:off x="1152" y="2544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j</a:t>
              </a:r>
            </a:p>
          </p:txBody>
        </p:sp>
        <p:sp>
          <p:nvSpPr>
            <p:cNvPr id="54473" name="Line 90"/>
            <p:cNvSpPr>
              <a:spLocks noChangeShapeType="1"/>
            </p:cNvSpPr>
            <p:nvPr/>
          </p:nvSpPr>
          <p:spPr bwMode="auto">
            <a:xfrm flipH="1">
              <a:off x="624" y="2640"/>
              <a:ext cx="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7419" name="Group 91"/>
          <p:cNvGrpSpPr>
            <a:grpSpLocks/>
          </p:cNvGrpSpPr>
          <p:nvPr/>
        </p:nvGrpSpPr>
        <p:grpSpPr bwMode="auto">
          <a:xfrm>
            <a:off x="304800" y="4495800"/>
            <a:ext cx="3230563" cy="717550"/>
            <a:chOff x="192" y="2832"/>
            <a:chExt cx="2035" cy="452"/>
          </a:xfrm>
        </p:grpSpPr>
        <p:grpSp>
          <p:nvGrpSpPr>
            <p:cNvPr id="54449" name="Group 92"/>
            <p:cNvGrpSpPr>
              <a:grpSpLocks/>
            </p:cNvGrpSpPr>
            <p:nvPr/>
          </p:nvGrpSpPr>
          <p:grpSpPr bwMode="auto">
            <a:xfrm>
              <a:off x="240" y="2832"/>
              <a:ext cx="1987" cy="267"/>
              <a:chOff x="221" y="912"/>
              <a:chExt cx="1987" cy="267"/>
            </a:xfrm>
          </p:grpSpPr>
          <p:sp>
            <p:nvSpPr>
              <p:cNvPr id="54453" name="Rectangle 93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54454" name="Rectangle 94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2</a:t>
                </a:r>
              </a:p>
            </p:txBody>
          </p:sp>
          <p:sp>
            <p:nvSpPr>
              <p:cNvPr id="54455" name="Rectangle 95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9</a:t>
                </a:r>
              </a:p>
            </p:txBody>
          </p:sp>
          <p:sp>
            <p:nvSpPr>
              <p:cNvPr id="54456" name="Rectangle 96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6</a:t>
                </a:r>
              </a:p>
            </p:txBody>
          </p:sp>
          <p:sp>
            <p:nvSpPr>
              <p:cNvPr id="54457" name="Rectangle 97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54458" name="Rectangle 98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4</a:t>
                </a:r>
              </a:p>
            </p:txBody>
          </p:sp>
          <p:sp>
            <p:nvSpPr>
              <p:cNvPr id="54459" name="Rectangle 99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8</a:t>
                </a:r>
              </a:p>
            </p:txBody>
          </p:sp>
          <p:sp>
            <p:nvSpPr>
              <p:cNvPr id="54460" name="Line 10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61" name="Line 101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62" name="Line 10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63" name="Line 103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64" name="Line 104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65" name="Line 105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66" name="Line 106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67" name="Line 107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68" name="Line 108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69" name="Line 109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</p:grpSp>
        <p:sp>
          <p:nvSpPr>
            <p:cNvPr id="54450" name="Text Box 110"/>
            <p:cNvSpPr txBox="1">
              <a:spLocks noChangeArrowheads="1"/>
            </p:cNvSpPr>
            <p:nvPr/>
          </p:nvSpPr>
          <p:spPr bwMode="auto">
            <a:xfrm>
              <a:off x="192" y="3072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i = 1</a:t>
              </a:r>
            </a:p>
          </p:txBody>
        </p:sp>
        <p:sp>
          <p:nvSpPr>
            <p:cNvPr id="54451" name="Text Box 111"/>
            <p:cNvSpPr txBox="1">
              <a:spLocks noChangeArrowheads="1"/>
            </p:cNvSpPr>
            <p:nvPr/>
          </p:nvSpPr>
          <p:spPr bwMode="auto">
            <a:xfrm>
              <a:off x="912" y="3072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j</a:t>
              </a:r>
            </a:p>
          </p:txBody>
        </p:sp>
        <p:sp>
          <p:nvSpPr>
            <p:cNvPr id="54452" name="Line 112"/>
            <p:cNvSpPr>
              <a:spLocks noChangeShapeType="1"/>
            </p:cNvSpPr>
            <p:nvPr/>
          </p:nvSpPr>
          <p:spPr bwMode="auto">
            <a:xfrm flipH="1">
              <a:off x="624" y="316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7441" name="Group 113"/>
          <p:cNvGrpSpPr>
            <a:grpSpLocks/>
          </p:cNvGrpSpPr>
          <p:nvPr/>
        </p:nvGrpSpPr>
        <p:grpSpPr bwMode="auto">
          <a:xfrm>
            <a:off x="304800" y="5302250"/>
            <a:ext cx="3230563" cy="749300"/>
            <a:chOff x="192" y="3340"/>
            <a:chExt cx="2035" cy="472"/>
          </a:xfrm>
        </p:grpSpPr>
        <p:grpSp>
          <p:nvGrpSpPr>
            <p:cNvPr id="54429" name="Group 114"/>
            <p:cNvGrpSpPr>
              <a:grpSpLocks/>
            </p:cNvGrpSpPr>
            <p:nvPr/>
          </p:nvGrpSpPr>
          <p:grpSpPr bwMode="auto">
            <a:xfrm>
              <a:off x="240" y="3340"/>
              <a:ext cx="1987" cy="267"/>
              <a:chOff x="221" y="912"/>
              <a:chExt cx="1987" cy="267"/>
            </a:xfrm>
          </p:grpSpPr>
          <p:sp>
            <p:nvSpPr>
              <p:cNvPr id="54432" name="Rectangle 115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54433" name="Rectangle 116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2</a:t>
                </a:r>
              </a:p>
            </p:txBody>
          </p:sp>
          <p:sp>
            <p:nvSpPr>
              <p:cNvPr id="54434" name="Rectangle 117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9</a:t>
                </a:r>
              </a:p>
            </p:txBody>
          </p:sp>
          <p:sp>
            <p:nvSpPr>
              <p:cNvPr id="54435" name="Rectangle 118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6</a:t>
                </a:r>
              </a:p>
            </p:txBody>
          </p:sp>
          <p:sp>
            <p:nvSpPr>
              <p:cNvPr id="54436" name="Rectangle 119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4</a:t>
                </a:r>
              </a:p>
            </p:txBody>
          </p:sp>
          <p:sp>
            <p:nvSpPr>
              <p:cNvPr id="54437" name="Rectangle 120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54438" name="Rectangle 121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8</a:t>
                </a:r>
              </a:p>
            </p:txBody>
          </p:sp>
          <p:sp>
            <p:nvSpPr>
              <p:cNvPr id="54439" name="Line 12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40" name="Line 123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41" name="Line 12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42" name="Line 125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43" name="Line 126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44" name="Line 127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45" name="Line 128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46" name="Line 129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47" name="Line 130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48" name="Line 131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</p:grpSp>
        <p:sp>
          <p:nvSpPr>
            <p:cNvPr id="54430" name="Text Box 132"/>
            <p:cNvSpPr txBox="1">
              <a:spLocks noChangeArrowheads="1"/>
            </p:cNvSpPr>
            <p:nvPr/>
          </p:nvSpPr>
          <p:spPr bwMode="auto">
            <a:xfrm>
              <a:off x="192" y="360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i = 1</a:t>
              </a:r>
            </a:p>
          </p:txBody>
        </p:sp>
        <p:sp>
          <p:nvSpPr>
            <p:cNvPr id="54431" name="Text Box 133"/>
            <p:cNvSpPr txBox="1">
              <a:spLocks noChangeArrowheads="1"/>
            </p:cNvSpPr>
            <p:nvPr/>
          </p:nvSpPr>
          <p:spPr bwMode="auto">
            <a:xfrm>
              <a:off x="576" y="3600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j</a:t>
              </a:r>
            </a:p>
          </p:txBody>
        </p:sp>
      </p:grpSp>
      <p:grpSp>
        <p:nvGrpSpPr>
          <p:cNvPr id="227462" name="Group 134"/>
          <p:cNvGrpSpPr>
            <a:grpSpLocks/>
          </p:cNvGrpSpPr>
          <p:nvPr/>
        </p:nvGrpSpPr>
        <p:grpSpPr bwMode="auto">
          <a:xfrm>
            <a:off x="304800" y="6108700"/>
            <a:ext cx="3230563" cy="749300"/>
            <a:chOff x="192" y="3340"/>
            <a:chExt cx="2035" cy="472"/>
          </a:xfrm>
        </p:grpSpPr>
        <p:grpSp>
          <p:nvGrpSpPr>
            <p:cNvPr id="54409" name="Group 135"/>
            <p:cNvGrpSpPr>
              <a:grpSpLocks/>
            </p:cNvGrpSpPr>
            <p:nvPr/>
          </p:nvGrpSpPr>
          <p:grpSpPr bwMode="auto">
            <a:xfrm>
              <a:off x="240" y="3340"/>
              <a:ext cx="1987" cy="267"/>
              <a:chOff x="221" y="912"/>
              <a:chExt cx="1987" cy="267"/>
            </a:xfrm>
          </p:grpSpPr>
          <p:sp>
            <p:nvSpPr>
              <p:cNvPr id="54412" name="Rectangle 136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54413" name="Rectangle 137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2</a:t>
                </a:r>
              </a:p>
            </p:txBody>
          </p:sp>
          <p:sp>
            <p:nvSpPr>
              <p:cNvPr id="54414" name="Rectangle 138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9</a:t>
                </a:r>
              </a:p>
            </p:txBody>
          </p:sp>
          <p:sp>
            <p:nvSpPr>
              <p:cNvPr id="54415" name="Rectangle 139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6</a:t>
                </a:r>
              </a:p>
            </p:txBody>
          </p:sp>
          <p:sp>
            <p:nvSpPr>
              <p:cNvPr id="54416" name="Rectangle 140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4</a:t>
                </a:r>
              </a:p>
            </p:txBody>
          </p:sp>
          <p:sp>
            <p:nvSpPr>
              <p:cNvPr id="54417" name="Rectangle 141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8</a:t>
                </a:r>
              </a:p>
            </p:txBody>
          </p:sp>
          <p:sp>
            <p:nvSpPr>
              <p:cNvPr id="54418" name="Rectangle 142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54419" name="Line 143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20" name="Line 144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21" name="Line 145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22" name="Line 146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23" name="Line 147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24" name="Line 148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25" name="Line 149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26" name="Line 150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27" name="Line 151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28" name="Line 152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</p:grpSp>
        <p:sp>
          <p:nvSpPr>
            <p:cNvPr id="54410" name="Text Box 153"/>
            <p:cNvSpPr txBox="1">
              <a:spLocks noChangeArrowheads="1"/>
            </p:cNvSpPr>
            <p:nvPr/>
          </p:nvSpPr>
          <p:spPr bwMode="auto">
            <a:xfrm>
              <a:off x="192" y="360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i = 1</a:t>
              </a:r>
            </a:p>
          </p:txBody>
        </p:sp>
        <p:sp>
          <p:nvSpPr>
            <p:cNvPr id="54411" name="Text Box 154"/>
            <p:cNvSpPr txBox="1">
              <a:spLocks noChangeArrowheads="1"/>
            </p:cNvSpPr>
            <p:nvPr/>
          </p:nvSpPr>
          <p:spPr bwMode="auto">
            <a:xfrm>
              <a:off x="576" y="3600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j</a:t>
              </a:r>
            </a:p>
          </p:txBody>
        </p:sp>
      </p:grpSp>
      <p:grpSp>
        <p:nvGrpSpPr>
          <p:cNvPr id="227483" name="Group 155"/>
          <p:cNvGrpSpPr>
            <a:grpSpLocks/>
          </p:cNvGrpSpPr>
          <p:nvPr/>
        </p:nvGrpSpPr>
        <p:grpSpPr bwMode="auto">
          <a:xfrm>
            <a:off x="4922838" y="1219200"/>
            <a:ext cx="3154362" cy="749300"/>
            <a:chOff x="3101" y="768"/>
            <a:chExt cx="1987" cy="472"/>
          </a:xfrm>
        </p:grpSpPr>
        <p:grpSp>
          <p:nvGrpSpPr>
            <p:cNvPr id="54389" name="Group 156"/>
            <p:cNvGrpSpPr>
              <a:grpSpLocks/>
            </p:cNvGrpSpPr>
            <p:nvPr/>
          </p:nvGrpSpPr>
          <p:grpSpPr bwMode="auto">
            <a:xfrm>
              <a:off x="3101" y="768"/>
              <a:ext cx="1987" cy="267"/>
              <a:chOff x="221" y="912"/>
              <a:chExt cx="1987" cy="267"/>
            </a:xfrm>
          </p:grpSpPr>
          <p:sp>
            <p:nvSpPr>
              <p:cNvPr id="54392" name="Rectangle 157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54393" name="Rectangle 158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2</a:t>
                </a:r>
              </a:p>
            </p:txBody>
          </p:sp>
          <p:sp>
            <p:nvSpPr>
              <p:cNvPr id="54394" name="Rectangle 159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9</a:t>
                </a:r>
              </a:p>
            </p:txBody>
          </p:sp>
          <p:sp>
            <p:nvSpPr>
              <p:cNvPr id="54395" name="Rectangle 160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6</a:t>
                </a:r>
              </a:p>
            </p:txBody>
          </p:sp>
          <p:sp>
            <p:nvSpPr>
              <p:cNvPr id="54396" name="Rectangle 161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4</a:t>
                </a:r>
              </a:p>
            </p:txBody>
          </p:sp>
          <p:sp>
            <p:nvSpPr>
              <p:cNvPr id="54397" name="Rectangle 162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8</a:t>
                </a:r>
              </a:p>
            </p:txBody>
          </p:sp>
          <p:sp>
            <p:nvSpPr>
              <p:cNvPr id="54398" name="Rectangle 163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54399" name="Line 16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00" name="Line 165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01" name="Line 16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02" name="Line 167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03" name="Line 168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04" name="Line 169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05" name="Line 170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06" name="Line 171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07" name="Line 172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408" name="Line 173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</p:grpSp>
        <p:sp>
          <p:nvSpPr>
            <p:cNvPr id="54390" name="Text Box 174"/>
            <p:cNvSpPr txBox="1">
              <a:spLocks noChangeArrowheads="1"/>
            </p:cNvSpPr>
            <p:nvPr/>
          </p:nvSpPr>
          <p:spPr bwMode="auto">
            <a:xfrm>
              <a:off x="3334" y="1028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i = 2</a:t>
              </a:r>
            </a:p>
          </p:txBody>
        </p:sp>
        <p:sp>
          <p:nvSpPr>
            <p:cNvPr id="54391" name="Text Box 175"/>
            <p:cNvSpPr txBox="1">
              <a:spLocks noChangeArrowheads="1"/>
            </p:cNvSpPr>
            <p:nvPr/>
          </p:nvSpPr>
          <p:spPr bwMode="auto">
            <a:xfrm>
              <a:off x="4896" y="1028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j</a:t>
              </a:r>
            </a:p>
          </p:txBody>
        </p:sp>
      </p:grpSp>
      <p:grpSp>
        <p:nvGrpSpPr>
          <p:cNvPr id="227504" name="Group 176"/>
          <p:cNvGrpSpPr>
            <a:grpSpLocks/>
          </p:cNvGrpSpPr>
          <p:nvPr/>
        </p:nvGrpSpPr>
        <p:grpSpPr bwMode="auto">
          <a:xfrm>
            <a:off x="4922838" y="2025650"/>
            <a:ext cx="3154362" cy="749300"/>
            <a:chOff x="3101" y="1400"/>
            <a:chExt cx="1987" cy="472"/>
          </a:xfrm>
        </p:grpSpPr>
        <p:grpSp>
          <p:nvGrpSpPr>
            <p:cNvPr id="54369" name="Group 177"/>
            <p:cNvGrpSpPr>
              <a:grpSpLocks/>
            </p:cNvGrpSpPr>
            <p:nvPr/>
          </p:nvGrpSpPr>
          <p:grpSpPr bwMode="auto">
            <a:xfrm>
              <a:off x="3101" y="1400"/>
              <a:ext cx="1987" cy="267"/>
              <a:chOff x="221" y="912"/>
              <a:chExt cx="1987" cy="267"/>
            </a:xfrm>
          </p:grpSpPr>
          <p:sp>
            <p:nvSpPr>
              <p:cNvPr id="54372" name="Rectangle 178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54373" name="Rectangle 179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9</a:t>
                </a:r>
              </a:p>
            </p:txBody>
          </p:sp>
          <p:sp>
            <p:nvSpPr>
              <p:cNvPr id="54374" name="Rectangle 180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6</a:t>
                </a:r>
              </a:p>
            </p:txBody>
          </p:sp>
          <p:sp>
            <p:nvSpPr>
              <p:cNvPr id="54375" name="Rectangle 181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4</a:t>
                </a:r>
              </a:p>
            </p:txBody>
          </p:sp>
          <p:sp>
            <p:nvSpPr>
              <p:cNvPr id="54376" name="Rectangle 182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8</a:t>
                </a:r>
              </a:p>
            </p:txBody>
          </p:sp>
          <p:sp>
            <p:nvSpPr>
              <p:cNvPr id="54377" name="Rectangle 183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2</a:t>
                </a:r>
              </a:p>
            </p:txBody>
          </p:sp>
          <p:sp>
            <p:nvSpPr>
              <p:cNvPr id="54378" name="Rectangle 184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54379" name="Line 185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80" name="Line 186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81" name="Line 187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82" name="Line 188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83" name="Line 189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84" name="Line 190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85" name="Line 191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86" name="Line 192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87" name="Line 193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88" name="Line 194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</p:grpSp>
        <p:sp>
          <p:nvSpPr>
            <p:cNvPr id="54370" name="Text Box 195"/>
            <p:cNvSpPr txBox="1">
              <a:spLocks noChangeArrowheads="1"/>
            </p:cNvSpPr>
            <p:nvPr/>
          </p:nvSpPr>
          <p:spPr bwMode="auto">
            <a:xfrm>
              <a:off x="3622" y="166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i = 3</a:t>
              </a:r>
            </a:p>
          </p:txBody>
        </p:sp>
        <p:sp>
          <p:nvSpPr>
            <p:cNvPr id="54371" name="Text Box 196"/>
            <p:cNvSpPr txBox="1">
              <a:spLocks noChangeArrowheads="1"/>
            </p:cNvSpPr>
            <p:nvPr/>
          </p:nvSpPr>
          <p:spPr bwMode="auto">
            <a:xfrm>
              <a:off x="4896" y="1660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j</a:t>
              </a:r>
            </a:p>
          </p:txBody>
        </p:sp>
      </p:grpSp>
      <p:grpSp>
        <p:nvGrpSpPr>
          <p:cNvPr id="227525" name="Group 197"/>
          <p:cNvGrpSpPr>
            <a:grpSpLocks/>
          </p:cNvGrpSpPr>
          <p:nvPr/>
        </p:nvGrpSpPr>
        <p:grpSpPr bwMode="auto">
          <a:xfrm>
            <a:off x="4922838" y="2832100"/>
            <a:ext cx="3154362" cy="749300"/>
            <a:chOff x="3101" y="2024"/>
            <a:chExt cx="1987" cy="472"/>
          </a:xfrm>
        </p:grpSpPr>
        <p:grpSp>
          <p:nvGrpSpPr>
            <p:cNvPr id="54349" name="Group 198"/>
            <p:cNvGrpSpPr>
              <a:grpSpLocks/>
            </p:cNvGrpSpPr>
            <p:nvPr/>
          </p:nvGrpSpPr>
          <p:grpSpPr bwMode="auto">
            <a:xfrm>
              <a:off x="3101" y="2024"/>
              <a:ext cx="1987" cy="267"/>
              <a:chOff x="221" y="912"/>
              <a:chExt cx="1987" cy="267"/>
            </a:xfrm>
          </p:grpSpPr>
          <p:sp>
            <p:nvSpPr>
              <p:cNvPr id="54352" name="Rectangle 199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9</a:t>
                </a:r>
              </a:p>
            </p:txBody>
          </p:sp>
          <p:sp>
            <p:nvSpPr>
              <p:cNvPr id="54353" name="Rectangle 200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6</a:t>
                </a:r>
              </a:p>
            </p:txBody>
          </p:sp>
          <p:sp>
            <p:nvSpPr>
              <p:cNvPr id="54354" name="Rectangle 201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4</a:t>
                </a:r>
              </a:p>
            </p:txBody>
          </p:sp>
          <p:sp>
            <p:nvSpPr>
              <p:cNvPr id="54355" name="Rectangle 202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8</a:t>
                </a:r>
              </a:p>
            </p:txBody>
          </p:sp>
          <p:sp>
            <p:nvSpPr>
              <p:cNvPr id="54356" name="Rectangle 203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54357" name="Rectangle 204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2</a:t>
                </a:r>
              </a:p>
            </p:txBody>
          </p:sp>
          <p:sp>
            <p:nvSpPr>
              <p:cNvPr id="54358" name="Rectangle 205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54359" name="Line 20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60" name="Line 207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61" name="Line 20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62" name="Line 209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63" name="Line 210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64" name="Line 211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65" name="Line 212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66" name="Line 213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67" name="Line 214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68" name="Line 215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</p:grpSp>
        <p:sp>
          <p:nvSpPr>
            <p:cNvPr id="54350" name="Text Box 216"/>
            <p:cNvSpPr txBox="1">
              <a:spLocks noChangeArrowheads="1"/>
            </p:cNvSpPr>
            <p:nvPr/>
          </p:nvSpPr>
          <p:spPr bwMode="auto">
            <a:xfrm>
              <a:off x="3910" y="2284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i = 4</a:t>
              </a:r>
            </a:p>
          </p:txBody>
        </p:sp>
        <p:sp>
          <p:nvSpPr>
            <p:cNvPr id="54351" name="Text Box 217"/>
            <p:cNvSpPr txBox="1">
              <a:spLocks noChangeArrowheads="1"/>
            </p:cNvSpPr>
            <p:nvPr/>
          </p:nvSpPr>
          <p:spPr bwMode="auto">
            <a:xfrm>
              <a:off x="4896" y="2284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j</a:t>
              </a:r>
            </a:p>
          </p:txBody>
        </p:sp>
      </p:grpSp>
      <p:grpSp>
        <p:nvGrpSpPr>
          <p:cNvPr id="227546" name="Group 218"/>
          <p:cNvGrpSpPr>
            <a:grpSpLocks/>
          </p:cNvGrpSpPr>
          <p:nvPr/>
        </p:nvGrpSpPr>
        <p:grpSpPr bwMode="auto">
          <a:xfrm>
            <a:off x="4922838" y="3657600"/>
            <a:ext cx="3154362" cy="749300"/>
            <a:chOff x="3101" y="2688"/>
            <a:chExt cx="1987" cy="472"/>
          </a:xfrm>
        </p:grpSpPr>
        <p:grpSp>
          <p:nvGrpSpPr>
            <p:cNvPr id="54329" name="Group 219"/>
            <p:cNvGrpSpPr>
              <a:grpSpLocks/>
            </p:cNvGrpSpPr>
            <p:nvPr/>
          </p:nvGrpSpPr>
          <p:grpSpPr bwMode="auto">
            <a:xfrm>
              <a:off x="3101" y="2688"/>
              <a:ext cx="1987" cy="267"/>
              <a:chOff x="221" y="912"/>
              <a:chExt cx="1987" cy="267"/>
            </a:xfrm>
          </p:grpSpPr>
          <p:sp>
            <p:nvSpPr>
              <p:cNvPr id="54332" name="Rectangle 220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9</a:t>
                </a:r>
              </a:p>
            </p:txBody>
          </p:sp>
          <p:sp>
            <p:nvSpPr>
              <p:cNvPr id="54333" name="Rectangle 221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6</a:t>
                </a:r>
              </a:p>
            </p:txBody>
          </p:sp>
          <p:sp>
            <p:nvSpPr>
              <p:cNvPr id="54334" name="Rectangle 222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8</a:t>
                </a:r>
              </a:p>
            </p:txBody>
          </p:sp>
          <p:sp>
            <p:nvSpPr>
              <p:cNvPr id="54335" name="Rectangle 223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4</a:t>
                </a:r>
              </a:p>
            </p:txBody>
          </p:sp>
          <p:sp>
            <p:nvSpPr>
              <p:cNvPr id="54336" name="Rectangle 224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54337" name="Rectangle 225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2</a:t>
                </a:r>
              </a:p>
            </p:txBody>
          </p:sp>
          <p:sp>
            <p:nvSpPr>
              <p:cNvPr id="54338" name="Rectangle 226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54339" name="Line 227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40" name="Line 228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41" name="Line 229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42" name="Line 230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43" name="Line 231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44" name="Line 232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45" name="Line 233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46" name="Line 234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47" name="Line 235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48" name="Line 236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</p:grpSp>
        <p:sp>
          <p:nvSpPr>
            <p:cNvPr id="54330" name="Text Box 237"/>
            <p:cNvSpPr txBox="1">
              <a:spLocks noChangeArrowheads="1"/>
            </p:cNvSpPr>
            <p:nvPr/>
          </p:nvSpPr>
          <p:spPr bwMode="auto">
            <a:xfrm>
              <a:off x="4198" y="2948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i = 5</a:t>
              </a:r>
            </a:p>
          </p:txBody>
        </p:sp>
        <p:sp>
          <p:nvSpPr>
            <p:cNvPr id="54331" name="Text Box 238"/>
            <p:cNvSpPr txBox="1">
              <a:spLocks noChangeArrowheads="1"/>
            </p:cNvSpPr>
            <p:nvPr/>
          </p:nvSpPr>
          <p:spPr bwMode="auto">
            <a:xfrm>
              <a:off x="4896" y="2948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j</a:t>
              </a:r>
            </a:p>
          </p:txBody>
        </p:sp>
      </p:grpSp>
      <p:grpSp>
        <p:nvGrpSpPr>
          <p:cNvPr id="227567" name="Group 239"/>
          <p:cNvGrpSpPr>
            <a:grpSpLocks/>
          </p:cNvGrpSpPr>
          <p:nvPr/>
        </p:nvGrpSpPr>
        <p:grpSpPr bwMode="auto">
          <a:xfrm>
            <a:off x="4922838" y="4495800"/>
            <a:ext cx="3154362" cy="749300"/>
            <a:chOff x="3101" y="3312"/>
            <a:chExt cx="1987" cy="472"/>
          </a:xfrm>
        </p:grpSpPr>
        <p:grpSp>
          <p:nvGrpSpPr>
            <p:cNvPr id="54309" name="Group 240"/>
            <p:cNvGrpSpPr>
              <a:grpSpLocks/>
            </p:cNvGrpSpPr>
            <p:nvPr/>
          </p:nvGrpSpPr>
          <p:grpSpPr bwMode="auto">
            <a:xfrm>
              <a:off x="3101" y="3312"/>
              <a:ext cx="1987" cy="267"/>
              <a:chOff x="221" y="912"/>
              <a:chExt cx="1987" cy="267"/>
            </a:xfrm>
          </p:grpSpPr>
          <p:sp>
            <p:nvSpPr>
              <p:cNvPr id="54312" name="Rectangle 241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9</a:t>
                </a:r>
              </a:p>
            </p:txBody>
          </p:sp>
          <p:sp>
            <p:nvSpPr>
              <p:cNvPr id="54313" name="Rectangle 242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8</a:t>
                </a:r>
              </a:p>
            </p:txBody>
          </p:sp>
          <p:sp>
            <p:nvSpPr>
              <p:cNvPr id="54314" name="Rectangle 243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6</a:t>
                </a:r>
              </a:p>
            </p:txBody>
          </p:sp>
          <p:sp>
            <p:nvSpPr>
              <p:cNvPr id="54315" name="Rectangle 244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4</a:t>
                </a:r>
              </a:p>
            </p:txBody>
          </p:sp>
          <p:sp>
            <p:nvSpPr>
              <p:cNvPr id="54316" name="Rectangle 245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54317" name="Rectangle 246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2</a:t>
                </a:r>
              </a:p>
            </p:txBody>
          </p:sp>
          <p:sp>
            <p:nvSpPr>
              <p:cNvPr id="54318" name="Rectangle 247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54319" name="Line 24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20" name="Line 249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21" name="Line 25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22" name="Line 251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23" name="Line 252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24" name="Line 253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25" name="Line 254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26" name="Line 255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27" name="Line 256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28" name="Line 257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</p:grpSp>
        <p:sp>
          <p:nvSpPr>
            <p:cNvPr id="54310" name="Text Box 258"/>
            <p:cNvSpPr txBox="1">
              <a:spLocks noChangeArrowheads="1"/>
            </p:cNvSpPr>
            <p:nvPr/>
          </p:nvSpPr>
          <p:spPr bwMode="auto">
            <a:xfrm>
              <a:off x="4486" y="3572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i = 6</a:t>
              </a:r>
            </a:p>
          </p:txBody>
        </p:sp>
        <p:sp>
          <p:nvSpPr>
            <p:cNvPr id="54311" name="Text Box 259"/>
            <p:cNvSpPr txBox="1">
              <a:spLocks noChangeArrowheads="1"/>
            </p:cNvSpPr>
            <p:nvPr/>
          </p:nvSpPr>
          <p:spPr bwMode="auto">
            <a:xfrm>
              <a:off x="4896" y="3572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j</a:t>
              </a:r>
            </a:p>
          </p:txBody>
        </p:sp>
      </p:grpSp>
      <p:grpSp>
        <p:nvGrpSpPr>
          <p:cNvPr id="227588" name="Group 260"/>
          <p:cNvGrpSpPr>
            <a:grpSpLocks/>
          </p:cNvGrpSpPr>
          <p:nvPr/>
        </p:nvGrpSpPr>
        <p:grpSpPr bwMode="auto">
          <a:xfrm>
            <a:off x="4922838" y="5302250"/>
            <a:ext cx="3230562" cy="1022350"/>
            <a:chOff x="3101" y="3340"/>
            <a:chExt cx="2035" cy="644"/>
          </a:xfrm>
        </p:grpSpPr>
        <p:grpSp>
          <p:nvGrpSpPr>
            <p:cNvPr id="54289" name="Group 261"/>
            <p:cNvGrpSpPr>
              <a:grpSpLocks/>
            </p:cNvGrpSpPr>
            <p:nvPr/>
          </p:nvGrpSpPr>
          <p:grpSpPr bwMode="auto">
            <a:xfrm>
              <a:off x="3101" y="3340"/>
              <a:ext cx="1987" cy="267"/>
              <a:chOff x="221" y="912"/>
              <a:chExt cx="1987" cy="267"/>
            </a:xfrm>
          </p:grpSpPr>
          <p:sp>
            <p:nvSpPr>
              <p:cNvPr id="54292" name="Rectangle 262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9</a:t>
                </a:r>
              </a:p>
            </p:txBody>
          </p:sp>
          <p:sp>
            <p:nvSpPr>
              <p:cNvPr id="54293" name="Rectangle 263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8</a:t>
                </a:r>
              </a:p>
            </p:txBody>
          </p:sp>
          <p:sp>
            <p:nvSpPr>
              <p:cNvPr id="54294" name="Rectangle 264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6</a:t>
                </a:r>
              </a:p>
            </p:txBody>
          </p:sp>
          <p:sp>
            <p:nvSpPr>
              <p:cNvPr id="54295" name="Rectangle 265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4</a:t>
                </a:r>
              </a:p>
            </p:txBody>
          </p:sp>
          <p:sp>
            <p:nvSpPr>
              <p:cNvPr id="54296" name="Rectangle 266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54297" name="Rectangle 267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2</a:t>
                </a:r>
              </a:p>
            </p:txBody>
          </p:sp>
          <p:sp>
            <p:nvSpPr>
              <p:cNvPr id="54298" name="Rectangle 268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54299" name="Line 269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00" name="Line 270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01" name="Line 271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02" name="Line 272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03" name="Line 273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04" name="Line 274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05" name="Line 275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06" name="Line 276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07" name="Line 277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4308" name="Line 278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</p:grpSp>
        <p:sp>
          <p:nvSpPr>
            <p:cNvPr id="54290" name="Text Box 279"/>
            <p:cNvSpPr txBox="1">
              <a:spLocks noChangeArrowheads="1"/>
            </p:cNvSpPr>
            <p:nvPr/>
          </p:nvSpPr>
          <p:spPr bwMode="auto">
            <a:xfrm>
              <a:off x="4774" y="360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i = 7</a:t>
              </a:r>
            </a:p>
          </p:txBody>
        </p:sp>
        <p:sp>
          <p:nvSpPr>
            <p:cNvPr id="54291" name="Text Box 280"/>
            <p:cNvSpPr txBox="1">
              <a:spLocks noChangeArrowheads="1"/>
            </p:cNvSpPr>
            <p:nvPr/>
          </p:nvSpPr>
          <p:spPr bwMode="auto">
            <a:xfrm>
              <a:off x="4848" y="3772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j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07600B-3E70-4BC6-A83C-F75E4F709372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Bubble Sort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chemeClr val="tx1"/>
                </a:solidFill>
              </a:rPr>
              <a:t>BUBBLESORT(A)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	</a:t>
            </a:r>
            <a:r>
              <a:rPr lang="en-US" altLang="en-US" sz="2400" b="1">
                <a:solidFill>
                  <a:schemeClr val="tx1"/>
                </a:solidFill>
              </a:rPr>
              <a:t>for</a:t>
            </a:r>
            <a:r>
              <a:rPr lang="en-US" altLang="en-US" sz="2400">
                <a:solidFill>
                  <a:schemeClr val="tx1"/>
                </a:solidFill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i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 1</a:t>
            </a: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chemeClr val="tx1"/>
                </a:solidFill>
                <a:sym typeface="Symbol" panose="05050102010706020507" pitchFamily="18" charset="2"/>
              </a:rPr>
              <a:t>to</a:t>
            </a: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length[A]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		</a:t>
            </a:r>
            <a:r>
              <a:rPr lang="en-US" altLang="en-US" sz="2400" b="1">
                <a:solidFill>
                  <a:schemeClr val="tx1"/>
                </a:solidFill>
                <a:sym typeface="Symbol" panose="05050102010706020507" pitchFamily="18" charset="2"/>
              </a:rPr>
              <a:t>do for</a:t>
            </a: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j  length[A]</a:t>
            </a: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chemeClr val="tx1"/>
                </a:solidFill>
                <a:sym typeface="Symbol" panose="05050102010706020507" pitchFamily="18" charset="2"/>
              </a:rPr>
              <a:t>downto</a:t>
            </a: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 + 1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		          </a:t>
            </a:r>
            <a:r>
              <a:rPr lang="en-US" altLang="en-US" sz="2400" b="1">
                <a:solidFill>
                  <a:schemeClr val="tx1"/>
                </a:solidFill>
                <a:sym typeface="Symbol" panose="05050102010706020507" pitchFamily="18" charset="2"/>
              </a:rPr>
              <a:t>do if</a:t>
            </a: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A[j] &lt; A[j -1]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			        </a:t>
            </a:r>
            <a:r>
              <a:rPr lang="en-US" altLang="en-US" sz="2400" b="1">
                <a:solidFill>
                  <a:schemeClr val="tx1"/>
                </a:solidFill>
                <a:sym typeface="Symbol" panose="05050102010706020507" pitchFamily="18" charset="2"/>
              </a:rPr>
              <a:t>then</a:t>
            </a: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exchange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A[j]  A[j-1]</a:t>
            </a: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	</a:t>
            </a:r>
          </a:p>
        </p:txBody>
      </p:sp>
      <p:grpSp>
        <p:nvGrpSpPr>
          <p:cNvPr id="56325" name="Group 4"/>
          <p:cNvGrpSpPr>
            <a:grpSpLocks/>
          </p:cNvGrpSpPr>
          <p:nvPr/>
        </p:nvGrpSpPr>
        <p:grpSpPr bwMode="auto">
          <a:xfrm>
            <a:off x="2605088" y="3833813"/>
            <a:ext cx="3200400" cy="717550"/>
            <a:chOff x="192" y="768"/>
            <a:chExt cx="2016" cy="452"/>
          </a:xfrm>
        </p:grpSpPr>
        <p:grpSp>
          <p:nvGrpSpPr>
            <p:cNvPr id="56328" name="Group 5"/>
            <p:cNvGrpSpPr>
              <a:grpSpLocks/>
            </p:cNvGrpSpPr>
            <p:nvPr/>
          </p:nvGrpSpPr>
          <p:grpSpPr bwMode="auto">
            <a:xfrm>
              <a:off x="221" y="768"/>
              <a:ext cx="1987" cy="267"/>
              <a:chOff x="221" y="912"/>
              <a:chExt cx="1987" cy="267"/>
            </a:xfrm>
          </p:grpSpPr>
          <p:sp>
            <p:nvSpPr>
              <p:cNvPr id="56332" name="Rectangle 6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56333" name="Rectangle 7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56334" name="Rectangle 8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2</a:t>
                </a:r>
              </a:p>
            </p:txBody>
          </p:sp>
          <p:sp>
            <p:nvSpPr>
              <p:cNvPr id="56335" name="Rectangle 9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9</a:t>
                </a:r>
              </a:p>
            </p:txBody>
          </p:sp>
          <p:sp>
            <p:nvSpPr>
              <p:cNvPr id="56336" name="Rectangle 10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6</a:t>
                </a:r>
              </a:p>
            </p:txBody>
          </p:sp>
          <p:sp>
            <p:nvSpPr>
              <p:cNvPr id="56337" name="Rectangle 11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4</a:t>
                </a:r>
              </a:p>
            </p:txBody>
          </p:sp>
          <p:sp>
            <p:nvSpPr>
              <p:cNvPr id="56338" name="Rectangle 12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/>
                  <a:t>8</a:t>
                </a:r>
              </a:p>
            </p:txBody>
          </p:sp>
          <p:sp>
            <p:nvSpPr>
              <p:cNvPr id="56339" name="Line 13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6340" name="Line 14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6341" name="Line 15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6342" name="Line 16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6343" name="Line 17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6344" name="Line 18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6345" name="Line 19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6346" name="Line 20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6347" name="Line 21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  <p:sp>
            <p:nvSpPr>
              <p:cNvPr id="56348" name="Line 22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/>
              </a:p>
            </p:txBody>
          </p:sp>
        </p:grpSp>
        <p:sp>
          <p:nvSpPr>
            <p:cNvPr id="56329" name="Text Box 23"/>
            <p:cNvSpPr txBox="1">
              <a:spLocks noChangeArrowheads="1"/>
            </p:cNvSpPr>
            <p:nvPr/>
          </p:nvSpPr>
          <p:spPr bwMode="auto">
            <a:xfrm>
              <a:off x="192" y="1008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i = 1</a:t>
              </a:r>
            </a:p>
          </p:txBody>
        </p:sp>
        <p:sp>
          <p:nvSpPr>
            <p:cNvPr id="56330" name="Text Box 24"/>
            <p:cNvSpPr txBox="1">
              <a:spLocks noChangeArrowheads="1"/>
            </p:cNvSpPr>
            <p:nvPr/>
          </p:nvSpPr>
          <p:spPr bwMode="auto">
            <a:xfrm>
              <a:off x="2016" y="1008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j</a:t>
              </a:r>
            </a:p>
          </p:txBody>
        </p:sp>
        <p:sp>
          <p:nvSpPr>
            <p:cNvPr id="56331" name="Line 25"/>
            <p:cNvSpPr>
              <a:spLocks noChangeShapeType="1"/>
            </p:cNvSpPr>
            <p:nvPr/>
          </p:nvSpPr>
          <p:spPr bwMode="auto">
            <a:xfrm flipH="1">
              <a:off x="624" y="1104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26" name="Text Box 26"/>
          <p:cNvSpPr txBox="1">
            <a:spLocks noChangeArrowheads="1"/>
          </p:cNvSpPr>
          <p:nvPr/>
        </p:nvSpPr>
        <p:spPr bwMode="auto">
          <a:xfrm>
            <a:off x="2736850" y="3459163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</a:p>
        </p:txBody>
      </p:sp>
      <p:sp>
        <p:nvSpPr>
          <p:cNvPr id="56327" name="Line 27"/>
          <p:cNvSpPr>
            <a:spLocks noChangeShapeType="1"/>
          </p:cNvSpPr>
          <p:nvPr/>
        </p:nvSpPr>
        <p:spPr bwMode="auto">
          <a:xfrm>
            <a:off x="3097213" y="3651250"/>
            <a:ext cx="2527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DC4A1E-18D0-4AC0-82D0-3F889FEED62E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29378" name="AutoShape 2"/>
          <p:cNvSpPr>
            <a:spLocks noChangeArrowheads="1"/>
          </p:cNvSpPr>
          <p:nvPr/>
        </p:nvSpPr>
        <p:spPr bwMode="auto">
          <a:xfrm>
            <a:off x="3970338" y="2825750"/>
            <a:ext cx="4289425" cy="474663"/>
          </a:xfrm>
          <a:prstGeom prst="roundRect">
            <a:avLst>
              <a:gd name="adj" fmla="val 16667"/>
            </a:avLst>
          </a:prstGeom>
          <a:solidFill>
            <a:srgbClr val="CC0000">
              <a:alpha val="27843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9379" name="AutoShape 3"/>
          <p:cNvSpPr>
            <a:spLocks noChangeArrowheads="1"/>
          </p:cNvSpPr>
          <p:nvPr/>
        </p:nvSpPr>
        <p:spPr bwMode="auto">
          <a:xfrm>
            <a:off x="3217863" y="2373313"/>
            <a:ext cx="2822575" cy="4968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Bubble-Sort Running Time</a:t>
            </a:r>
          </a:p>
        </p:txBody>
      </p:sp>
      <p:sp>
        <p:nvSpPr>
          <p:cNvPr id="58374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957263" y="6084888"/>
            <a:ext cx="2754312" cy="6286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Thus,T(n) =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(n</a:t>
            </a:r>
            <a:r>
              <a:rPr lang="en-US" altLang="en-US" sz="2400" baseline="3000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	</a:t>
            </a:r>
          </a:p>
        </p:txBody>
      </p:sp>
      <p:graphicFrame>
        <p:nvGraphicFramePr>
          <p:cNvPr id="58375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649288" y="5027613"/>
          <a:ext cx="6786562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38500" imgH="444500" progId="Equation.DSMT4">
                  <p:embed/>
                </p:oleObj>
              </mc:Choice>
              <mc:Fallback>
                <p:oleObj name="Equation" r:id="rId3" imgW="3238500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5027613"/>
                        <a:ext cx="6786562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Rectangle 7"/>
          <p:cNvSpPr>
            <a:spLocks noChangeArrowheads="1"/>
          </p:cNvSpPr>
          <p:nvPr/>
        </p:nvSpPr>
        <p:spPr bwMode="auto">
          <a:xfrm>
            <a:off x="534988" y="1000125"/>
            <a:ext cx="76962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40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en-US" sz="2400"/>
              <a:t> BUBBLESORT(A)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	</a:t>
            </a:r>
            <a:r>
              <a:rPr lang="en-US" altLang="en-US" sz="2400" b="1"/>
              <a:t>for</a:t>
            </a:r>
            <a:r>
              <a:rPr lang="en-US" altLang="en-US" sz="2400"/>
              <a:t> </a:t>
            </a:r>
            <a:r>
              <a:rPr lang="en-US" altLang="en-US" sz="2400">
                <a:latin typeface="Comic Sans MS" panose="030F0702030302020204" pitchFamily="66" charset="0"/>
              </a:rPr>
              <a:t>i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 1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b="1">
                <a:sym typeface="Symbol" panose="05050102010706020507" pitchFamily="18" charset="2"/>
              </a:rPr>
              <a:t>to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length[A]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>
                <a:sym typeface="Symbol" panose="05050102010706020507" pitchFamily="18" charset="2"/>
              </a:rPr>
              <a:t>		</a:t>
            </a:r>
            <a:r>
              <a:rPr lang="en-US" altLang="en-US" sz="2400" b="1">
                <a:sym typeface="Symbol" panose="05050102010706020507" pitchFamily="18" charset="2"/>
              </a:rPr>
              <a:t>do for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j  length[A]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 b="1">
                <a:sym typeface="Symbol" panose="05050102010706020507" pitchFamily="18" charset="2"/>
              </a:rPr>
              <a:t>downto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i + 1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>
                <a:sym typeface="Symbol" panose="05050102010706020507" pitchFamily="18" charset="2"/>
              </a:rPr>
              <a:t>		          </a:t>
            </a:r>
            <a:r>
              <a:rPr lang="en-US" altLang="en-US" sz="2400" b="1">
                <a:sym typeface="Symbol" panose="05050102010706020507" pitchFamily="18" charset="2"/>
              </a:rPr>
              <a:t>do if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A[j] &lt; A[j -1]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>
                <a:sym typeface="Symbol" panose="05050102010706020507" pitchFamily="18" charset="2"/>
              </a:rPr>
              <a:t>			        </a:t>
            </a:r>
            <a:r>
              <a:rPr lang="en-US" altLang="en-US" sz="2400" b="1">
                <a:sym typeface="Symbol" panose="05050102010706020507" pitchFamily="18" charset="2"/>
              </a:rPr>
              <a:t>then</a:t>
            </a:r>
            <a:r>
              <a:rPr lang="en-US" altLang="en-US" sz="2400">
                <a:sym typeface="Symbol" panose="05050102010706020507" pitchFamily="18" charset="2"/>
              </a:rPr>
              <a:t> exchange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A[j]  A[j-1]</a:t>
            </a:r>
          </a:p>
        </p:txBody>
      </p:sp>
      <p:sp>
        <p:nvSpPr>
          <p:cNvPr id="58377" name="Rectangle 8"/>
          <p:cNvSpPr>
            <a:spLocks noChangeArrowheads="1"/>
          </p:cNvSpPr>
          <p:nvPr/>
        </p:nvSpPr>
        <p:spPr bwMode="auto">
          <a:xfrm>
            <a:off x="322263" y="3536950"/>
            <a:ext cx="1265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Comic Sans MS" panose="030F0702030302020204" pitchFamily="66" charset="0"/>
              </a:rPr>
              <a:t>T(n) = </a:t>
            </a:r>
          </a:p>
        </p:txBody>
      </p:sp>
      <p:sp>
        <p:nvSpPr>
          <p:cNvPr id="58378" name="Rectangle 9"/>
          <p:cNvSpPr>
            <a:spLocks noChangeArrowheads="1"/>
          </p:cNvSpPr>
          <p:nvPr/>
        </p:nvSpPr>
        <p:spPr bwMode="auto">
          <a:xfrm>
            <a:off x="1511300" y="3536950"/>
            <a:ext cx="1530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Comic Sans MS" panose="030F0702030302020204" pitchFamily="66" charset="0"/>
                <a:sym typeface="Symbol" panose="05050102010706020507" pitchFamily="18" charset="2"/>
              </a:rPr>
              <a:t>c</a:t>
            </a:r>
            <a:r>
              <a:rPr lang="en-US" altLang="en-US" sz="2800" baseline="-25000"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en-US" sz="2800">
                <a:latin typeface="Comic Sans MS" panose="030F0702030302020204" pitchFamily="66" charset="0"/>
                <a:sym typeface="Symbol" panose="05050102010706020507" pitchFamily="18" charset="2"/>
              </a:rPr>
              <a:t>(n+1) +</a:t>
            </a:r>
          </a:p>
        </p:txBody>
      </p:sp>
      <p:graphicFrame>
        <p:nvGraphicFramePr>
          <p:cNvPr id="58379" name="Object 10"/>
          <p:cNvGraphicFramePr>
            <a:graphicFrameLocks noChangeAspect="1"/>
          </p:cNvGraphicFramePr>
          <p:nvPr/>
        </p:nvGraphicFramePr>
        <p:xfrm>
          <a:off x="3463925" y="3330575"/>
          <a:ext cx="192087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88614" imgH="431613" progId="Equation.3">
                  <p:embed/>
                </p:oleObj>
              </mc:Choice>
              <mc:Fallback>
                <p:oleObj name="Equation" r:id="rId5" imgW="888614" imgH="4316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925" y="3330575"/>
                        <a:ext cx="192087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0" name="Rectangle 11"/>
          <p:cNvSpPr>
            <a:spLocks noChangeArrowheads="1"/>
          </p:cNvSpPr>
          <p:nvPr/>
        </p:nvSpPr>
        <p:spPr bwMode="auto">
          <a:xfrm>
            <a:off x="3027363" y="3536950"/>
            <a:ext cx="51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Comic Sans MS" panose="030F0702030302020204" pitchFamily="66" charset="0"/>
                <a:sym typeface="Symbol" panose="05050102010706020507" pitchFamily="18" charset="2"/>
              </a:rPr>
              <a:t>c</a:t>
            </a:r>
            <a:r>
              <a:rPr lang="en-US" altLang="en-US" sz="2800" baseline="-2500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8381" name="Text Box 12"/>
          <p:cNvSpPr txBox="1">
            <a:spLocks noChangeArrowheads="1"/>
          </p:cNvSpPr>
          <p:nvPr/>
        </p:nvSpPr>
        <p:spPr bwMode="auto">
          <a:xfrm>
            <a:off x="5307013" y="3536950"/>
            <a:ext cx="51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Comic Sans MS" panose="030F0702030302020204" pitchFamily="66" charset="0"/>
              </a:rPr>
              <a:t>c</a:t>
            </a:r>
            <a:r>
              <a:rPr lang="en-US" altLang="en-US" sz="2800" baseline="-25000">
                <a:latin typeface="Comic Sans MS" panose="030F0702030302020204" pitchFamily="66" charset="0"/>
              </a:rPr>
              <a:t>3</a:t>
            </a:r>
            <a:endParaRPr lang="en-US" altLang="en-US" sz="2800">
              <a:latin typeface="Comic Sans MS" panose="030F0702030302020204" pitchFamily="66" charset="0"/>
            </a:endParaRPr>
          </a:p>
        </p:txBody>
      </p:sp>
      <p:graphicFrame>
        <p:nvGraphicFramePr>
          <p:cNvPr id="58382" name="Object 13"/>
          <p:cNvGraphicFramePr>
            <a:graphicFrameLocks noChangeAspect="1"/>
          </p:cNvGraphicFramePr>
          <p:nvPr/>
        </p:nvGraphicFramePr>
        <p:xfrm>
          <a:off x="5743575" y="3335338"/>
          <a:ext cx="14954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98197" imgH="431613" progId="Equation.3">
                  <p:embed/>
                </p:oleObj>
              </mc:Choice>
              <mc:Fallback>
                <p:oleObj name="Equation" r:id="rId7" imgW="698197" imgH="4316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575" y="3335338"/>
                        <a:ext cx="14954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3" name="Text Box 14"/>
          <p:cNvSpPr txBox="1">
            <a:spLocks noChangeArrowheads="1"/>
          </p:cNvSpPr>
          <p:nvPr/>
        </p:nvSpPr>
        <p:spPr bwMode="auto">
          <a:xfrm>
            <a:off x="7161213" y="3536950"/>
            <a:ext cx="51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Comic Sans MS" panose="030F0702030302020204" pitchFamily="66" charset="0"/>
              </a:rPr>
              <a:t>c</a:t>
            </a:r>
            <a:r>
              <a:rPr lang="en-US" altLang="en-US" sz="2800" baseline="-25000">
                <a:latin typeface="Comic Sans MS" panose="030F0702030302020204" pitchFamily="66" charset="0"/>
              </a:rPr>
              <a:t>4</a:t>
            </a:r>
            <a:endParaRPr lang="en-US" altLang="en-US" sz="2800">
              <a:latin typeface="Comic Sans MS" panose="030F0702030302020204" pitchFamily="66" charset="0"/>
            </a:endParaRPr>
          </a:p>
        </p:txBody>
      </p:sp>
      <p:graphicFrame>
        <p:nvGraphicFramePr>
          <p:cNvPr id="58384" name="Object 15"/>
          <p:cNvGraphicFramePr>
            <a:graphicFrameLocks noChangeAspect="1"/>
          </p:cNvGraphicFramePr>
          <p:nvPr/>
        </p:nvGraphicFramePr>
        <p:xfrm>
          <a:off x="7764463" y="3259138"/>
          <a:ext cx="131921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83947" imgH="431613" progId="Equation.3">
                  <p:embed/>
                </p:oleObj>
              </mc:Choice>
              <mc:Fallback>
                <p:oleObj name="Equation" r:id="rId9" imgW="583947" imgH="43161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4463" y="3259138"/>
                        <a:ext cx="131921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5" name="Rectangle 16"/>
          <p:cNvSpPr>
            <a:spLocks noChangeArrowheads="1"/>
          </p:cNvSpPr>
          <p:nvPr/>
        </p:nvSpPr>
        <p:spPr bwMode="auto">
          <a:xfrm>
            <a:off x="1109663" y="4394200"/>
            <a:ext cx="2544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Comic Sans MS" panose="030F0702030302020204" pitchFamily="66" charset="0"/>
                <a:sym typeface="Symbol" panose="05050102010706020507" pitchFamily="18" charset="2"/>
              </a:rPr>
              <a:t>= (n) +</a:t>
            </a:r>
          </a:p>
        </p:txBody>
      </p:sp>
      <p:sp>
        <p:nvSpPr>
          <p:cNvPr id="58386" name="Rectangle 17"/>
          <p:cNvSpPr>
            <a:spLocks noChangeArrowheads="1"/>
          </p:cNvSpPr>
          <p:nvPr/>
        </p:nvSpPr>
        <p:spPr bwMode="auto">
          <a:xfrm>
            <a:off x="2522538" y="4392613"/>
            <a:ext cx="2284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Comic Sans MS" panose="030F0702030302020204" pitchFamily="66" charset="0"/>
                <a:sym typeface="Symbol" panose="05050102010706020507" pitchFamily="18" charset="2"/>
              </a:rPr>
              <a:t>(c</a:t>
            </a:r>
            <a:r>
              <a:rPr lang="en-US" altLang="en-US" sz="2800" baseline="-2500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2800">
                <a:latin typeface="Comic Sans MS" panose="030F0702030302020204" pitchFamily="66" charset="0"/>
                <a:sym typeface="Symbol" panose="05050102010706020507" pitchFamily="18" charset="2"/>
              </a:rPr>
              <a:t> + c</a:t>
            </a:r>
            <a:r>
              <a:rPr lang="en-US" altLang="en-US" sz="2800" baseline="-2500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2800">
                <a:latin typeface="Comic Sans MS" panose="030F0702030302020204" pitchFamily="66" charset="0"/>
                <a:sym typeface="Symbol" panose="05050102010706020507" pitchFamily="18" charset="2"/>
              </a:rPr>
              <a:t> + c</a:t>
            </a:r>
            <a:r>
              <a:rPr lang="en-US" altLang="en-US" sz="2800" baseline="-25000">
                <a:latin typeface="Comic Sans MS" panose="030F0702030302020204" pitchFamily="66" charset="0"/>
                <a:sym typeface="Symbol" panose="05050102010706020507" pitchFamily="18" charset="2"/>
              </a:rPr>
              <a:t>4</a:t>
            </a:r>
            <a:r>
              <a:rPr lang="en-US" altLang="en-US" sz="2800">
                <a:latin typeface="Comic Sans MS" panose="030F0702030302020204" pitchFamily="66" charset="0"/>
                <a:sym typeface="Symbol" panose="05050102010706020507" pitchFamily="18" charset="2"/>
              </a:rPr>
              <a:t>) </a:t>
            </a:r>
            <a:endParaRPr lang="en-US" altLang="en-US" sz="2800" baseline="-2500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graphicFrame>
        <p:nvGraphicFramePr>
          <p:cNvPr id="58387" name="Object 18"/>
          <p:cNvGraphicFramePr>
            <a:graphicFrameLocks noChangeAspect="1"/>
          </p:cNvGraphicFramePr>
          <p:nvPr/>
        </p:nvGraphicFramePr>
        <p:xfrm>
          <a:off x="4695825" y="4191000"/>
          <a:ext cx="12509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83947" imgH="431613" progId="Equation.3">
                  <p:embed/>
                </p:oleObj>
              </mc:Choice>
              <mc:Fallback>
                <p:oleObj name="Equation" r:id="rId11" imgW="583947" imgH="43161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825" y="4191000"/>
                        <a:ext cx="125095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95" name="Rectangle 19"/>
          <p:cNvSpPr>
            <a:spLocks noChangeArrowheads="1"/>
          </p:cNvSpPr>
          <p:nvPr/>
        </p:nvSpPr>
        <p:spPr bwMode="auto">
          <a:xfrm>
            <a:off x="587375" y="2384425"/>
            <a:ext cx="2586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Comparisons: </a:t>
            </a:r>
            <a:r>
              <a:rPr lang="en-US" altLang="en-US" sz="200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 n</a:t>
            </a:r>
            <a:r>
              <a:rPr lang="en-US" altLang="en-US" sz="2000" baseline="3000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200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/2</a:t>
            </a:r>
          </a:p>
        </p:txBody>
      </p:sp>
      <p:sp>
        <p:nvSpPr>
          <p:cNvPr id="229396" name="Rectangle 20"/>
          <p:cNvSpPr>
            <a:spLocks noChangeArrowheads="1"/>
          </p:cNvSpPr>
          <p:nvPr/>
        </p:nvSpPr>
        <p:spPr bwMode="auto">
          <a:xfrm>
            <a:off x="1681163" y="2944813"/>
            <a:ext cx="2316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en-US" sz="2000">
                <a:solidFill>
                  <a:srgbClr val="CC0000"/>
                </a:solidFill>
                <a:sym typeface="Symbol" panose="05050102010706020507" pitchFamily="18" charset="2"/>
              </a:rPr>
              <a:t>Exchanges: </a:t>
            </a:r>
            <a:r>
              <a:rPr lang="en-US" altLang="en-US" sz="200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 n</a:t>
            </a:r>
            <a:r>
              <a:rPr lang="en-US" altLang="en-US" sz="2000" baseline="3000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200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/2</a:t>
            </a:r>
          </a:p>
        </p:txBody>
      </p:sp>
      <p:sp>
        <p:nvSpPr>
          <p:cNvPr id="58390" name="Rectangle 24"/>
          <p:cNvSpPr>
            <a:spLocks noChangeArrowheads="1"/>
          </p:cNvSpPr>
          <p:nvPr/>
        </p:nvSpPr>
        <p:spPr bwMode="auto">
          <a:xfrm>
            <a:off x="4843463" y="1347788"/>
            <a:ext cx="531812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en-US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en-US" sz="2400">
                <a:solidFill>
                  <a:schemeClr val="tx1"/>
                </a:solidFill>
              </a:rPr>
              <a:t>   </a:t>
            </a:r>
            <a:endParaRPr lang="en-US" altLang="en-US" sz="2400" baseline="-25000">
              <a:solidFill>
                <a:schemeClr val="tx1"/>
              </a:solidFill>
            </a:endParaRPr>
          </a:p>
        </p:txBody>
      </p:sp>
      <p:sp>
        <p:nvSpPr>
          <p:cNvPr id="58391" name="Rectangle 25"/>
          <p:cNvSpPr>
            <a:spLocks noChangeArrowheads="1"/>
          </p:cNvSpPr>
          <p:nvPr/>
        </p:nvSpPr>
        <p:spPr bwMode="auto">
          <a:xfrm>
            <a:off x="7312025" y="1760538"/>
            <a:ext cx="531813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en-US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en-US" sz="2400">
                <a:solidFill>
                  <a:schemeClr val="tx1"/>
                </a:solidFill>
              </a:rPr>
              <a:t>   </a:t>
            </a:r>
            <a:endParaRPr lang="en-US" altLang="en-US" sz="2400" baseline="-25000">
              <a:solidFill>
                <a:schemeClr val="tx1"/>
              </a:solidFill>
            </a:endParaRPr>
          </a:p>
        </p:txBody>
      </p:sp>
      <p:sp>
        <p:nvSpPr>
          <p:cNvPr id="58392" name="Rectangle 26"/>
          <p:cNvSpPr>
            <a:spLocks noChangeArrowheads="1"/>
          </p:cNvSpPr>
          <p:nvPr/>
        </p:nvSpPr>
        <p:spPr bwMode="auto">
          <a:xfrm>
            <a:off x="6280150" y="2270125"/>
            <a:ext cx="531813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en-US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en-US" sz="2400">
                <a:solidFill>
                  <a:schemeClr val="tx1"/>
                </a:solidFill>
              </a:rPr>
              <a:t>   </a:t>
            </a:r>
            <a:endParaRPr lang="en-US" altLang="en-US" sz="2400" baseline="-25000">
              <a:solidFill>
                <a:schemeClr val="tx1"/>
              </a:solidFill>
            </a:endParaRPr>
          </a:p>
        </p:txBody>
      </p:sp>
      <p:sp>
        <p:nvSpPr>
          <p:cNvPr id="58393" name="Rectangle 27"/>
          <p:cNvSpPr>
            <a:spLocks noChangeArrowheads="1"/>
          </p:cNvSpPr>
          <p:nvPr/>
        </p:nvSpPr>
        <p:spPr bwMode="auto">
          <a:xfrm>
            <a:off x="8421688" y="2732088"/>
            <a:ext cx="531812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en-US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4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en-US" sz="2400">
                <a:solidFill>
                  <a:schemeClr val="tx1"/>
                </a:solidFill>
              </a:rPr>
              <a:t>   </a:t>
            </a:r>
            <a:endParaRPr lang="en-US" altLang="en-US" sz="2400" baseline="-25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5" grpId="0"/>
      <p:bldP spid="22939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2228850"/>
          </a:xfrm>
        </p:spPr>
        <p:txBody>
          <a:bodyPr/>
          <a:lstStyle/>
          <a:p>
            <a:pPr eaLnBrk="1" hangingPunct="1"/>
            <a:r>
              <a:rPr lang="en-US" altLang="en-US" sz="6000" b="1" dirty="0"/>
              <a:t>Selection Sort</a:t>
            </a:r>
          </a:p>
        </p:txBody>
      </p:sp>
    </p:spTree>
    <p:extLst>
      <p:ext uri="{BB962C8B-B14F-4D97-AF65-F5344CB8AC3E}">
        <p14:creationId xmlns:p14="http://schemas.microsoft.com/office/powerpoint/2010/main" val="518315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DDB61D-60DF-4A9A-BB29-91F0F8DB4E3A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Selection Sort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1157288"/>
            <a:ext cx="8340725" cy="5465762"/>
          </a:xfrm>
        </p:spPr>
        <p:txBody>
          <a:bodyPr/>
          <a:lstStyle/>
          <a:p>
            <a:pPr eaLnBrk="1" hangingPunct="1"/>
            <a:r>
              <a:rPr lang="en-US" altLang="en-US"/>
              <a:t>Idea:</a:t>
            </a:r>
          </a:p>
          <a:p>
            <a:pPr lvl="1" eaLnBrk="1" hangingPunct="1"/>
            <a:r>
              <a:rPr lang="en-US" altLang="en-US"/>
              <a:t>Find the smallest element in the array</a:t>
            </a:r>
          </a:p>
          <a:p>
            <a:pPr lvl="1" eaLnBrk="1" hangingPunct="1"/>
            <a:r>
              <a:rPr lang="en-US" altLang="en-US"/>
              <a:t>Exchange it with the element in the first position</a:t>
            </a:r>
          </a:p>
          <a:p>
            <a:pPr lvl="1" eaLnBrk="1" hangingPunct="1"/>
            <a:r>
              <a:rPr lang="en-US" altLang="en-US"/>
              <a:t>Find the second smallest element and exchange it with the element in the second position</a:t>
            </a:r>
          </a:p>
          <a:p>
            <a:pPr lvl="1" eaLnBrk="1" hangingPunct="1"/>
            <a:r>
              <a:rPr lang="en-US" altLang="en-US"/>
              <a:t>Continue until the array is sorted</a:t>
            </a:r>
          </a:p>
          <a:p>
            <a:pPr eaLnBrk="1" hangingPunct="1"/>
            <a:r>
              <a:rPr lang="en-US" altLang="en-US"/>
              <a:t>Disadvantage:</a:t>
            </a:r>
          </a:p>
          <a:p>
            <a:pPr lvl="1" eaLnBrk="1" hangingPunct="1"/>
            <a:r>
              <a:rPr lang="en-US" altLang="en-US"/>
              <a:t>Running time depends only slightly on the amount of order in the file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C35824-81FB-4579-BAB0-35D91731A39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Structure of data</a:t>
            </a:r>
          </a:p>
        </p:txBody>
      </p:sp>
      <p:pic>
        <p:nvPicPr>
          <p:cNvPr id="922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t="11195" r="4456" b="5849"/>
          <a:stretch>
            <a:fillRect/>
          </a:stretch>
        </p:blipFill>
        <p:spPr>
          <a:xfrm>
            <a:off x="692150" y="1927225"/>
            <a:ext cx="7854950" cy="3906838"/>
          </a:xfrm>
          <a:noFill/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730250" y="3060700"/>
            <a:ext cx="34861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                                                   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7918450" y="2759075"/>
            <a:ext cx="5651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   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B59B5D-64C3-4A06-AB7C-7C6DABF11FD9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grpSp>
        <p:nvGrpSpPr>
          <p:cNvPr id="62468" name="Group 3"/>
          <p:cNvGrpSpPr>
            <a:grpSpLocks/>
          </p:cNvGrpSpPr>
          <p:nvPr/>
        </p:nvGrpSpPr>
        <p:grpSpPr bwMode="auto">
          <a:xfrm>
            <a:off x="504825" y="1379538"/>
            <a:ext cx="3154363" cy="423862"/>
            <a:chOff x="221" y="912"/>
            <a:chExt cx="1987" cy="267"/>
          </a:xfrm>
        </p:grpSpPr>
        <p:sp>
          <p:nvSpPr>
            <p:cNvPr id="62602" name="Rectangle 4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62603" name="Rectangle 5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62604" name="Rectangle 6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62605" name="Rectangle 7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9</a:t>
              </a:r>
            </a:p>
          </p:txBody>
        </p:sp>
        <p:sp>
          <p:nvSpPr>
            <p:cNvPr id="62606" name="Rectangle 8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62607" name="Rectangle 9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62608" name="Rectangle 10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8</a:t>
              </a:r>
            </a:p>
          </p:txBody>
        </p:sp>
        <p:sp>
          <p:nvSpPr>
            <p:cNvPr id="62609" name="Line 11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610" name="Line 12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611" name="Line 13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612" name="Line 14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613" name="Line 15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614" name="Line 16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615" name="Line 17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616" name="Line 18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617" name="Line 19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618" name="Line 20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</p:grpSp>
      <p:sp>
        <p:nvSpPr>
          <p:cNvPr id="232469" name="Oval 21"/>
          <p:cNvSpPr>
            <a:spLocks noChangeArrowheads="1"/>
          </p:cNvSpPr>
          <p:nvPr/>
        </p:nvSpPr>
        <p:spPr bwMode="auto">
          <a:xfrm>
            <a:off x="3221038" y="1382713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32470" name="Group 22"/>
          <p:cNvGrpSpPr>
            <a:grpSpLocks/>
          </p:cNvGrpSpPr>
          <p:nvPr/>
        </p:nvGrpSpPr>
        <p:grpSpPr bwMode="auto">
          <a:xfrm>
            <a:off x="504825" y="2032000"/>
            <a:ext cx="3154363" cy="423863"/>
            <a:chOff x="221" y="912"/>
            <a:chExt cx="1987" cy="267"/>
          </a:xfrm>
        </p:grpSpPr>
        <p:sp>
          <p:nvSpPr>
            <p:cNvPr id="62585" name="Rectangle 23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8</a:t>
              </a:r>
            </a:p>
          </p:txBody>
        </p:sp>
        <p:sp>
          <p:nvSpPr>
            <p:cNvPr id="62586" name="Rectangle 24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62587" name="Rectangle 25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62588" name="Rectangle 26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9</a:t>
              </a:r>
            </a:p>
          </p:txBody>
        </p:sp>
        <p:sp>
          <p:nvSpPr>
            <p:cNvPr id="62589" name="Rectangle 27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62590" name="Rectangle 28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62591" name="Rectangle 29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62592" name="Line 30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93" name="Line 31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94" name="Line 32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95" name="Line 33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96" name="Line 34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97" name="Line 35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98" name="Line 36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99" name="Line 37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600" name="Line 38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601" name="Line 39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</p:grpSp>
      <p:sp>
        <p:nvSpPr>
          <p:cNvPr id="232488" name="Oval 40"/>
          <p:cNvSpPr>
            <a:spLocks noChangeArrowheads="1"/>
          </p:cNvSpPr>
          <p:nvPr/>
        </p:nvSpPr>
        <p:spPr bwMode="auto">
          <a:xfrm>
            <a:off x="2309813" y="2044700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32489" name="Group 41"/>
          <p:cNvGrpSpPr>
            <a:grpSpLocks/>
          </p:cNvGrpSpPr>
          <p:nvPr/>
        </p:nvGrpSpPr>
        <p:grpSpPr bwMode="auto">
          <a:xfrm>
            <a:off x="504825" y="2693988"/>
            <a:ext cx="3154363" cy="423862"/>
            <a:chOff x="221" y="912"/>
            <a:chExt cx="1987" cy="267"/>
          </a:xfrm>
        </p:grpSpPr>
        <p:sp>
          <p:nvSpPr>
            <p:cNvPr id="62568" name="Rectangle 42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8</a:t>
              </a:r>
            </a:p>
          </p:txBody>
        </p:sp>
        <p:sp>
          <p:nvSpPr>
            <p:cNvPr id="62569" name="Rectangle 43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62570" name="Rectangle 44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62571" name="Rectangle 45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9</a:t>
              </a:r>
            </a:p>
          </p:txBody>
        </p:sp>
        <p:sp>
          <p:nvSpPr>
            <p:cNvPr id="62572" name="Rectangle 46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62573" name="Rectangle 47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62574" name="Rectangle 48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62575" name="Line 49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76" name="Line 50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77" name="Line 51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78" name="Line 52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79" name="Line 53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80" name="Line 54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81" name="Line 55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82" name="Line 56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83" name="Line 57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84" name="Line 58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</p:grpSp>
      <p:sp>
        <p:nvSpPr>
          <p:cNvPr id="232507" name="Oval 59"/>
          <p:cNvSpPr>
            <a:spLocks noChangeArrowheads="1"/>
          </p:cNvSpPr>
          <p:nvPr/>
        </p:nvSpPr>
        <p:spPr bwMode="auto">
          <a:xfrm>
            <a:off x="2765425" y="270033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32508" name="Group 60"/>
          <p:cNvGrpSpPr>
            <a:grpSpLocks/>
          </p:cNvGrpSpPr>
          <p:nvPr/>
        </p:nvGrpSpPr>
        <p:grpSpPr bwMode="auto">
          <a:xfrm>
            <a:off x="504825" y="3367088"/>
            <a:ext cx="3154363" cy="423862"/>
            <a:chOff x="221" y="912"/>
            <a:chExt cx="1987" cy="267"/>
          </a:xfrm>
        </p:grpSpPr>
        <p:sp>
          <p:nvSpPr>
            <p:cNvPr id="62551" name="Rectangle 61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8</a:t>
              </a:r>
            </a:p>
          </p:txBody>
        </p:sp>
        <p:sp>
          <p:nvSpPr>
            <p:cNvPr id="62552" name="Rectangle 62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62553" name="Rectangle 63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62554" name="Rectangle 64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9</a:t>
              </a:r>
            </a:p>
          </p:txBody>
        </p:sp>
        <p:sp>
          <p:nvSpPr>
            <p:cNvPr id="62555" name="Rectangle 65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62556" name="Rectangle 66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62557" name="Rectangle 67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62558" name="Line 68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59" name="Line 69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60" name="Line 70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61" name="Line 71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62" name="Line 72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63" name="Line 73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64" name="Line 74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65" name="Line 75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66" name="Line 76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67" name="Line 77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</p:grpSp>
      <p:sp>
        <p:nvSpPr>
          <p:cNvPr id="232526" name="Oval 78"/>
          <p:cNvSpPr>
            <a:spLocks noChangeArrowheads="1"/>
          </p:cNvSpPr>
          <p:nvPr/>
        </p:nvSpPr>
        <p:spPr bwMode="auto">
          <a:xfrm>
            <a:off x="2312988" y="3371850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32527" name="Group 79"/>
          <p:cNvGrpSpPr>
            <a:grpSpLocks/>
          </p:cNvGrpSpPr>
          <p:nvPr/>
        </p:nvGrpSpPr>
        <p:grpSpPr bwMode="auto">
          <a:xfrm>
            <a:off x="4856163" y="2032000"/>
            <a:ext cx="3154362" cy="423863"/>
            <a:chOff x="221" y="912"/>
            <a:chExt cx="1987" cy="267"/>
          </a:xfrm>
        </p:grpSpPr>
        <p:sp>
          <p:nvSpPr>
            <p:cNvPr id="62534" name="Rectangle 80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8</a:t>
              </a:r>
            </a:p>
          </p:txBody>
        </p:sp>
        <p:sp>
          <p:nvSpPr>
            <p:cNvPr id="62535" name="Rectangle 81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9</a:t>
              </a:r>
            </a:p>
          </p:txBody>
        </p:sp>
        <p:sp>
          <p:nvSpPr>
            <p:cNvPr id="62536" name="Rectangle 82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62537" name="Rectangle 83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62538" name="Rectangle 84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62539" name="Rectangle 85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62540" name="Rectangle 86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62541" name="Line 87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42" name="Line 88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43" name="Line 89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44" name="Line 90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45" name="Line 91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46" name="Line 92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47" name="Line 93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48" name="Line 94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49" name="Line 95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50" name="Line 96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</p:grpSp>
      <p:sp>
        <p:nvSpPr>
          <p:cNvPr id="232545" name="Oval 97"/>
          <p:cNvSpPr>
            <a:spLocks noChangeArrowheads="1"/>
          </p:cNvSpPr>
          <p:nvPr/>
        </p:nvSpPr>
        <p:spPr bwMode="auto">
          <a:xfrm>
            <a:off x="7115175" y="1387475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2546" name="Oval 98"/>
          <p:cNvSpPr>
            <a:spLocks noChangeArrowheads="1"/>
          </p:cNvSpPr>
          <p:nvPr/>
        </p:nvSpPr>
        <p:spPr bwMode="auto">
          <a:xfrm>
            <a:off x="7583488" y="2055813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32547" name="Group 99"/>
          <p:cNvGrpSpPr>
            <a:grpSpLocks/>
          </p:cNvGrpSpPr>
          <p:nvPr/>
        </p:nvGrpSpPr>
        <p:grpSpPr bwMode="auto">
          <a:xfrm>
            <a:off x="4856163" y="1379538"/>
            <a:ext cx="3154362" cy="423862"/>
            <a:chOff x="221" y="912"/>
            <a:chExt cx="1987" cy="267"/>
          </a:xfrm>
        </p:grpSpPr>
        <p:sp>
          <p:nvSpPr>
            <p:cNvPr id="62517" name="Rectangle 100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8</a:t>
              </a:r>
            </a:p>
          </p:txBody>
        </p:sp>
        <p:sp>
          <p:nvSpPr>
            <p:cNvPr id="62518" name="Rectangle 101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62519" name="Rectangle 102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9</a:t>
              </a:r>
            </a:p>
          </p:txBody>
        </p:sp>
        <p:sp>
          <p:nvSpPr>
            <p:cNvPr id="62520" name="Rectangle 103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62521" name="Rectangle 104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62522" name="Rectangle 105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62523" name="Rectangle 106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62524" name="Line 107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25" name="Line 108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26" name="Line 109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27" name="Line 110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28" name="Line 111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29" name="Line 112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30" name="Line 113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31" name="Line 114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32" name="Line 115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33" name="Line 116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</p:grpSp>
      <p:grpSp>
        <p:nvGrpSpPr>
          <p:cNvPr id="232565" name="Group 117"/>
          <p:cNvGrpSpPr>
            <a:grpSpLocks/>
          </p:cNvGrpSpPr>
          <p:nvPr/>
        </p:nvGrpSpPr>
        <p:grpSpPr bwMode="auto">
          <a:xfrm>
            <a:off x="4856163" y="2693988"/>
            <a:ext cx="3154362" cy="423862"/>
            <a:chOff x="221" y="912"/>
            <a:chExt cx="1987" cy="267"/>
          </a:xfrm>
        </p:grpSpPr>
        <p:sp>
          <p:nvSpPr>
            <p:cNvPr id="62500" name="Rectangle 118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9</a:t>
              </a:r>
            </a:p>
          </p:txBody>
        </p:sp>
        <p:sp>
          <p:nvSpPr>
            <p:cNvPr id="62501" name="Rectangle 119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8</a:t>
              </a:r>
            </a:p>
          </p:txBody>
        </p:sp>
        <p:sp>
          <p:nvSpPr>
            <p:cNvPr id="62502" name="Rectangle 120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62503" name="Rectangle 121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62504" name="Rectangle 122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62505" name="Rectangle 123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62506" name="Rectangle 124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62507" name="Line 125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08" name="Line 126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09" name="Line 127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10" name="Line 128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11" name="Line 129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12" name="Line 130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13" name="Line 131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14" name="Line 132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15" name="Line 133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16" name="Line 134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</p:grpSp>
      <p:sp>
        <p:nvSpPr>
          <p:cNvPr id="232583" name="Oval 135"/>
          <p:cNvSpPr>
            <a:spLocks noChangeArrowheads="1"/>
          </p:cNvSpPr>
          <p:nvPr/>
        </p:nvSpPr>
        <p:spPr bwMode="auto">
          <a:xfrm>
            <a:off x="7569200" y="270668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32584" name="Group 136"/>
          <p:cNvGrpSpPr>
            <a:grpSpLocks/>
          </p:cNvGrpSpPr>
          <p:nvPr/>
        </p:nvGrpSpPr>
        <p:grpSpPr bwMode="auto">
          <a:xfrm>
            <a:off x="4856163" y="3367088"/>
            <a:ext cx="3154362" cy="423862"/>
            <a:chOff x="221" y="912"/>
            <a:chExt cx="1987" cy="267"/>
          </a:xfrm>
        </p:grpSpPr>
        <p:sp>
          <p:nvSpPr>
            <p:cNvPr id="62483" name="Rectangle 137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9</a:t>
              </a:r>
            </a:p>
          </p:txBody>
        </p:sp>
        <p:sp>
          <p:nvSpPr>
            <p:cNvPr id="62484" name="Rectangle 138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8</a:t>
              </a:r>
            </a:p>
          </p:txBody>
        </p:sp>
        <p:sp>
          <p:nvSpPr>
            <p:cNvPr id="62485" name="Rectangle 139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62486" name="Rectangle 140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62487" name="Rectangle 141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62488" name="Rectangle 142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62489" name="Rectangle 143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62490" name="Line 144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491" name="Line 145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492" name="Line 146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493" name="Line 147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494" name="Line 148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495" name="Line 149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496" name="Line 150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497" name="Line 151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498" name="Line 152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499" name="Line 153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6D9273-DE20-4471-9692-E8AEDB2E06DF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Selection Sort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en-US"/>
              <a:t> </a:t>
            </a:r>
            <a:r>
              <a:rPr lang="en-US" altLang="en-US">
                <a:solidFill>
                  <a:schemeClr val="tx1"/>
                </a:solidFill>
              </a:rPr>
              <a:t>SELECTION-SORT</a:t>
            </a:r>
            <a:r>
              <a:rPr lang="en-US" altLang="en-US" i="1">
                <a:solidFill>
                  <a:schemeClr val="tx1"/>
                </a:solidFill>
              </a:rPr>
              <a:t>(A)</a:t>
            </a:r>
          </a:p>
          <a:p>
            <a:pPr eaLnBrk="1" hangingPunct="1">
              <a:buFontTx/>
              <a:buNone/>
            </a:pPr>
            <a:r>
              <a:rPr lang="en-US" altLang="en-US" i="1">
                <a:solidFill>
                  <a:schemeClr val="tx1"/>
                </a:solidFill>
              </a:rPr>
              <a:t>	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n ← length[A]</a:t>
            </a:r>
          </a:p>
          <a:p>
            <a:pPr eaLnBrk="1" hangingPunct="1">
              <a:buFontTx/>
              <a:buNone/>
            </a:pPr>
            <a:r>
              <a:rPr lang="en-US" altLang="en-US" b="1">
                <a:solidFill>
                  <a:schemeClr val="tx1"/>
                </a:solidFill>
              </a:rPr>
              <a:t>	for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j ← 1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r>
              <a:rPr lang="en-US" altLang="en-US" b="1">
                <a:solidFill>
                  <a:schemeClr val="tx1"/>
                </a:solidFill>
              </a:rPr>
              <a:t>to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n - 1</a:t>
            </a:r>
          </a:p>
          <a:p>
            <a:pPr eaLnBrk="1" hangingPunct="1">
              <a:buFontTx/>
              <a:buNone/>
            </a:pPr>
            <a:r>
              <a:rPr lang="en-US" altLang="en-US" b="1">
                <a:solidFill>
                  <a:schemeClr val="tx1"/>
                </a:solidFill>
              </a:rPr>
              <a:t>		do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smallest</a:t>
            </a:r>
            <a:r>
              <a:rPr lang="en-US" altLang="en-US">
                <a:solidFill>
                  <a:schemeClr val="tx1"/>
                </a:solidFill>
              </a:rPr>
              <a:t> ←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j</a:t>
            </a:r>
          </a:p>
          <a:p>
            <a:pPr eaLnBrk="1" hangingPunct="1">
              <a:buFontTx/>
              <a:buNone/>
            </a:pPr>
            <a:r>
              <a:rPr lang="en-US" altLang="en-US" b="1">
                <a:solidFill>
                  <a:schemeClr val="tx1"/>
                </a:solidFill>
              </a:rPr>
              <a:t>		      for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i ← j + 1</a:t>
            </a:r>
            <a:r>
              <a:rPr lang="en-US" altLang="en-US">
                <a:solidFill>
                  <a:schemeClr val="tx1"/>
                </a:solidFill>
              </a:rPr>
              <a:t> </a:t>
            </a:r>
            <a:r>
              <a:rPr lang="en-US" altLang="en-US" b="1">
                <a:solidFill>
                  <a:schemeClr val="tx1"/>
                </a:solidFill>
              </a:rPr>
              <a:t>to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n</a:t>
            </a:r>
          </a:p>
          <a:p>
            <a:pPr eaLnBrk="1" hangingPunct="1">
              <a:buFontTx/>
              <a:buNone/>
            </a:pPr>
            <a:r>
              <a:rPr lang="en-US" altLang="en-US" b="1">
                <a:solidFill>
                  <a:schemeClr val="tx1"/>
                </a:solidFill>
              </a:rPr>
              <a:t>			   do if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A[i] &lt; A[smallest]</a:t>
            </a:r>
          </a:p>
          <a:p>
            <a:pPr eaLnBrk="1" hangingPunct="1">
              <a:buFontTx/>
              <a:buNone/>
            </a:pPr>
            <a:r>
              <a:rPr lang="en-US" altLang="en-US" b="1">
                <a:solidFill>
                  <a:schemeClr val="tx1"/>
                </a:solidFill>
              </a:rPr>
              <a:t>				   then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smallest ← i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		      exchange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A[j] ↔ A[smallest]</a:t>
            </a:r>
          </a:p>
          <a:p>
            <a:pPr eaLnBrk="1" hangingPunct="1"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grpSp>
        <p:nvGrpSpPr>
          <p:cNvPr id="64517" name="Group 4"/>
          <p:cNvGrpSpPr>
            <a:grpSpLocks/>
          </p:cNvGrpSpPr>
          <p:nvPr/>
        </p:nvGrpSpPr>
        <p:grpSpPr bwMode="auto">
          <a:xfrm>
            <a:off x="5413375" y="1808163"/>
            <a:ext cx="3154363" cy="423862"/>
            <a:chOff x="221" y="912"/>
            <a:chExt cx="1987" cy="267"/>
          </a:xfrm>
        </p:grpSpPr>
        <p:sp>
          <p:nvSpPr>
            <p:cNvPr id="64519" name="Rectangle 5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64520" name="Rectangle 6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64521" name="Rectangle 7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64522" name="Rectangle 8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9</a:t>
              </a:r>
            </a:p>
          </p:txBody>
        </p:sp>
        <p:sp>
          <p:nvSpPr>
            <p:cNvPr id="64523" name="Rectangle 9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64524" name="Rectangle 10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64525" name="Rectangle 11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8</a:t>
              </a:r>
            </a:p>
          </p:txBody>
        </p:sp>
        <p:sp>
          <p:nvSpPr>
            <p:cNvPr id="64526" name="Line 12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4527" name="Line 13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4528" name="Line 14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4529" name="Line 15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4530" name="Line 16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4531" name="Line 17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4532" name="Line 18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4533" name="Line 19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4534" name="Line 20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4535" name="Line 21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</p:grpSp>
      <p:sp>
        <p:nvSpPr>
          <p:cNvPr id="64518" name="Oval 22"/>
          <p:cNvSpPr>
            <a:spLocks noChangeArrowheads="1"/>
          </p:cNvSpPr>
          <p:nvPr/>
        </p:nvSpPr>
        <p:spPr bwMode="auto">
          <a:xfrm>
            <a:off x="8129588" y="181133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F53187-C7DE-4766-9827-24FCF856183A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33474" name="AutoShape 2"/>
          <p:cNvSpPr>
            <a:spLocks noChangeArrowheads="1"/>
          </p:cNvSpPr>
          <p:nvPr/>
        </p:nvSpPr>
        <p:spPr bwMode="auto">
          <a:xfrm>
            <a:off x="1406525" y="5791200"/>
            <a:ext cx="7597775" cy="488950"/>
          </a:xfrm>
          <a:prstGeom prst="roundRect">
            <a:avLst>
              <a:gd name="adj" fmla="val 16667"/>
            </a:avLst>
          </a:prstGeom>
          <a:solidFill>
            <a:srgbClr val="CC0000">
              <a:alpha val="3098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3475" name="AutoShape 3"/>
          <p:cNvSpPr>
            <a:spLocks noChangeArrowheads="1"/>
          </p:cNvSpPr>
          <p:nvPr/>
        </p:nvSpPr>
        <p:spPr bwMode="auto">
          <a:xfrm>
            <a:off x="1501775" y="4502150"/>
            <a:ext cx="7597775" cy="504825"/>
          </a:xfrm>
          <a:prstGeom prst="roundRect">
            <a:avLst>
              <a:gd name="adj" fmla="val 16667"/>
            </a:avLst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33476" name="Group 4"/>
          <p:cNvGrpSpPr>
            <a:grpSpLocks/>
          </p:cNvGrpSpPr>
          <p:nvPr/>
        </p:nvGrpSpPr>
        <p:grpSpPr bwMode="auto">
          <a:xfrm>
            <a:off x="157163" y="3629025"/>
            <a:ext cx="1905000" cy="1214438"/>
            <a:chOff x="99" y="2286"/>
            <a:chExt cx="1200" cy="765"/>
          </a:xfrm>
        </p:grpSpPr>
        <p:sp>
          <p:nvSpPr>
            <p:cNvPr id="66576" name="Text Box 5"/>
            <p:cNvSpPr txBox="1">
              <a:spLocks noChangeArrowheads="1"/>
            </p:cNvSpPr>
            <p:nvPr/>
          </p:nvSpPr>
          <p:spPr bwMode="auto">
            <a:xfrm>
              <a:off x="99" y="2286"/>
              <a:ext cx="1200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Symbol" panose="05050102010706020507" pitchFamily="18" charset="2"/>
                <a:buChar char="»"/>
              </a:pPr>
              <a:r>
                <a:rPr lang="en-US" altLang="en-US" sz="280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n</a:t>
              </a:r>
              <a:r>
                <a:rPr lang="en-US" altLang="en-US" sz="2800" baseline="3000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2</a:t>
              </a:r>
              <a:r>
                <a:rPr lang="en-US" altLang="en-US" sz="280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/2 </a:t>
              </a:r>
            </a:p>
            <a:p>
              <a:pPr eaLnBrk="1" hangingPunct="1">
                <a:buFont typeface="Symbol" panose="05050102010706020507" pitchFamily="18" charset="2"/>
                <a:buNone/>
              </a:pPr>
              <a:r>
                <a:rPr lang="en-US" altLang="en-US" sz="240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comparisons</a:t>
              </a:r>
            </a:p>
          </p:txBody>
        </p:sp>
        <p:sp>
          <p:nvSpPr>
            <p:cNvPr id="66577" name="Freeform 6"/>
            <p:cNvSpPr>
              <a:spLocks/>
            </p:cNvSpPr>
            <p:nvPr/>
          </p:nvSpPr>
          <p:spPr bwMode="auto">
            <a:xfrm rot="5400000" flipV="1">
              <a:off x="698" y="2813"/>
              <a:ext cx="208" cy="267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09 h 270"/>
                <a:gd name="T4" fmla="*/ 208 w 208"/>
                <a:gd name="T5" fmla="*/ 267 h 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56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Analysis of Selection Sort</a:t>
            </a:r>
          </a:p>
        </p:txBody>
      </p:sp>
      <p:sp>
        <p:nvSpPr>
          <p:cNvPr id="66567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4800" y="1166813"/>
            <a:ext cx="8229600" cy="536416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tx1"/>
                </a:solidFill>
              </a:rPr>
              <a:t>SELECTION-SORT</a:t>
            </a:r>
            <a:r>
              <a:rPr lang="en-US" altLang="en-US" i="1" dirty="0">
                <a:solidFill>
                  <a:schemeClr val="tx1"/>
                </a:solidFill>
              </a:rPr>
              <a:t>(A)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i="1" dirty="0">
                <a:solidFill>
                  <a:schemeClr val="tx1"/>
                </a:solidFill>
              </a:rPr>
              <a:t>	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n ← length[A]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  </a:t>
            </a:r>
            <a:r>
              <a:rPr lang="en-US" altLang="en-US" b="1" dirty="0">
                <a:solidFill>
                  <a:schemeClr val="tx1"/>
                </a:solidFill>
              </a:rPr>
              <a:t>for 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j ← 1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b="1" dirty="0">
                <a:solidFill>
                  <a:schemeClr val="tx1"/>
                </a:solidFill>
              </a:rPr>
              <a:t>to 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n - 1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</a:rPr>
              <a:t>		do 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smallest</a:t>
            </a:r>
            <a:r>
              <a:rPr lang="en-US" altLang="en-US" dirty="0">
                <a:solidFill>
                  <a:schemeClr val="tx1"/>
                </a:solidFill>
              </a:rPr>
              <a:t> ← 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j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</a:rPr>
              <a:t>		      for </a:t>
            </a:r>
            <a:r>
              <a:rPr lang="en-US" alt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← j + 1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b="1" dirty="0">
                <a:solidFill>
                  <a:schemeClr val="tx1"/>
                </a:solidFill>
              </a:rPr>
              <a:t>to 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n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</a:rPr>
              <a:t>			   do if 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A[</a:t>
            </a:r>
            <a:r>
              <a:rPr lang="en-US" alt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] &lt; A[smallest]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</a:rPr>
              <a:t>				   then 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smallest ← </a:t>
            </a:r>
            <a:r>
              <a:rPr lang="en-US" alt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endParaRPr lang="en-US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		      exchange 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A[j] ↔ A[smallest]</a:t>
            </a:r>
            <a:endParaRPr lang="en-US" altLang="en-US" dirty="0"/>
          </a:p>
        </p:txBody>
      </p:sp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6462713" y="1176338"/>
            <a:ext cx="2133600" cy="528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cost	 times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en-US" baseline="-2500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       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en-US" baseline="-2500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 	   n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en-US" baseline="-25000">
                <a:solidFill>
                  <a:schemeClr val="tx1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	   n-1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en-US" baseline="-25000">
                <a:solidFill>
                  <a:schemeClr val="tx1"/>
                </a:solidFill>
                <a:latin typeface="Comic Sans MS" panose="030F0702030302020204" pitchFamily="66" charset="0"/>
              </a:rPr>
              <a:t>4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en-US" baseline="-25000">
                <a:solidFill>
                  <a:schemeClr val="tx1"/>
                </a:solidFill>
                <a:latin typeface="Comic Sans MS" panose="030F0702030302020204" pitchFamily="66" charset="0"/>
              </a:rPr>
              <a:t>5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en-US" baseline="-25000">
                <a:solidFill>
                  <a:schemeClr val="tx1"/>
                </a:solidFill>
                <a:latin typeface="Comic Sans MS" panose="030F0702030302020204" pitchFamily="66" charset="0"/>
              </a:rPr>
              <a:t>6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en-US" baseline="-25000">
                <a:solidFill>
                  <a:schemeClr val="tx1"/>
                </a:solidFill>
                <a:latin typeface="Comic Sans MS" panose="030F0702030302020204" pitchFamily="66" charset="0"/>
              </a:rPr>
              <a:t>7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 	   n-1</a:t>
            </a:r>
            <a:endParaRPr lang="en-US" altLang="en-US">
              <a:solidFill>
                <a:schemeClr val="tx1"/>
              </a:solidFill>
            </a:endParaRPr>
          </a:p>
        </p:txBody>
      </p:sp>
      <p:graphicFrame>
        <p:nvGraphicFramePr>
          <p:cNvPr id="233482" name="Object 10"/>
          <p:cNvGraphicFramePr>
            <a:graphicFrameLocks noChangeAspect="1"/>
          </p:cNvGraphicFramePr>
          <p:nvPr/>
        </p:nvGraphicFramePr>
        <p:xfrm>
          <a:off x="7380288" y="3881438"/>
          <a:ext cx="16652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39392" imgH="304668" progId="Equation.3">
                  <p:embed/>
                </p:oleObj>
              </mc:Choice>
              <mc:Fallback>
                <p:oleObj name="Equation" r:id="rId3" imgW="939392" imgH="30466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3881438"/>
                        <a:ext cx="166528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3" name="Object 11"/>
          <p:cNvGraphicFramePr>
            <a:graphicFrameLocks noChangeAspect="1"/>
          </p:cNvGraphicFramePr>
          <p:nvPr/>
        </p:nvGraphicFramePr>
        <p:xfrm>
          <a:off x="7483475" y="4510088"/>
          <a:ext cx="1331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61669" imgH="304668" progId="Equation.3">
                  <p:embed/>
                </p:oleObj>
              </mc:Choice>
              <mc:Fallback>
                <p:oleObj name="Equation" r:id="rId5" imgW="761669" imgH="30466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3475" y="4510088"/>
                        <a:ext cx="1331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4" name="Object 12"/>
          <p:cNvGraphicFramePr>
            <a:graphicFrameLocks noChangeAspect="1"/>
          </p:cNvGraphicFramePr>
          <p:nvPr/>
        </p:nvGraphicFramePr>
        <p:xfrm>
          <a:off x="7491413" y="5187950"/>
          <a:ext cx="1333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61669" imgH="304668" progId="Equation.3">
                  <p:embed/>
                </p:oleObj>
              </mc:Choice>
              <mc:Fallback>
                <p:oleObj name="Equation" r:id="rId7" imgW="761669" imgH="30466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1413" y="5187950"/>
                        <a:ext cx="13335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71438" y="4857750"/>
            <a:ext cx="1655762" cy="1214438"/>
            <a:chOff x="99" y="2286"/>
            <a:chExt cx="1043" cy="765"/>
          </a:xfrm>
        </p:grpSpPr>
        <p:sp>
          <p:nvSpPr>
            <p:cNvPr id="66574" name="Text Box 14"/>
            <p:cNvSpPr txBox="1">
              <a:spLocks noChangeArrowheads="1"/>
            </p:cNvSpPr>
            <p:nvPr/>
          </p:nvSpPr>
          <p:spPr bwMode="auto">
            <a:xfrm>
              <a:off x="99" y="2286"/>
              <a:ext cx="1043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Symbol" panose="05050102010706020507" pitchFamily="18" charset="2"/>
                <a:buChar char="»"/>
              </a:pPr>
              <a:r>
                <a:rPr lang="en-US" altLang="en-US" sz="280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n</a:t>
              </a:r>
            </a:p>
            <a:p>
              <a:pPr eaLnBrk="1" hangingPunct="1">
                <a:buFont typeface="Symbol" panose="05050102010706020507" pitchFamily="18" charset="2"/>
                <a:buNone/>
              </a:pPr>
              <a:r>
                <a:rPr lang="en-US" altLang="en-US" sz="240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exchanges</a:t>
              </a:r>
            </a:p>
          </p:txBody>
        </p:sp>
        <p:sp>
          <p:nvSpPr>
            <p:cNvPr id="66575" name="Freeform 15"/>
            <p:cNvSpPr>
              <a:spLocks/>
            </p:cNvSpPr>
            <p:nvPr/>
          </p:nvSpPr>
          <p:spPr bwMode="auto">
            <a:xfrm rot="5400000" flipV="1">
              <a:off x="698" y="2813"/>
              <a:ext cx="208" cy="267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09 h 270"/>
                <a:gd name="T4" fmla="*/ 208 w 208"/>
                <a:gd name="T5" fmla="*/ 267 h 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66573" name="Object 16"/>
          <p:cNvGraphicFramePr>
            <a:graphicFrameLocks noChangeAspect="1"/>
          </p:cNvGraphicFramePr>
          <p:nvPr/>
        </p:nvGraphicFramePr>
        <p:xfrm>
          <a:off x="236538" y="6323013"/>
          <a:ext cx="79502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410200" imgH="444500" progId="Equation.DSMT4">
                  <p:embed/>
                </p:oleObj>
              </mc:Choice>
              <mc:Fallback>
                <p:oleObj name="Equation" r:id="rId9" imgW="5410200" imgH="4445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6323013"/>
                        <a:ext cx="795020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2228850"/>
          </a:xfrm>
        </p:spPr>
        <p:txBody>
          <a:bodyPr/>
          <a:lstStyle/>
          <a:p>
            <a:pPr eaLnBrk="1" hangingPunct="1"/>
            <a:r>
              <a:rPr lang="en-US" altLang="en-US" sz="6000" b="1" dirty="0"/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2738363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9600" y="304800"/>
            <a:ext cx="8070850" cy="355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i="0" dirty="0">
                <a:latin typeface="Arial" charset="0"/>
              </a:rPr>
              <a:t>Divide and Conquer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700" b="1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Divide</a:t>
            </a:r>
            <a:r>
              <a:rPr lang="en-US" sz="2400" dirty="0">
                <a:latin typeface="Arial" charset="0"/>
              </a:rPr>
              <a:t> the problem into a number of 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sub-problems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050" dirty="0">
              <a:solidFill>
                <a:schemeClr val="hlink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Conquer </a:t>
            </a:r>
            <a:r>
              <a:rPr lang="en-US" sz="2400" dirty="0">
                <a:latin typeface="Arial" charset="0"/>
              </a:rPr>
              <a:t>the sub-problems by solving them 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recursively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		Base case:</a:t>
            </a:r>
            <a:r>
              <a:rPr lang="en-US" sz="2400" dirty="0">
                <a:latin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>
                <a:latin typeface="Arial" charset="0"/>
              </a:rPr>
              <a:t>			If the sub-problems are small enough,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>
                <a:latin typeface="Arial" charset="0"/>
              </a:rPr>
              <a:t>			solve them directly in constant time.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05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Combine</a:t>
            </a:r>
            <a:r>
              <a:rPr lang="en-US" sz="2400" dirty="0">
                <a:latin typeface="Arial" charset="0"/>
              </a:rPr>
              <a:t> the 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sub-problem solutions</a:t>
            </a:r>
            <a:r>
              <a:rPr lang="en-US" sz="2400" dirty="0">
                <a:latin typeface="Arial" charset="0"/>
              </a:rPr>
              <a:t> to give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>
                <a:latin typeface="Arial" charset="0"/>
              </a:rPr>
              <a:t>	a solution to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1253677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396999"/>
            <a:ext cx="8580438" cy="4643585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000" dirty="0"/>
              <a:t>void </a:t>
            </a:r>
            <a:r>
              <a:rPr lang="en-US" sz="2000" dirty="0" err="1"/>
              <a:t>mergesort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theArray</a:t>
            </a:r>
            <a:r>
              <a:rPr lang="en-US" sz="2000" dirty="0"/>
              <a:t>[],     </a:t>
            </a:r>
            <a:r>
              <a:rPr lang="en-US" sz="2000" dirty="0" err="1"/>
              <a:t>int</a:t>
            </a:r>
            <a:r>
              <a:rPr lang="en-US" sz="2000" dirty="0"/>
              <a:t> first,     </a:t>
            </a:r>
            <a:r>
              <a:rPr lang="en-US" sz="2000" dirty="0" err="1"/>
              <a:t>int</a:t>
            </a:r>
            <a:r>
              <a:rPr lang="en-US" sz="2000" dirty="0"/>
              <a:t> last) {</a:t>
            </a:r>
          </a:p>
          <a:p>
            <a:pPr eaLnBrk="1" hangingPunct="1">
              <a:buFontTx/>
              <a:buNone/>
            </a:pPr>
            <a:r>
              <a:rPr lang="en-US" sz="2000" dirty="0"/>
              <a:t>   if (first &lt; last) {</a:t>
            </a:r>
          </a:p>
          <a:p>
            <a:pPr eaLnBrk="1" hangingPunct="1">
              <a:buFontTx/>
              <a:buNone/>
            </a:pPr>
            <a:r>
              <a:rPr lang="en-US" sz="2000" dirty="0"/>
              <a:t>     		</a:t>
            </a:r>
          </a:p>
          <a:p>
            <a:pPr eaLnBrk="1" hangingPunct="1">
              <a:buFontTx/>
              <a:buNone/>
            </a:pPr>
            <a:r>
              <a:rPr lang="en-US" sz="2000" dirty="0"/>
              <a:t>		</a:t>
            </a:r>
            <a:r>
              <a:rPr lang="en-US" sz="2000" dirty="0" err="1"/>
              <a:t>int</a:t>
            </a:r>
            <a:r>
              <a:rPr lang="en-US" sz="2000" dirty="0"/>
              <a:t> mid = (first + last)/2; 		</a:t>
            </a:r>
            <a:r>
              <a:rPr lang="en-US" sz="2000" dirty="0">
                <a:solidFill>
                  <a:srgbClr val="00B050"/>
                </a:solidFill>
              </a:rPr>
              <a:t>// index of midpoint</a:t>
            </a:r>
          </a:p>
          <a:p>
            <a:pPr eaLnBrk="1" hangingPunct="1">
              <a:buFontTx/>
              <a:buNone/>
            </a:pPr>
            <a:r>
              <a:rPr lang="en-US" sz="2000" dirty="0"/>
              <a:t>      		</a:t>
            </a:r>
          </a:p>
          <a:p>
            <a:pPr eaLnBrk="1" hangingPunct="1">
              <a:buFontTx/>
              <a:buNone/>
            </a:pPr>
            <a:r>
              <a:rPr lang="en-US" sz="2000" dirty="0"/>
              <a:t>			</a:t>
            </a:r>
            <a:r>
              <a:rPr lang="en-US" sz="2000" dirty="0" err="1"/>
              <a:t>mergesort</a:t>
            </a:r>
            <a:r>
              <a:rPr lang="en-US" sz="2000" dirty="0"/>
              <a:t>(</a:t>
            </a:r>
            <a:r>
              <a:rPr lang="en-US" sz="2000" dirty="0" err="1"/>
              <a:t>theArray</a:t>
            </a:r>
            <a:r>
              <a:rPr lang="en-US" sz="2000" dirty="0"/>
              <a:t>, first, mid);</a:t>
            </a:r>
          </a:p>
          <a:p>
            <a:pPr eaLnBrk="1" hangingPunct="1">
              <a:buFontTx/>
              <a:buNone/>
            </a:pPr>
            <a:r>
              <a:rPr lang="en-US" sz="2000" dirty="0"/>
              <a:t>      		</a:t>
            </a:r>
            <a:r>
              <a:rPr lang="en-US" sz="2000" dirty="0" err="1"/>
              <a:t>mergesort</a:t>
            </a:r>
            <a:r>
              <a:rPr lang="en-US" sz="2000" dirty="0"/>
              <a:t>(</a:t>
            </a:r>
            <a:r>
              <a:rPr lang="en-US" sz="2000" dirty="0" err="1"/>
              <a:t>theArray</a:t>
            </a:r>
            <a:r>
              <a:rPr lang="en-US" sz="2000" dirty="0"/>
              <a:t>, mid+1, last);</a:t>
            </a:r>
          </a:p>
          <a:p>
            <a:pPr eaLnBrk="1" hangingPunct="1">
              <a:buFontTx/>
              <a:buNone/>
            </a:pPr>
            <a:endParaRPr lang="en-US" sz="1600" dirty="0"/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00B050"/>
                </a:solidFill>
              </a:rPr>
              <a:t>			</a:t>
            </a:r>
            <a:r>
              <a:rPr lang="en-US" sz="2000" dirty="0">
                <a:solidFill>
                  <a:srgbClr val="FF0000"/>
                </a:solidFill>
              </a:rPr>
              <a:t>// merge the two halves</a:t>
            </a:r>
          </a:p>
          <a:p>
            <a:pPr eaLnBrk="1" hangingPunct="1">
              <a:buFontTx/>
              <a:buNone/>
            </a:pPr>
            <a:r>
              <a:rPr lang="en-US" sz="2000" dirty="0"/>
              <a:t>      		merge(</a:t>
            </a:r>
            <a:r>
              <a:rPr lang="en-US" sz="2000" dirty="0" err="1"/>
              <a:t>theArray</a:t>
            </a:r>
            <a:r>
              <a:rPr lang="en-US" sz="2000" dirty="0"/>
              <a:t>, first, mid, last);</a:t>
            </a:r>
          </a:p>
          <a:p>
            <a:pPr eaLnBrk="1" hangingPunct="1">
              <a:buFontTx/>
              <a:buNone/>
            </a:pPr>
            <a:r>
              <a:rPr lang="en-US" sz="2000" dirty="0"/>
              <a:t>   }</a:t>
            </a:r>
          </a:p>
          <a:p>
            <a:pPr eaLnBrk="1" hangingPunct="1">
              <a:buFontTx/>
              <a:buNone/>
            </a:pPr>
            <a:r>
              <a:rPr lang="en-US" sz="2000" dirty="0"/>
              <a:t>}  </a:t>
            </a:r>
            <a:r>
              <a:rPr lang="en-US" sz="2000" dirty="0">
                <a:solidFill>
                  <a:srgbClr val="00B050"/>
                </a:solidFill>
              </a:rPr>
              <a:t>// end merge sort</a:t>
            </a:r>
          </a:p>
        </p:txBody>
      </p:sp>
    </p:spTree>
    <p:extLst>
      <p:ext uri="{BB962C8B-B14F-4D97-AF65-F5344CB8AC3E}">
        <p14:creationId xmlns:p14="http://schemas.microsoft.com/office/powerpoint/2010/main" val="663878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Merge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20089"/>
            <a:ext cx="7467600" cy="4611255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/>
              <a:t>const </a:t>
            </a:r>
            <a:r>
              <a:rPr lang="en-US" sz="1800" dirty="0" err="1"/>
              <a:t>int</a:t>
            </a:r>
            <a:r>
              <a:rPr lang="en-US" sz="1800" dirty="0"/>
              <a:t> MAX_SIZE = 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/>
              <a:t>void merge(</a:t>
            </a:r>
            <a:r>
              <a:rPr lang="en-US" sz="1800" dirty="0" err="1"/>
              <a:t>int</a:t>
            </a:r>
            <a:r>
              <a:rPr lang="en-US" sz="1800" dirty="0"/>
              <a:t>  </a:t>
            </a:r>
            <a:r>
              <a:rPr lang="en-US" sz="1800" dirty="0" err="1"/>
              <a:t>theArray</a:t>
            </a:r>
            <a:r>
              <a:rPr lang="en-US" sz="1800" dirty="0"/>
              <a:t>[],   </a:t>
            </a:r>
            <a:r>
              <a:rPr lang="en-US" sz="1800" dirty="0" err="1"/>
              <a:t>int</a:t>
            </a:r>
            <a:r>
              <a:rPr lang="en-US" sz="1800" dirty="0"/>
              <a:t> first,    </a:t>
            </a:r>
            <a:r>
              <a:rPr lang="en-US" sz="1800" dirty="0" err="1"/>
              <a:t>int</a:t>
            </a:r>
            <a:r>
              <a:rPr lang="en-US" sz="1800" dirty="0"/>
              <a:t> mid,       </a:t>
            </a:r>
            <a:r>
              <a:rPr lang="en-US" sz="1800" dirty="0" err="1"/>
              <a:t>int</a:t>
            </a:r>
            <a:r>
              <a:rPr lang="en-US" sz="1800" dirty="0"/>
              <a:t> last)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DataType</a:t>
            </a:r>
            <a:r>
              <a:rPr lang="en-US" sz="1800" dirty="0"/>
              <a:t> </a:t>
            </a:r>
            <a:r>
              <a:rPr lang="en-US" sz="1800" dirty="0" err="1"/>
              <a:t>tempArray</a:t>
            </a:r>
            <a:r>
              <a:rPr lang="en-US" sz="1800" dirty="0"/>
              <a:t>[MAX_SIZE];</a:t>
            </a:r>
            <a:r>
              <a:rPr lang="en-US" sz="1600" dirty="0"/>
              <a:t>// temporary array</a:t>
            </a:r>
            <a:endParaRPr lang="en-US" sz="18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first1 = first; 	</a:t>
            </a:r>
            <a:r>
              <a:rPr lang="en-US" sz="1600" dirty="0"/>
              <a:t>// beginning of first </a:t>
            </a:r>
            <a:r>
              <a:rPr lang="en-US" sz="1600" dirty="0" err="1"/>
              <a:t>subarray</a:t>
            </a:r>
            <a:endParaRPr lang="en-US" sz="16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last1 = mid; 	</a:t>
            </a:r>
            <a:r>
              <a:rPr lang="en-US" sz="1600" dirty="0"/>
              <a:t>// end of first </a:t>
            </a:r>
            <a:r>
              <a:rPr lang="en-US" sz="1600" dirty="0" err="1"/>
              <a:t>subarray</a:t>
            </a:r>
            <a:endParaRPr lang="en-US" sz="16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first2 = mid + 1;</a:t>
            </a:r>
            <a:r>
              <a:rPr lang="en-US" sz="1600" dirty="0"/>
              <a:t>/ /beginning of second </a:t>
            </a:r>
            <a:r>
              <a:rPr lang="en-US" sz="1600" dirty="0" err="1"/>
              <a:t>subarray</a:t>
            </a:r>
            <a:endParaRPr lang="en-US" sz="16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last2 = last;	</a:t>
            </a:r>
            <a:r>
              <a:rPr lang="en-US" sz="1600" dirty="0"/>
              <a:t>// end of second </a:t>
            </a:r>
            <a:r>
              <a:rPr lang="en-US" sz="1600" dirty="0" err="1"/>
              <a:t>subarray</a:t>
            </a:r>
            <a:endParaRPr lang="en-US" sz="16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index = first1; 	</a:t>
            </a:r>
            <a:r>
              <a:rPr lang="en-US" sz="1600" dirty="0"/>
              <a:t>// next available location in </a:t>
            </a:r>
            <a:r>
              <a:rPr lang="en-US" sz="1600" dirty="0" err="1"/>
              <a:t>tempArray</a:t>
            </a:r>
            <a:endParaRPr lang="en-US" sz="16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/>
              <a:t>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749735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7" y="337128"/>
            <a:ext cx="8562109" cy="64423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for ( ; (first1 &lt;= last1) &amp;&amp; (first2 &lt;= last2); index++) {</a:t>
            </a:r>
          </a:p>
          <a:p>
            <a:pPr>
              <a:lnSpc>
                <a:spcPct val="90000"/>
              </a:lnSpc>
              <a:buNone/>
            </a:pPr>
            <a:endParaRPr lang="en-US" sz="8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      if (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theArray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[first1] &lt;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theArray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[first2]) {  </a:t>
            </a:r>
          </a:p>
          <a:p>
            <a:pPr>
              <a:lnSpc>
                <a:spcPct val="90000"/>
              </a:lnSpc>
              <a:buNone/>
            </a:pPr>
            <a:endParaRPr lang="en-US" sz="8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tempArray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[index] 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theArray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[first1];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++first1;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}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else {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tempArray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[index] 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theArray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[first2];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++first2;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}</a:t>
            </a:r>
          </a:p>
          <a:p>
            <a:pPr lvl="0">
              <a:buNone/>
              <a:defRPr/>
            </a:pP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>
              <a:buNone/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// finish off the first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subarray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if necessary</a:t>
            </a:r>
          </a:p>
          <a:p>
            <a:pPr lvl="0">
              <a:buNone/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   for (; first1 &lt;= last1; first1++, index++)</a:t>
            </a:r>
          </a:p>
          <a:p>
            <a:pPr lvl="0">
              <a:buNone/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tempArray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[index] 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theArray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[first1];</a:t>
            </a:r>
          </a:p>
          <a:p>
            <a:pPr lvl="0">
              <a:buNone/>
              <a:defRPr/>
            </a:pPr>
            <a:endParaRPr lang="en-US" sz="800" b="1" dirty="0">
              <a:latin typeface="Arial" pitchFamily="34" charset="0"/>
              <a:cs typeface="Arial" pitchFamily="34" charset="0"/>
            </a:endParaRPr>
          </a:p>
          <a:p>
            <a:pPr lvl="0">
              <a:buNone/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// finish off the second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subarray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if necessary</a:t>
            </a:r>
          </a:p>
          <a:p>
            <a:pPr lvl="0">
              <a:buNone/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   for (; first2 &lt;= last2; first2++, index++)</a:t>
            </a:r>
          </a:p>
          <a:p>
            <a:pPr lvl="0">
              <a:buNone/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tempArray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[index] =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theArray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[first2];</a:t>
            </a:r>
          </a:p>
          <a:p>
            <a:pPr lvl="0">
              <a:buNone/>
              <a:defRPr/>
            </a:pPr>
            <a:endParaRPr lang="en-US" sz="800" b="1" dirty="0">
              <a:latin typeface="Arial" pitchFamily="34" charset="0"/>
              <a:cs typeface="Arial" pitchFamily="34" charset="0"/>
            </a:endParaRPr>
          </a:p>
          <a:p>
            <a:pPr lvl="0">
              <a:buNone/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// copy the result back into the original array</a:t>
            </a:r>
          </a:p>
          <a:p>
            <a:pPr lvl="0">
              <a:buNone/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   for (index = first; index &lt;= last; index++)</a:t>
            </a:r>
          </a:p>
          <a:p>
            <a:pPr lvl="0">
              <a:buNone/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theArray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[index] =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tempArray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[index];</a:t>
            </a:r>
          </a:p>
          <a:p>
            <a:pPr lvl="0">
              <a:buNone/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} 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// end merge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08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52400"/>
            <a:ext cx="8650288" cy="582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Mergesort - Example</a:t>
            </a:r>
          </a:p>
        </p:txBody>
      </p:sp>
      <p:graphicFrame>
        <p:nvGraphicFramePr>
          <p:cNvPr id="67831" name="Group 2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102987"/>
              </p:ext>
            </p:extLst>
          </p:nvPr>
        </p:nvGraphicFramePr>
        <p:xfrm>
          <a:off x="3095625" y="1253832"/>
          <a:ext cx="2466975" cy="396240"/>
        </p:xfrm>
        <a:graphic>
          <a:graphicData uri="http://schemas.openxmlformats.org/drawingml/2006/table">
            <a:tbl>
              <a:tblPr/>
              <a:tblGrid>
                <a:gridCol w="309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607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318618"/>
              </p:ext>
            </p:extLst>
          </p:nvPr>
        </p:nvGraphicFramePr>
        <p:xfrm>
          <a:off x="6330950" y="2092032"/>
          <a:ext cx="1230313" cy="396240"/>
        </p:xfrm>
        <a:graphic>
          <a:graphicData uri="http://schemas.openxmlformats.org/drawingml/2006/table">
            <a:tbl>
              <a:tblPr/>
              <a:tblGrid>
                <a:gridCol w="30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619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491622"/>
              </p:ext>
            </p:extLst>
          </p:nvPr>
        </p:nvGraphicFramePr>
        <p:xfrm>
          <a:off x="1266825" y="2092032"/>
          <a:ext cx="1230313" cy="396240"/>
        </p:xfrm>
        <a:graphic>
          <a:graphicData uri="http://schemas.openxmlformats.org/drawingml/2006/table">
            <a:tbl>
              <a:tblPr/>
              <a:tblGrid>
                <a:gridCol w="30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63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412590"/>
              </p:ext>
            </p:extLst>
          </p:nvPr>
        </p:nvGraphicFramePr>
        <p:xfrm>
          <a:off x="492125" y="2930232"/>
          <a:ext cx="615950" cy="396240"/>
        </p:xfrm>
        <a:graphic>
          <a:graphicData uri="http://schemas.openxmlformats.org/drawingml/2006/table">
            <a:tbl>
              <a:tblPr/>
              <a:tblGrid>
                <a:gridCol w="30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639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725195"/>
              </p:ext>
            </p:extLst>
          </p:nvPr>
        </p:nvGraphicFramePr>
        <p:xfrm>
          <a:off x="2601913" y="2930232"/>
          <a:ext cx="615950" cy="396240"/>
        </p:xfrm>
        <a:graphic>
          <a:graphicData uri="http://schemas.openxmlformats.org/drawingml/2006/table">
            <a:tbl>
              <a:tblPr/>
              <a:tblGrid>
                <a:gridCol w="30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647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812806"/>
              </p:ext>
            </p:extLst>
          </p:nvPr>
        </p:nvGraphicFramePr>
        <p:xfrm>
          <a:off x="7737475" y="2854032"/>
          <a:ext cx="615950" cy="396240"/>
        </p:xfrm>
        <a:graphic>
          <a:graphicData uri="http://schemas.openxmlformats.org/drawingml/2006/table">
            <a:tbl>
              <a:tblPr/>
              <a:tblGrid>
                <a:gridCol w="30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655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383126"/>
              </p:ext>
            </p:extLst>
          </p:nvPr>
        </p:nvGraphicFramePr>
        <p:xfrm>
          <a:off x="5627688" y="2930232"/>
          <a:ext cx="614362" cy="396240"/>
        </p:xfrm>
        <a:graphic>
          <a:graphicData uri="http://schemas.openxmlformats.org/drawingml/2006/table">
            <a:tbl>
              <a:tblPr/>
              <a:tblGrid>
                <a:gridCol w="30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663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037235"/>
              </p:ext>
            </p:extLst>
          </p:nvPr>
        </p:nvGraphicFramePr>
        <p:xfrm>
          <a:off x="141288" y="3768432"/>
          <a:ext cx="306387" cy="396240"/>
        </p:xfrm>
        <a:graphic>
          <a:graphicData uri="http://schemas.openxmlformats.org/drawingml/2006/table">
            <a:tbl>
              <a:tblPr/>
              <a:tblGrid>
                <a:gridCol w="306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669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219564"/>
              </p:ext>
            </p:extLst>
          </p:nvPr>
        </p:nvGraphicFramePr>
        <p:xfrm>
          <a:off x="1125538" y="3768432"/>
          <a:ext cx="307975" cy="396240"/>
        </p:xfrm>
        <a:graphic>
          <a:graphicData uri="http://schemas.openxmlformats.org/drawingml/2006/table">
            <a:tbl>
              <a:tblPr/>
              <a:tblGrid>
                <a:gridCol w="30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675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166175"/>
              </p:ext>
            </p:extLst>
          </p:nvPr>
        </p:nvGraphicFramePr>
        <p:xfrm>
          <a:off x="3235325" y="3768432"/>
          <a:ext cx="307975" cy="396240"/>
        </p:xfrm>
        <a:graphic>
          <a:graphicData uri="http://schemas.openxmlformats.org/drawingml/2006/table">
            <a:tbl>
              <a:tblPr/>
              <a:tblGrid>
                <a:gridCol w="30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681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448189"/>
              </p:ext>
            </p:extLst>
          </p:nvPr>
        </p:nvGraphicFramePr>
        <p:xfrm>
          <a:off x="2251075" y="3768432"/>
          <a:ext cx="307975" cy="396240"/>
        </p:xfrm>
        <a:graphic>
          <a:graphicData uri="http://schemas.openxmlformats.org/drawingml/2006/table">
            <a:tbl>
              <a:tblPr/>
              <a:tblGrid>
                <a:gridCol w="30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687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52658"/>
              </p:ext>
            </p:extLst>
          </p:nvPr>
        </p:nvGraphicFramePr>
        <p:xfrm>
          <a:off x="5275263" y="3768432"/>
          <a:ext cx="307975" cy="396240"/>
        </p:xfrm>
        <a:graphic>
          <a:graphicData uri="http://schemas.openxmlformats.org/drawingml/2006/table">
            <a:tbl>
              <a:tblPr/>
              <a:tblGrid>
                <a:gridCol w="30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693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70351"/>
              </p:ext>
            </p:extLst>
          </p:nvPr>
        </p:nvGraphicFramePr>
        <p:xfrm>
          <a:off x="6259513" y="3768432"/>
          <a:ext cx="307975" cy="396240"/>
        </p:xfrm>
        <a:graphic>
          <a:graphicData uri="http://schemas.openxmlformats.org/drawingml/2006/table">
            <a:tbl>
              <a:tblPr/>
              <a:tblGrid>
                <a:gridCol w="30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699" name="Group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723032"/>
              </p:ext>
            </p:extLst>
          </p:nvPr>
        </p:nvGraphicFramePr>
        <p:xfrm>
          <a:off x="8370888" y="3768432"/>
          <a:ext cx="306387" cy="396240"/>
        </p:xfrm>
        <a:graphic>
          <a:graphicData uri="http://schemas.openxmlformats.org/drawingml/2006/table">
            <a:tbl>
              <a:tblPr/>
              <a:tblGrid>
                <a:gridCol w="306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705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384662"/>
              </p:ext>
            </p:extLst>
          </p:nvPr>
        </p:nvGraphicFramePr>
        <p:xfrm>
          <a:off x="7385050" y="3768432"/>
          <a:ext cx="307975" cy="396240"/>
        </p:xfrm>
        <a:graphic>
          <a:graphicData uri="http://schemas.openxmlformats.org/drawingml/2006/table">
            <a:tbl>
              <a:tblPr/>
              <a:tblGrid>
                <a:gridCol w="30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711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011611"/>
              </p:ext>
            </p:extLst>
          </p:nvPr>
        </p:nvGraphicFramePr>
        <p:xfrm>
          <a:off x="561975" y="4606632"/>
          <a:ext cx="615950" cy="396240"/>
        </p:xfrm>
        <a:graphic>
          <a:graphicData uri="http://schemas.openxmlformats.org/drawingml/2006/table">
            <a:tbl>
              <a:tblPr/>
              <a:tblGrid>
                <a:gridCol w="30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719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888687"/>
              </p:ext>
            </p:extLst>
          </p:nvPr>
        </p:nvGraphicFramePr>
        <p:xfrm>
          <a:off x="2673350" y="4606632"/>
          <a:ext cx="614363" cy="396240"/>
        </p:xfrm>
        <a:graphic>
          <a:graphicData uri="http://schemas.openxmlformats.org/drawingml/2006/table">
            <a:tbl>
              <a:tblPr/>
              <a:tblGrid>
                <a:gridCol w="30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727" name="Group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428577"/>
              </p:ext>
            </p:extLst>
          </p:nvPr>
        </p:nvGraphicFramePr>
        <p:xfrm>
          <a:off x="7807325" y="4530432"/>
          <a:ext cx="615950" cy="396240"/>
        </p:xfrm>
        <a:graphic>
          <a:graphicData uri="http://schemas.openxmlformats.org/drawingml/2006/table">
            <a:tbl>
              <a:tblPr/>
              <a:tblGrid>
                <a:gridCol w="30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735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316967"/>
              </p:ext>
            </p:extLst>
          </p:nvPr>
        </p:nvGraphicFramePr>
        <p:xfrm>
          <a:off x="5697538" y="4606632"/>
          <a:ext cx="615950" cy="396240"/>
        </p:xfrm>
        <a:graphic>
          <a:graphicData uri="http://schemas.openxmlformats.org/drawingml/2006/table">
            <a:tbl>
              <a:tblPr/>
              <a:tblGrid>
                <a:gridCol w="30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743" name="Group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304534"/>
              </p:ext>
            </p:extLst>
          </p:nvPr>
        </p:nvGraphicFramePr>
        <p:xfrm>
          <a:off x="6400800" y="5368632"/>
          <a:ext cx="1230313" cy="396240"/>
        </p:xfrm>
        <a:graphic>
          <a:graphicData uri="http://schemas.openxmlformats.org/drawingml/2006/table">
            <a:tbl>
              <a:tblPr/>
              <a:tblGrid>
                <a:gridCol w="30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75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6084"/>
              </p:ext>
            </p:extLst>
          </p:nvPr>
        </p:nvGraphicFramePr>
        <p:xfrm>
          <a:off x="1336675" y="5368632"/>
          <a:ext cx="1230313" cy="396240"/>
        </p:xfrm>
        <a:graphic>
          <a:graphicData uri="http://schemas.openxmlformats.org/drawingml/2006/table">
            <a:tbl>
              <a:tblPr/>
              <a:tblGrid>
                <a:gridCol w="30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767" name="Group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420914"/>
              </p:ext>
            </p:extLst>
          </p:nvPr>
        </p:nvGraphicFramePr>
        <p:xfrm>
          <a:off x="3095625" y="6054432"/>
          <a:ext cx="2460625" cy="396240"/>
        </p:xfrm>
        <a:graphic>
          <a:graphicData uri="http://schemas.openxmlformats.org/drawingml/2006/table">
            <a:tbl>
              <a:tblPr/>
              <a:tblGrid>
                <a:gridCol w="30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24" name="Line 203"/>
          <p:cNvSpPr>
            <a:spLocks noChangeShapeType="1"/>
          </p:cNvSpPr>
          <p:nvPr/>
        </p:nvSpPr>
        <p:spPr bwMode="auto">
          <a:xfrm flipH="1">
            <a:off x="1898650" y="1634832"/>
            <a:ext cx="239236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25" name="Line 204"/>
          <p:cNvSpPr>
            <a:spLocks noChangeShapeType="1"/>
          </p:cNvSpPr>
          <p:nvPr/>
        </p:nvSpPr>
        <p:spPr bwMode="auto">
          <a:xfrm>
            <a:off x="4291013" y="1634832"/>
            <a:ext cx="2671762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26" name="Line 205"/>
          <p:cNvSpPr>
            <a:spLocks noChangeShapeType="1"/>
          </p:cNvSpPr>
          <p:nvPr/>
        </p:nvSpPr>
        <p:spPr bwMode="auto">
          <a:xfrm flipH="1">
            <a:off x="844550" y="2473032"/>
            <a:ext cx="10541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27" name="Line 206"/>
          <p:cNvSpPr>
            <a:spLocks noChangeShapeType="1"/>
          </p:cNvSpPr>
          <p:nvPr/>
        </p:nvSpPr>
        <p:spPr bwMode="auto">
          <a:xfrm>
            <a:off x="1898650" y="2473032"/>
            <a:ext cx="985838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28" name="Line 207"/>
          <p:cNvSpPr>
            <a:spLocks noChangeShapeType="1"/>
          </p:cNvSpPr>
          <p:nvPr/>
        </p:nvSpPr>
        <p:spPr bwMode="auto">
          <a:xfrm flipH="1">
            <a:off x="5908675" y="2473032"/>
            <a:ext cx="10541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29" name="Line 208"/>
          <p:cNvSpPr>
            <a:spLocks noChangeShapeType="1"/>
          </p:cNvSpPr>
          <p:nvPr/>
        </p:nvSpPr>
        <p:spPr bwMode="auto">
          <a:xfrm>
            <a:off x="6962775" y="2473032"/>
            <a:ext cx="10556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30" name="Line 209"/>
          <p:cNvSpPr>
            <a:spLocks noChangeShapeType="1"/>
          </p:cNvSpPr>
          <p:nvPr/>
        </p:nvSpPr>
        <p:spPr bwMode="auto">
          <a:xfrm flipH="1">
            <a:off x="280988" y="3311232"/>
            <a:ext cx="49212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31" name="Line 210"/>
          <p:cNvSpPr>
            <a:spLocks noChangeShapeType="1"/>
          </p:cNvSpPr>
          <p:nvPr/>
        </p:nvSpPr>
        <p:spPr bwMode="auto">
          <a:xfrm>
            <a:off x="773113" y="3311232"/>
            <a:ext cx="493712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32" name="Line 211"/>
          <p:cNvSpPr>
            <a:spLocks noChangeShapeType="1"/>
          </p:cNvSpPr>
          <p:nvPr/>
        </p:nvSpPr>
        <p:spPr bwMode="auto">
          <a:xfrm flipH="1">
            <a:off x="2390775" y="3311232"/>
            <a:ext cx="4937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33" name="Line 212"/>
          <p:cNvSpPr>
            <a:spLocks noChangeShapeType="1"/>
          </p:cNvSpPr>
          <p:nvPr/>
        </p:nvSpPr>
        <p:spPr bwMode="auto">
          <a:xfrm>
            <a:off x="2954338" y="3311232"/>
            <a:ext cx="4222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34" name="Line 213"/>
          <p:cNvSpPr>
            <a:spLocks noChangeShapeType="1"/>
          </p:cNvSpPr>
          <p:nvPr/>
        </p:nvSpPr>
        <p:spPr bwMode="auto">
          <a:xfrm flipH="1">
            <a:off x="5416550" y="3311232"/>
            <a:ext cx="49212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35" name="Line 214"/>
          <p:cNvSpPr>
            <a:spLocks noChangeShapeType="1"/>
          </p:cNvSpPr>
          <p:nvPr/>
        </p:nvSpPr>
        <p:spPr bwMode="auto">
          <a:xfrm>
            <a:off x="5908675" y="3311232"/>
            <a:ext cx="49212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36" name="Line 215"/>
          <p:cNvSpPr>
            <a:spLocks noChangeShapeType="1"/>
          </p:cNvSpPr>
          <p:nvPr/>
        </p:nvSpPr>
        <p:spPr bwMode="auto">
          <a:xfrm flipH="1">
            <a:off x="7526338" y="3235032"/>
            <a:ext cx="56197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37" name="Line 216"/>
          <p:cNvSpPr>
            <a:spLocks noChangeShapeType="1"/>
          </p:cNvSpPr>
          <p:nvPr/>
        </p:nvSpPr>
        <p:spPr bwMode="auto">
          <a:xfrm>
            <a:off x="8088313" y="3235032"/>
            <a:ext cx="42227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38" name="Line 217"/>
          <p:cNvSpPr>
            <a:spLocks noChangeShapeType="1"/>
          </p:cNvSpPr>
          <p:nvPr/>
        </p:nvSpPr>
        <p:spPr bwMode="auto">
          <a:xfrm>
            <a:off x="280988" y="4149432"/>
            <a:ext cx="49212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39" name="Line 218"/>
          <p:cNvSpPr>
            <a:spLocks noChangeShapeType="1"/>
          </p:cNvSpPr>
          <p:nvPr/>
        </p:nvSpPr>
        <p:spPr bwMode="auto">
          <a:xfrm flipH="1">
            <a:off x="914400" y="4149432"/>
            <a:ext cx="35242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40" name="Line 219"/>
          <p:cNvSpPr>
            <a:spLocks noChangeShapeType="1"/>
          </p:cNvSpPr>
          <p:nvPr/>
        </p:nvSpPr>
        <p:spPr bwMode="auto">
          <a:xfrm>
            <a:off x="2390775" y="4149432"/>
            <a:ext cx="4937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41" name="Line 220"/>
          <p:cNvSpPr>
            <a:spLocks noChangeShapeType="1"/>
          </p:cNvSpPr>
          <p:nvPr/>
        </p:nvSpPr>
        <p:spPr bwMode="auto">
          <a:xfrm flipH="1">
            <a:off x="3024188" y="4149432"/>
            <a:ext cx="35242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42" name="Line 221"/>
          <p:cNvSpPr>
            <a:spLocks noChangeShapeType="1"/>
          </p:cNvSpPr>
          <p:nvPr/>
        </p:nvSpPr>
        <p:spPr bwMode="auto">
          <a:xfrm>
            <a:off x="5416550" y="4149432"/>
            <a:ext cx="49212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43" name="Line 222"/>
          <p:cNvSpPr>
            <a:spLocks noChangeShapeType="1"/>
          </p:cNvSpPr>
          <p:nvPr/>
        </p:nvSpPr>
        <p:spPr bwMode="auto">
          <a:xfrm flipH="1">
            <a:off x="6048375" y="4149432"/>
            <a:ext cx="35242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44" name="Line 223"/>
          <p:cNvSpPr>
            <a:spLocks noChangeShapeType="1"/>
          </p:cNvSpPr>
          <p:nvPr/>
        </p:nvSpPr>
        <p:spPr bwMode="auto">
          <a:xfrm>
            <a:off x="7526338" y="4225632"/>
            <a:ext cx="56197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45" name="Line 224"/>
          <p:cNvSpPr>
            <a:spLocks noChangeShapeType="1"/>
          </p:cNvSpPr>
          <p:nvPr/>
        </p:nvSpPr>
        <p:spPr bwMode="auto">
          <a:xfrm flipH="1">
            <a:off x="8159750" y="4149432"/>
            <a:ext cx="35083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46" name="Line 225"/>
          <p:cNvSpPr>
            <a:spLocks noChangeShapeType="1"/>
          </p:cNvSpPr>
          <p:nvPr/>
        </p:nvSpPr>
        <p:spPr bwMode="auto">
          <a:xfrm>
            <a:off x="844550" y="4987632"/>
            <a:ext cx="10541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47" name="Line 226"/>
          <p:cNvSpPr>
            <a:spLocks noChangeShapeType="1"/>
          </p:cNvSpPr>
          <p:nvPr/>
        </p:nvSpPr>
        <p:spPr bwMode="auto">
          <a:xfrm flipH="1">
            <a:off x="1970088" y="4987632"/>
            <a:ext cx="9842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48" name="Line 227"/>
          <p:cNvSpPr>
            <a:spLocks noChangeShapeType="1"/>
          </p:cNvSpPr>
          <p:nvPr/>
        </p:nvSpPr>
        <p:spPr bwMode="auto">
          <a:xfrm>
            <a:off x="5978525" y="4987632"/>
            <a:ext cx="9842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49" name="Line 228"/>
          <p:cNvSpPr>
            <a:spLocks noChangeShapeType="1"/>
          </p:cNvSpPr>
          <p:nvPr/>
        </p:nvSpPr>
        <p:spPr bwMode="auto">
          <a:xfrm flipH="1">
            <a:off x="7034213" y="4911432"/>
            <a:ext cx="112553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50" name="Line 229"/>
          <p:cNvSpPr>
            <a:spLocks noChangeShapeType="1"/>
          </p:cNvSpPr>
          <p:nvPr/>
        </p:nvSpPr>
        <p:spPr bwMode="auto">
          <a:xfrm>
            <a:off x="1970088" y="5749632"/>
            <a:ext cx="2249487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51" name="Line 230"/>
          <p:cNvSpPr>
            <a:spLocks noChangeShapeType="1"/>
          </p:cNvSpPr>
          <p:nvPr/>
        </p:nvSpPr>
        <p:spPr bwMode="auto">
          <a:xfrm flipH="1">
            <a:off x="4360863" y="5749632"/>
            <a:ext cx="26733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52" name="Text Box 231"/>
          <p:cNvSpPr txBox="1">
            <a:spLocks noChangeArrowheads="1"/>
          </p:cNvSpPr>
          <p:nvPr/>
        </p:nvSpPr>
        <p:spPr bwMode="auto">
          <a:xfrm>
            <a:off x="3938588" y="1711032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i="1">
                <a:latin typeface="Times New Roman" pitchFamily="18" charset="0"/>
              </a:rPr>
              <a:t>divide</a:t>
            </a:r>
          </a:p>
        </p:txBody>
      </p:sp>
      <p:sp>
        <p:nvSpPr>
          <p:cNvPr id="30953" name="Text Box 232"/>
          <p:cNvSpPr txBox="1">
            <a:spLocks noChangeArrowheads="1"/>
          </p:cNvSpPr>
          <p:nvPr/>
        </p:nvSpPr>
        <p:spPr bwMode="auto">
          <a:xfrm>
            <a:off x="5556250" y="3463632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i="1">
                <a:latin typeface="Times New Roman" pitchFamily="18" charset="0"/>
              </a:rPr>
              <a:t>divide</a:t>
            </a:r>
          </a:p>
        </p:txBody>
      </p:sp>
      <p:sp>
        <p:nvSpPr>
          <p:cNvPr id="30954" name="Text Box 233"/>
          <p:cNvSpPr txBox="1">
            <a:spLocks noChangeArrowheads="1"/>
          </p:cNvSpPr>
          <p:nvPr/>
        </p:nvSpPr>
        <p:spPr bwMode="auto">
          <a:xfrm>
            <a:off x="2532063" y="3463632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i="1">
                <a:latin typeface="Times New Roman" pitchFamily="18" charset="0"/>
              </a:rPr>
              <a:t>divide</a:t>
            </a:r>
          </a:p>
        </p:txBody>
      </p:sp>
      <p:sp>
        <p:nvSpPr>
          <p:cNvPr id="30955" name="Text Box 234"/>
          <p:cNvSpPr txBox="1">
            <a:spLocks noChangeArrowheads="1"/>
          </p:cNvSpPr>
          <p:nvPr/>
        </p:nvSpPr>
        <p:spPr bwMode="auto">
          <a:xfrm>
            <a:off x="352425" y="3463632"/>
            <a:ext cx="842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i="1">
                <a:latin typeface="Times New Roman" pitchFamily="18" charset="0"/>
              </a:rPr>
              <a:t>divide</a:t>
            </a:r>
          </a:p>
        </p:txBody>
      </p:sp>
      <p:sp>
        <p:nvSpPr>
          <p:cNvPr id="30956" name="Text Box 235"/>
          <p:cNvSpPr txBox="1">
            <a:spLocks noChangeArrowheads="1"/>
          </p:cNvSpPr>
          <p:nvPr/>
        </p:nvSpPr>
        <p:spPr bwMode="auto">
          <a:xfrm>
            <a:off x="6542088" y="2549232"/>
            <a:ext cx="8429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i="1">
                <a:latin typeface="Times New Roman" pitchFamily="18" charset="0"/>
              </a:rPr>
              <a:t>divide</a:t>
            </a:r>
          </a:p>
        </p:txBody>
      </p:sp>
      <p:sp>
        <p:nvSpPr>
          <p:cNvPr id="30957" name="Text Box 236"/>
          <p:cNvSpPr txBox="1">
            <a:spLocks noChangeArrowheads="1"/>
          </p:cNvSpPr>
          <p:nvPr/>
        </p:nvSpPr>
        <p:spPr bwMode="auto">
          <a:xfrm>
            <a:off x="1476375" y="2549232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i="1">
                <a:latin typeface="Times New Roman" pitchFamily="18" charset="0"/>
              </a:rPr>
              <a:t>divide</a:t>
            </a:r>
          </a:p>
        </p:txBody>
      </p:sp>
      <p:sp>
        <p:nvSpPr>
          <p:cNvPr id="30958" name="Text Box 237"/>
          <p:cNvSpPr txBox="1">
            <a:spLocks noChangeArrowheads="1"/>
          </p:cNvSpPr>
          <p:nvPr/>
        </p:nvSpPr>
        <p:spPr bwMode="auto">
          <a:xfrm>
            <a:off x="7737475" y="3387432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i="1">
                <a:latin typeface="Times New Roman" pitchFamily="18" charset="0"/>
              </a:rPr>
              <a:t>divide</a:t>
            </a:r>
          </a:p>
        </p:txBody>
      </p:sp>
      <p:sp>
        <p:nvSpPr>
          <p:cNvPr id="30959" name="Text Box 238"/>
          <p:cNvSpPr txBox="1">
            <a:spLocks noChangeArrowheads="1"/>
          </p:cNvSpPr>
          <p:nvPr/>
        </p:nvSpPr>
        <p:spPr bwMode="auto">
          <a:xfrm>
            <a:off x="422275" y="4073232"/>
            <a:ext cx="703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i="1">
                <a:latin typeface="Times New Roman" pitchFamily="18" charset="0"/>
              </a:rPr>
              <a:t>merge</a:t>
            </a:r>
          </a:p>
        </p:txBody>
      </p:sp>
      <p:sp>
        <p:nvSpPr>
          <p:cNvPr id="30960" name="Text Box 239"/>
          <p:cNvSpPr txBox="1">
            <a:spLocks noChangeArrowheads="1"/>
          </p:cNvSpPr>
          <p:nvPr/>
        </p:nvSpPr>
        <p:spPr bwMode="auto">
          <a:xfrm>
            <a:off x="2601913" y="4073232"/>
            <a:ext cx="703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i="1">
                <a:latin typeface="Times New Roman" pitchFamily="18" charset="0"/>
              </a:rPr>
              <a:t>merge</a:t>
            </a:r>
          </a:p>
        </p:txBody>
      </p:sp>
      <p:sp>
        <p:nvSpPr>
          <p:cNvPr id="30961" name="Text Box 240"/>
          <p:cNvSpPr txBox="1">
            <a:spLocks noChangeArrowheads="1"/>
          </p:cNvSpPr>
          <p:nvPr/>
        </p:nvSpPr>
        <p:spPr bwMode="auto">
          <a:xfrm>
            <a:off x="3868738" y="5521032"/>
            <a:ext cx="703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i="1">
                <a:latin typeface="Times New Roman" pitchFamily="18" charset="0"/>
              </a:rPr>
              <a:t>merge</a:t>
            </a:r>
          </a:p>
        </p:txBody>
      </p:sp>
      <p:sp>
        <p:nvSpPr>
          <p:cNvPr id="30962" name="Text Box 241"/>
          <p:cNvSpPr txBox="1">
            <a:spLocks noChangeArrowheads="1"/>
          </p:cNvSpPr>
          <p:nvPr/>
        </p:nvSpPr>
        <p:spPr bwMode="auto">
          <a:xfrm>
            <a:off x="5556250" y="4073232"/>
            <a:ext cx="703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i="1">
                <a:latin typeface="Times New Roman" pitchFamily="18" charset="0"/>
              </a:rPr>
              <a:t>merge</a:t>
            </a:r>
          </a:p>
        </p:txBody>
      </p:sp>
      <p:sp>
        <p:nvSpPr>
          <p:cNvPr id="30963" name="Text Box 242"/>
          <p:cNvSpPr txBox="1">
            <a:spLocks noChangeArrowheads="1"/>
          </p:cNvSpPr>
          <p:nvPr/>
        </p:nvSpPr>
        <p:spPr bwMode="auto">
          <a:xfrm>
            <a:off x="1617663" y="4835232"/>
            <a:ext cx="703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i="1">
                <a:latin typeface="Times New Roman" pitchFamily="18" charset="0"/>
              </a:rPr>
              <a:t>merge</a:t>
            </a:r>
          </a:p>
        </p:txBody>
      </p:sp>
      <p:sp>
        <p:nvSpPr>
          <p:cNvPr id="30964" name="Text Box 243"/>
          <p:cNvSpPr txBox="1">
            <a:spLocks noChangeArrowheads="1"/>
          </p:cNvSpPr>
          <p:nvPr/>
        </p:nvSpPr>
        <p:spPr bwMode="auto">
          <a:xfrm>
            <a:off x="6611938" y="4835232"/>
            <a:ext cx="703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i="1">
                <a:latin typeface="Times New Roman" pitchFamily="18" charset="0"/>
              </a:rPr>
              <a:t>merge</a:t>
            </a:r>
          </a:p>
        </p:txBody>
      </p:sp>
      <p:sp>
        <p:nvSpPr>
          <p:cNvPr id="30965" name="Text Box 244"/>
          <p:cNvSpPr txBox="1">
            <a:spLocks noChangeArrowheads="1"/>
          </p:cNvSpPr>
          <p:nvPr/>
        </p:nvSpPr>
        <p:spPr bwMode="auto">
          <a:xfrm>
            <a:off x="7737475" y="4073232"/>
            <a:ext cx="703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i="1">
                <a:latin typeface="Times New Roman" pitchFamily="18" charset="0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20607028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Mergesort – Example2</a:t>
            </a:r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3263" y="1371600"/>
            <a:ext cx="7878762" cy="461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952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98DD1C-0EF5-4CFA-8754-A9110D43BA7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Study Sorting Algorithms?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There are a variety of situations that we can encounter</a:t>
            </a:r>
          </a:p>
          <a:p>
            <a:pPr lvl="1" eaLnBrk="1" hangingPunct="1"/>
            <a:r>
              <a:rPr lang="en-US" altLang="en-US"/>
              <a:t>Do we have randomly ordered keys?</a:t>
            </a:r>
          </a:p>
          <a:p>
            <a:pPr lvl="1" eaLnBrk="1" hangingPunct="1"/>
            <a:r>
              <a:rPr lang="en-US" altLang="en-US"/>
              <a:t>Are all keys distinct?</a:t>
            </a:r>
          </a:p>
          <a:p>
            <a:pPr lvl="1" eaLnBrk="1" hangingPunct="1"/>
            <a:r>
              <a:rPr lang="en-US" altLang="en-US"/>
              <a:t>How large is the set of keys to be ordered?</a:t>
            </a:r>
          </a:p>
          <a:p>
            <a:pPr lvl="1" eaLnBrk="1" hangingPunct="1"/>
            <a:r>
              <a:rPr lang="en-US" altLang="en-US"/>
              <a:t>Need guaranteed performance?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Various algorithms are better suited to some of these situations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0"/>
              <a:t>Merge sort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Merge sort uses extra memory merging two sorted lists</a:t>
            </a:r>
          </a:p>
          <a:p>
            <a:pPr eaLnBrk="1" hangingPunct="1">
              <a:defRPr/>
            </a:pPr>
            <a:r>
              <a:rPr lang="en-US" dirty="0"/>
              <a:t>Additional work in copying to the temporary array and back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707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65220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i="0"/>
              <a:t>Computational Complexity</a:t>
            </a:r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/>
              <a:t>Run time typically depends on:</a:t>
            </a:r>
          </a:p>
          <a:p>
            <a:pPr lvl="1" eaLnBrk="1" hangingPunct="1">
              <a:defRPr/>
            </a:pPr>
            <a:r>
              <a:rPr lang="en-US" dirty="0"/>
              <a:t>How many </a:t>
            </a:r>
            <a:r>
              <a:rPr lang="en-US" dirty="0">
                <a:solidFill>
                  <a:schemeClr val="hlink"/>
                </a:solidFill>
              </a:rPr>
              <a:t>operations</a:t>
            </a:r>
            <a:r>
              <a:rPr lang="en-US" dirty="0"/>
              <a:t> there are in each step</a:t>
            </a:r>
          </a:p>
          <a:p>
            <a:pPr lvl="1" eaLnBrk="1" hangingPunct="1">
              <a:defRPr/>
            </a:pPr>
            <a:r>
              <a:rPr lang="en-US" dirty="0"/>
              <a:t>How many </a:t>
            </a:r>
            <a:r>
              <a:rPr lang="en-US" dirty="0">
                <a:solidFill>
                  <a:schemeClr val="hlink"/>
                </a:solidFill>
              </a:rPr>
              <a:t>steps </a:t>
            </a:r>
            <a:r>
              <a:rPr lang="en-US" dirty="0"/>
              <a:t>there are</a:t>
            </a:r>
          </a:p>
        </p:txBody>
      </p:sp>
    </p:spTree>
    <p:extLst>
      <p:ext uri="{BB962C8B-B14F-4D97-AF65-F5344CB8AC3E}">
        <p14:creationId xmlns:p14="http://schemas.microsoft.com/office/powerpoint/2010/main" val="4225871867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i="0" dirty="0">
                <a:latin typeface="Arial" charset="0"/>
              </a:rPr>
              <a:t>Cost of Merge-Sort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>
                <a:latin typeface="Arial" charset="0"/>
              </a:rPr>
              <a:t>Merge-Sort is a 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recursive procedure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</a:rPr>
              <a:t>Represent its running time in the form of a 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recurrence</a:t>
            </a:r>
            <a:endParaRPr lang="en-US" sz="2400" dirty="0">
              <a:latin typeface="Arial" charset="0"/>
            </a:endParaRPr>
          </a:p>
          <a:p>
            <a:pPr eaLnBrk="1" hangingPunct="1">
              <a:defRPr/>
            </a:pPr>
            <a:r>
              <a:rPr lang="en-US" sz="2400" dirty="0">
                <a:latin typeface="Arial" charset="0"/>
              </a:rPr>
              <a:t>Compute recurrence with the help of a 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recursion tree</a:t>
            </a:r>
            <a:r>
              <a:rPr lang="en-US" sz="2400" dirty="0">
                <a:latin typeface="Arial" charset="0"/>
              </a:rPr>
              <a:t> where</a:t>
            </a:r>
          </a:p>
          <a:p>
            <a:pPr lvl="1" eaLnBrk="1" hangingPunct="1">
              <a:defRPr/>
            </a:pPr>
            <a:r>
              <a:rPr lang="en-US" sz="2000" dirty="0">
                <a:latin typeface="Arial" charset="0"/>
              </a:rPr>
              <a:t>Each node will be a call of Merge-Sort with </a:t>
            </a:r>
            <a:r>
              <a:rPr lang="en-US" sz="2000" dirty="0">
                <a:solidFill>
                  <a:schemeClr val="hlink"/>
                </a:solidFill>
                <a:latin typeface="Arial" charset="0"/>
              </a:rPr>
              <a:t>two children</a:t>
            </a:r>
            <a:r>
              <a:rPr lang="en-US" sz="2000" dirty="0">
                <a:latin typeface="Arial" charset="0"/>
              </a:rPr>
              <a:t> representing sub-problems</a:t>
            </a:r>
          </a:p>
          <a:p>
            <a:pPr lvl="1" eaLnBrk="1" hangingPunct="1">
              <a:defRPr/>
            </a:pPr>
            <a:r>
              <a:rPr lang="en-US" sz="2000" dirty="0">
                <a:latin typeface="Arial" charset="0"/>
              </a:rPr>
              <a:t>Leaf node will represent Merge-Sort call with input size 1. (</a:t>
            </a:r>
            <a:r>
              <a:rPr lang="en-US" sz="2000" dirty="0">
                <a:solidFill>
                  <a:schemeClr val="hlink"/>
                </a:solidFill>
                <a:latin typeface="Arial" charset="0"/>
              </a:rPr>
              <a:t>Boundary condition</a:t>
            </a:r>
            <a:r>
              <a:rPr lang="en-US" sz="2000" dirty="0">
                <a:latin typeface="Arial" charset="0"/>
              </a:rPr>
              <a:t>)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chemeClr val="hlink"/>
                </a:solidFill>
                <a:latin typeface="Arial" charset="0"/>
              </a:rPr>
              <a:t>Static computation at each node is running time of Merge procedure</a:t>
            </a:r>
            <a:r>
              <a:rPr lang="en-US" sz="2000" dirty="0">
                <a:latin typeface="Arial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35678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i="0" dirty="0"/>
              <a:t>Merge Sort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>
              <a:defRPr/>
            </a:pPr>
            <a:endParaRPr lang="en-GB" sz="24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GB" sz="2400" b="1" dirty="0">
                <a:latin typeface="Arial" pitchFamily="34" charset="0"/>
                <a:cs typeface="Arial" pitchFamily="34" charset="0"/>
              </a:rPr>
              <a:t>MERGE-SORT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GB" sz="2000" dirty="0">
                <a:solidFill>
                  <a:schemeClr val="hlink"/>
                </a:solidFill>
                <a:latin typeface="Arial" charset="0"/>
              </a:rPr>
              <a:t>A[1 . . n]</a:t>
            </a:r>
            <a:r>
              <a:rPr lang="en-GB" sz="24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			  T(n)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	1.	</a:t>
            </a:r>
            <a:r>
              <a:rPr lang="en-GB" sz="2000" dirty="0">
                <a:solidFill>
                  <a:schemeClr val="hlink"/>
                </a:solidFill>
                <a:latin typeface="Arial" charset="0"/>
              </a:rPr>
              <a:t>If n== 1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, done.				  O(1)	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	2.	Recursively sort </a:t>
            </a:r>
            <a:r>
              <a:rPr lang="en-GB" sz="2000" dirty="0">
                <a:solidFill>
                  <a:schemeClr val="hlink"/>
                </a:solidFill>
                <a:latin typeface="Arial" charset="0"/>
              </a:rPr>
              <a:t>A[ 1 ... n/2 ]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and     2T(n/2)                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          </a:t>
            </a:r>
            <a:r>
              <a:rPr lang="en-GB" sz="1800" dirty="0">
                <a:solidFill>
                  <a:schemeClr val="hlink"/>
                </a:solidFill>
                <a:latin typeface="Arial" charset="0"/>
              </a:rPr>
              <a:t>A[ n/2+1 ... n ] </a:t>
            </a:r>
            <a:r>
              <a:rPr lang="en-GB" sz="24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	3.	</a:t>
            </a:r>
            <a:r>
              <a:rPr lang="en-GB" sz="1800" dirty="0">
                <a:solidFill>
                  <a:schemeClr val="hlink"/>
                </a:solidFill>
                <a:latin typeface="Arial" charset="0"/>
              </a:rPr>
              <a:t>“Merge”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the 2 sorted lists.		   O(n)</a:t>
            </a:r>
          </a:p>
          <a:p>
            <a:pPr>
              <a:buFont typeface="Wingdings" pitchFamily="2" charset="2"/>
              <a:buNone/>
              <a:defRPr/>
            </a:pP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580" name="Straight Connector 4"/>
          <p:cNvCxnSpPr>
            <a:cxnSpLocks noChangeShapeType="1"/>
          </p:cNvCxnSpPr>
          <p:nvPr/>
        </p:nvCxnSpPr>
        <p:spPr bwMode="auto">
          <a:xfrm rot="5400000">
            <a:off x="4421188" y="3198812"/>
            <a:ext cx="2894012" cy="1588"/>
          </a:xfrm>
          <a:prstGeom prst="line">
            <a:avLst/>
          </a:prstGeom>
          <a:noFill/>
          <a:ln w="38100" cmpd="dbl" algn="ctr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5835866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b="1" i="0" dirty="0"/>
              <a:t>Running time of Merge Sort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6783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/>
              <a:t>The Running time for Merge Sort is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/>
              <a:t>		T(n)=   2T(n/2)   + </a:t>
            </a:r>
            <a:r>
              <a:rPr lang="en-US" sz="2800" dirty="0" err="1"/>
              <a:t>cn</a:t>
            </a:r>
            <a:r>
              <a:rPr lang="en-US" sz="2800" dirty="0"/>
              <a:t>       	      for n&gt;1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/>
              <a:t>			    c			      for n=1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400" dirty="0"/>
              <a:t>We can solve this recurrence relation to get the Complexity of Merge Sort</a:t>
            </a:r>
          </a:p>
          <a:p>
            <a:pPr>
              <a:defRPr/>
            </a:pPr>
            <a:r>
              <a:rPr lang="en-GB" sz="2400" dirty="0"/>
              <a:t>Merge sort has a log-linear time complexity i.e. O(n </a:t>
            </a:r>
            <a:r>
              <a:rPr lang="en-GB" sz="2400" dirty="0" err="1"/>
              <a:t>logn</a:t>
            </a:r>
            <a:r>
              <a:rPr lang="en-GB" sz="2400" dirty="0"/>
              <a:t>) </a:t>
            </a:r>
            <a:endParaRPr lang="en-US" sz="2400" dirty="0"/>
          </a:p>
        </p:txBody>
      </p:sp>
      <p:sp>
        <p:nvSpPr>
          <p:cNvPr id="25604" name="AutoShape 6"/>
          <p:cNvSpPr>
            <a:spLocks/>
          </p:cNvSpPr>
          <p:nvPr/>
        </p:nvSpPr>
        <p:spPr bwMode="auto">
          <a:xfrm>
            <a:off x="2286000" y="1905000"/>
            <a:ext cx="76200" cy="838200"/>
          </a:xfrm>
          <a:prstGeom prst="leftBracket">
            <a:avLst>
              <a:gd name="adj" fmla="val 91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3962400" y="3124200"/>
            <a:ext cx="1017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dirty="0"/>
              <a:t>Merging</a:t>
            </a:r>
          </a:p>
        </p:txBody>
      </p:sp>
      <p:cxnSp>
        <p:nvCxnSpPr>
          <p:cNvPr id="25606" name="Straight Arrow Connector 6"/>
          <p:cNvCxnSpPr>
            <a:cxnSpLocks noChangeShapeType="1"/>
          </p:cNvCxnSpPr>
          <p:nvPr/>
        </p:nvCxnSpPr>
        <p:spPr bwMode="auto">
          <a:xfrm rot="5400000" flipH="1" flipV="1">
            <a:off x="4002088" y="2551112"/>
            <a:ext cx="533400" cy="3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07" name="TextBox 7"/>
          <p:cNvSpPr txBox="1">
            <a:spLocks noChangeArrowheads="1"/>
          </p:cNvSpPr>
          <p:nvPr/>
        </p:nvSpPr>
        <p:spPr bwMode="auto">
          <a:xfrm>
            <a:off x="2590800" y="3124200"/>
            <a:ext cx="1325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/>
              <a:t>Merge Sort</a:t>
            </a:r>
          </a:p>
        </p:txBody>
      </p:sp>
      <p:cxnSp>
        <p:nvCxnSpPr>
          <p:cNvPr id="25608" name="Straight Arrow Connector 8"/>
          <p:cNvCxnSpPr>
            <a:cxnSpLocks noChangeShapeType="1"/>
          </p:cNvCxnSpPr>
          <p:nvPr/>
        </p:nvCxnSpPr>
        <p:spPr bwMode="auto">
          <a:xfrm rot="5400000" flipH="1" flipV="1">
            <a:off x="2934494" y="2628106"/>
            <a:ext cx="5334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4568230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i="0" dirty="0"/>
              <a:t>Insertion  Sort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/>
              <a:t>Sorting is actually done </a:t>
            </a:r>
            <a:r>
              <a:rPr lang="en-US" sz="2800" dirty="0">
                <a:solidFill>
                  <a:schemeClr val="hlink"/>
                </a:solidFill>
              </a:rPr>
              <a:t>in place</a:t>
            </a:r>
          </a:p>
          <a:p>
            <a:pPr lvl="1" eaLnBrk="1" hangingPunct="1">
              <a:defRPr/>
            </a:pPr>
            <a:r>
              <a:rPr lang="en-US" sz="2400" dirty="0"/>
              <a:t>Never need the same element in both arrays</a:t>
            </a:r>
          </a:p>
          <a:p>
            <a:pPr eaLnBrk="1" hangingPunct="1">
              <a:defRPr/>
            </a:pPr>
            <a:r>
              <a:rPr lang="en-US" sz="2800" dirty="0"/>
              <a:t>Every Insertion costs time penalty</a:t>
            </a:r>
          </a:p>
          <a:p>
            <a:pPr lvl="1" eaLnBrk="1" hangingPunct="1">
              <a:defRPr/>
            </a:pPr>
            <a:r>
              <a:rPr lang="en-US" sz="2400" dirty="0"/>
              <a:t>If there are N elements, need to do </a:t>
            </a:r>
            <a:r>
              <a:rPr lang="en-US" sz="2400" dirty="0">
                <a:solidFill>
                  <a:schemeClr val="hlink"/>
                </a:solidFill>
              </a:rPr>
              <a:t>N insertions</a:t>
            </a:r>
          </a:p>
          <a:p>
            <a:pPr lvl="1" eaLnBrk="1" hangingPunct="1">
              <a:defRPr/>
            </a:pPr>
            <a:r>
              <a:rPr lang="en-US" sz="2400" dirty="0"/>
              <a:t>N elements can take nearly N operations to sort</a:t>
            </a:r>
          </a:p>
          <a:p>
            <a:pPr eaLnBrk="1" hangingPunct="1">
              <a:defRPr/>
            </a:pPr>
            <a:r>
              <a:rPr lang="en-US" sz="2800" dirty="0"/>
              <a:t>But each operation is </a:t>
            </a:r>
            <a:r>
              <a:rPr lang="en-US" sz="2800" dirty="0">
                <a:solidFill>
                  <a:schemeClr val="hlink"/>
                </a:solidFill>
              </a:rPr>
              <a:t>very fast</a:t>
            </a:r>
          </a:p>
          <a:p>
            <a:pPr lvl="1" eaLnBrk="1" hangingPunct="1">
              <a:defRPr/>
            </a:pPr>
            <a:r>
              <a:rPr lang="en-US" sz="2400" dirty="0"/>
              <a:t>So this is fine if N is small</a:t>
            </a:r>
          </a:p>
        </p:txBody>
      </p:sp>
    </p:spTree>
    <p:extLst>
      <p:ext uri="{BB962C8B-B14F-4D97-AF65-F5344CB8AC3E}">
        <p14:creationId xmlns:p14="http://schemas.microsoft.com/office/powerpoint/2010/main" val="388184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i="0" dirty="0"/>
              <a:t>Merge Sort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sz="2800" dirty="0"/>
              <a:t>Merge sort is </a:t>
            </a:r>
            <a:r>
              <a:rPr lang="en-GB" sz="2400" dirty="0">
                <a:solidFill>
                  <a:schemeClr val="hlink"/>
                </a:solidFill>
              </a:rPr>
              <a:t>stable</a:t>
            </a:r>
            <a:r>
              <a:rPr lang="en-GB" sz="2800" dirty="0"/>
              <a:t> provided we merge carefully (i.e. it preserves the order of two entries with the same value)</a:t>
            </a:r>
          </a:p>
          <a:p>
            <a:pPr>
              <a:defRPr/>
            </a:pPr>
            <a:r>
              <a:rPr lang="en-GB" sz="2800" dirty="0"/>
              <a:t>Merge sort is </a:t>
            </a:r>
            <a:r>
              <a:rPr lang="en-GB" sz="2400" dirty="0">
                <a:solidFill>
                  <a:schemeClr val="hlink"/>
                </a:solidFill>
              </a:rPr>
              <a:t>not an in-place algorithm </a:t>
            </a:r>
            <a:r>
              <a:rPr lang="en-GB" sz="2800" dirty="0"/>
              <a:t>- we need an array of at most size n to do the merging</a:t>
            </a:r>
          </a:p>
          <a:p>
            <a:pPr>
              <a:defRPr/>
            </a:pPr>
            <a:r>
              <a:rPr lang="en-US" sz="2800" dirty="0"/>
              <a:t>It is fast</a:t>
            </a:r>
          </a:p>
        </p:txBody>
      </p:sp>
    </p:spTree>
    <p:extLst>
      <p:ext uri="{BB962C8B-B14F-4D97-AF65-F5344CB8AC3E}">
        <p14:creationId xmlns:p14="http://schemas.microsoft.com/office/powerpoint/2010/main" val="38622217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0" dirty="0">
                <a:latin typeface="Arial" charset="0"/>
              </a:rPr>
              <a:t>Comparison with Insertion Sort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/>
              <a:t>Insertion-sort is a good choice for </a:t>
            </a:r>
            <a:r>
              <a:rPr lang="en-US" sz="2400" dirty="0">
                <a:solidFill>
                  <a:schemeClr val="hlink"/>
                </a:solidFill>
              </a:rPr>
              <a:t>small input size </a:t>
            </a:r>
            <a:r>
              <a:rPr lang="en-US" sz="2400" dirty="0"/>
              <a:t>and for sequences that are already “almost” sorted.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Merge Sort is an excellent algorithm for situations where the input cannot fit into main memory, but must be stored in blocks on an external memory device, e.g., disks.</a:t>
            </a:r>
          </a:p>
          <a:p>
            <a:pPr eaLnBrk="1" hangingPunct="1"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39985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i="0" dirty="0"/>
              <a:t>Insertion Sort </a:t>
            </a:r>
            <a:r>
              <a:rPr lang="en-US" sz="3600" i="0" dirty="0" err="1"/>
              <a:t>vs</a:t>
            </a:r>
            <a:r>
              <a:rPr lang="en-US" sz="3600" i="0" dirty="0"/>
              <a:t> 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/>
              <a:t>Insertion sort can be faster than merge sort</a:t>
            </a:r>
          </a:p>
          <a:p>
            <a:pPr lvl="1" eaLnBrk="1" hangingPunct="1">
              <a:defRPr/>
            </a:pPr>
            <a:r>
              <a:rPr lang="en-US" sz="2400" dirty="0"/>
              <a:t>One array, one operation per step</a:t>
            </a:r>
          </a:p>
          <a:p>
            <a:pPr lvl="1" eaLnBrk="1" hangingPunct="1">
              <a:defRPr/>
            </a:pPr>
            <a:r>
              <a:rPr lang="en-US" sz="2400" dirty="0"/>
              <a:t>But N*log(N) eventually </a:t>
            </a:r>
            <a:r>
              <a:rPr lang="en-US" sz="2400" dirty="0">
                <a:solidFill>
                  <a:schemeClr val="hlink"/>
                </a:solidFill>
              </a:rPr>
              <a:t>beats N</a:t>
            </a:r>
            <a:r>
              <a:rPr lang="en-US" sz="2400" baseline="30000" dirty="0">
                <a:solidFill>
                  <a:schemeClr val="hlink"/>
                </a:solidFill>
              </a:rPr>
              <a:t>2</a:t>
            </a:r>
            <a:r>
              <a:rPr lang="en-US" sz="2400" dirty="0">
                <a:solidFill>
                  <a:schemeClr val="hlink"/>
                </a:solidFill>
              </a:rPr>
              <a:t> for large N</a:t>
            </a:r>
          </a:p>
          <a:p>
            <a:pPr lvl="2" eaLnBrk="1" hangingPunct="1">
              <a:defRPr/>
            </a:pPr>
            <a:r>
              <a:rPr lang="en-US" sz="2000" dirty="0"/>
              <a:t>And once it does, the advantage increases rapidly</a:t>
            </a:r>
          </a:p>
          <a:p>
            <a:pPr>
              <a:defRPr/>
            </a:pPr>
            <a:endParaRPr lang="en-GB" sz="2800" dirty="0"/>
          </a:p>
          <a:p>
            <a:pPr>
              <a:defRPr/>
            </a:pPr>
            <a:r>
              <a:rPr lang="en-GB" sz="2800" dirty="0"/>
              <a:t>O(</a:t>
            </a:r>
            <a:r>
              <a:rPr lang="en-GB" sz="2800" dirty="0" err="1"/>
              <a:t>nlogn</a:t>
            </a:r>
            <a:r>
              <a:rPr lang="en-GB" sz="2800" dirty="0"/>
              <a:t>)grows more slowly than O(n</a:t>
            </a:r>
            <a:r>
              <a:rPr lang="en-GB" sz="2400" baseline="30000" dirty="0"/>
              <a:t>2</a:t>
            </a:r>
            <a:r>
              <a:rPr lang="en-GB" sz="2800" dirty="0"/>
              <a:t>)</a:t>
            </a:r>
          </a:p>
          <a:p>
            <a:pPr>
              <a:defRPr/>
            </a:pPr>
            <a:endParaRPr lang="en-GB" sz="2800" dirty="0"/>
          </a:p>
          <a:p>
            <a:pPr lvl="1" eaLnBrk="1" hangingPunct="1">
              <a:defRPr/>
            </a:pPr>
            <a:endParaRPr lang="en-US" sz="2400" dirty="0"/>
          </a:p>
          <a:p>
            <a:pPr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49665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Mergesort - Example</a:t>
            </a: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" y="1524000"/>
            <a:ext cx="728027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922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0260D0-7DB6-42C2-9A24-DC26B2DDDCF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Definitions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Internal Sort</a:t>
            </a:r>
          </a:p>
          <a:p>
            <a:pPr lvl="1" eaLnBrk="1" hangingPunct="1"/>
            <a:r>
              <a:rPr lang="en-US" altLang="en-US"/>
              <a:t>The data to be sorted is all stored in the computer’s main memory.</a:t>
            </a:r>
          </a:p>
          <a:p>
            <a:pPr eaLnBrk="1" hangingPunct="1"/>
            <a:r>
              <a:rPr lang="en-US" altLang="en-US"/>
              <a:t>External Sort</a:t>
            </a:r>
          </a:p>
          <a:p>
            <a:pPr lvl="1" eaLnBrk="1" hangingPunct="1"/>
            <a:r>
              <a:rPr lang="en-US" altLang="en-US"/>
              <a:t>Some of the data to be sorted might be stored in some external, slower, device.</a:t>
            </a:r>
          </a:p>
          <a:p>
            <a:pPr eaLnBrk="1" hangingPunct="1"/>
            <a:r>
              <a:rPr lang="en-US" altLang="en-US"/>
              <a:t>In Place Sort</a:t>
            </a:r>
          </a:p>
          <a:p>
            <a:pPr lvl="1" eaLnBrk="1" hangingPunct="1"/>
            <a:r>
              <a:rPr lang="en-US" altLang="en-US"/>
              <a:t>The amount of extra space required to sort the data is constant with the input size.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How to Merge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28436"/>
            <a:ext cx="8382000" cy="545869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Arial Unicode MS" pitchFamily="34" charset="-128"/>
              </a:rPr>
              <a:t>Here are two lists to be merged: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Arial Unicode MS" pitchFamily="34" charset="-128"/>
              </a:rPr>
              <a:t>First: 	(12, 16, 17, 20, 21, 27)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Arial Unicode MS" pitchFamily="34" charset="-128"/>
              </a:rPr>
              <a:t>Second: 	(9, 10, 11, 12, 19)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Arial Unicode MS" pitchFamily="34" charset="-128"/>
              </a:rPr>
              <a:t>Compare</a:t>
            </a:r>
            <a:r>
              <a:rPr lang="en-US" sz="1800" b="1" dirty="0">
                <a:latin typeface="Arial Unicode MS" pitchFamily="34" charset="-128"/>
              </a:rPr>
              <a:t>12</a:t>
            </a:r>
            <a:r>
              <a:rPr lang="en-US" sz="1800" dirty="0">
                <a:latin typeface="Arial Unicode MS" pitchFamily="34" charset="-128"/>
              </a:rPr>
              <a:t> and </a:t>
            </a:r>
            <a:r>
              <a:rPr lang="en-US" sz="1800" b="1" dirty="0">
                <a:latin typeface="Arial Unicode MS" pitchFamily="34" charset="-128"/>
              </a:rPr>
              <a:t>9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Arial Unicode MS" pitchFamily="34" charset="-128"/>
              </a:rPr>
              <a:t>First: 	(12, 16, 17, 20, 21, 27)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Arial Unicode MS" pitchFamily="34" charset="-128"/>
              </a:rPr>
              <a:t>Second: 	(10, 11, 12, 19)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Arial Unicode MS" pitchFamily="34" charset="-128"/>
              </a:rPr>
              <a:t>New: 	(9)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Arial Unicode MS" pitchFamily="34" charset="-128"/>
              </a:rPr>
              <a:t>Compare </a:t>
            </a:r>
            <a:r>
              <a:rPr lang="en-US" sz="1800" b="1" dirty="0">
                <a:latin typeface="Arial Unicode MS" pitchFamily="34" charset="-128"/>
              </a:rPr>
              <a:t>12</a:t>
            </a:r>
            <a:r>
              <a:rPr lang="en-US" sz="1800" dirty="0">
                <a:latin typeface="Arial Unicode MS" pitchFamily="34" charset="-128"/>
              </a:rPr>
              <a:t> and </a:t>
            </a:r>
            <a:r>
              <a:rPr lang="en-US" sz="1800" b="1" dirty="0">
                <a:latin typeface="Arial Unicode MS" pitchFamily="34" charset="-128"/>
              </a:rPr>
              <a:t>10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Arial Unicode MS" pitchFamily="34" charset="-128"/>
              </a:rPr>
              <a:t>First: 	(12, 16, 17, 20, 21, 27)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Arial Unicode MS" pitchFamily="34" charset="-128"/>
              </a:rPr>
              <a:t>Second: 	(11, 12, 19)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Arial Unicode MS" pitchFamily="34" charset="-128"/>
              </a:rPr>
              <a:t>New: 	(9, 10) </a:t>
            </a:r>
          </a:p>
          <a:p>
            <a:pPr>
              <a:buNone/>
            </a:pPr>
            <a:r>
              <a:rPr lang="en-US" sz="1800" dirty="0">
                <a:latin typeface="Arial Unicode MS" pitchFamily="34" charset="-128"/>
              </a:rPr>
              <a:t>Compare </a:t>
            </a:r>
            <a:r>
              <a:rPr lang="en-US" sz="1800" b="1" dirty="0">
                <a:latin typeface="Arial Unicode MS" pitchFamily="34" charset="-128"/>
              </a:rPr>
              <a:t>12</a:t>
            </a:r>
            <a:r>
              <a:rPr lang="en-US" sz="1800" dirty="0">
                <a:latin typeface="Arial Unicode MS" pitchFamily="34" charset="-128"/>
              </a:rPr>
              <a:t> and </a:t>
            </a:r>
            <a:r>
              <a:rPr lang="en-US" sz="1800" b="1" dirty="0">
                <a:latin typeface="Arial Unicode MS" pitchFamily="34" charset="-128"/>
              </a:rPr>
              <a:t>11</a:t>
            </a:r>
          </a:p>
          <a:p>
            <a:pPr lvl="1">
              <a:buNone/>
            </a:pPr>
            <a:r>
              <a:rPr lang="en-US" sz="1600" b="1" dirty="0">
                <a:latin typeface="Arial Unicode MS" pitchFamily="34" charset="-128"/>
              </a:rPr>
              <a:t>First: 	(12, 16, 17, 20, 21, 27) </a:t>
            </a:r>
          </a:p>
          <a:p>
            <a:pPr lvl="1">
              <a:buNone/>
            </a:pPr>
            <a:r>
              <a:rPr lang="en-US" sz="1600" b="1" dirty="0">
                <a:latin typeface="Arial Unicode MS" pitchFamily="34" charset="-128"/>
              </a:rPr>
              <a:t>Second: 	(12, 19)</a:t>
            </a:r>
          </a:p>
          <a:p>
            <a:pPr lvl="1">
              <a:buNone/>
            </a:pPr>
            <a:r>
              <a:rPr lang="en-US" sz="1600" b="1" dirty="0">
                <a:latin typeface="Arial Unicode MS" pitchFamily="34" charset="-128"/>
              </a:rPr>
              <a:t>New: 	 (9, 10, 11)</a:t>
            </a:r>
          </a:p>
          <a:p>
            <a:pPr>
              <a:buNone/>
            </a:pPr>
            <a:r>
              <a:rPr lang="en-US" sz="1800" dirty="0">
                <a:latin typeface="Arial Unicode MS" pitchFamily="34" charset="-128"/>
              </a:rPr>
              <a:t>Compare </a:t>
            </a:r>
            <a:r>
              <a:rPr lang="en-US" sz="1800" b="1" dirty="0">
                <a:latin typeface="Arial Unicode MS" pitchFamily="34" charset="-128"/>
              </a:rPr>
              <a:t>12</a:t>
            </a:r>
            <a:r>
              <a:rPr lang="en-US" sz="1800" dirty="0">
                <a:latin typeface="Arial Unicode MS" pitchFamily="34" charset="-128"/>
              </a:rPr>
              <a:t> and </a:t>
            </a:r>
            <a:r>
              <a:rPr lang="en-US" sz="1800" b="1" dirty="0">
                <a:latin typeface="Arial Unicode MS" pitchFamily="34" charset="-128"/>
              </a:rPr>
              <a:t>12</a:t>
            </a:r>
          </a:p>
          <a:p>
            <a:pPr lvl="1">
              <a:buNone/>
            </a:pPr>
            <a:r>
              <a:rPr lang="en-US" sz="1600" b="1" dirty="0">
                <a:latin typeface="Arial Unicode MS" pitchFamily="34" charset="-128"/>
              </a:rPr>
              <a:t>First: 	(16, 17, 20, 21, 27) </a:t>
            </a:r>
          </a:p>
          <a:p>
            <a:pPr lvl="1">
              <a:buNone/>
            </a:pPr>
            <a:r>
              <a:rPr lang="en-US" sz="1600" b="1" dirty="0">
                <a:latin typeface="Arial Unicode MS" pitchFamily="34" charset="-128"/>
              </a:rPr>
              <a:t>Second: 	(12, 19)</a:t>
            </a:r>
          </a:p>
          <a:p>
            <a:pPr lvl="1">
              <a:buNone/>
            </a:pPr>
            <a:r>
              <a:rPr lang="en-US" sz="1600" b="1" dirty="0">
                <a:latin typeface="Arial Unicode MS" pitchFamily="34" charset="-128"/>
              </a:rPr>
              <a:t>New: 	(9, 10, 11, 12)</a:t>
            </a:r>
            <a:endParaRPr lang="en-US" sz="1400" b="1" dirty="0">
              <a:latin typeface="Arial Unicode MS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600" b="1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2163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Merge Example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73018"/>
            <a:ext cx="8610600" cy="545638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1900" dirty="0">
                <a:latin typeface="Arial Unicode MS" pitchFamily="34" charset="-128"/>
              </a:rPr>
              <a:t>Compare </a:t>
            </a:r>
            <a:r>
              <a:rPr lang="en-US" sz="1900" b="1" dirty="0">
                <a:latin typeface="Arial Unicode MS" pitchFamily="34" charset="-128"/>
              </a:rPr>
              <a:t>16</a:t>
            </a:r>
            <a:r>
              <a:rPr lang="en-US" sz="1900" dirty="0">
                <a:latin typeface="Arial Unicode MS" pitchFamily="34" charset="-128"/>
              </a:rPr>
              <a:t> and </a:t>
            </a:r>
            <a:r>
              <a:rPr lang="en-US" sz="1900" b="1" dirty="0">
                <a:latin typeface="Arial Unicode MS" pitchFamily="34" charset="-128"/>
              </a:rPr>
              <a:t>12</a:t>
            </a:r>
          </a:p>
          <a:p>
            <a:pPr lvl="1" eaLnBrk="1" hangingPunct="1">
              <a:buFontTx/>
              <a:buNone/>
            </a:pPr>
            <a:r>
              <a:rPr lang="en-US" sz="1700" b="1" dirty="0">
                <a:latin typeface="Arial Unicode MS" pitchFamily="34" charset="-128"/>
              </a:rPr>
              <a:t>First: 	(16, 17, 20, 21, 27) </a:t>
            </a:r>
          </a:p>
          <a:p>
            <a:pPr lvl="1" eaLnBrk="1" hangingPunct="1">
              <a:buFontTx/>
              <a:buNone/>
            </a:pPr>
            <a:r>
              <a:rPr lang="en-US" sz="1700" b="1" dirty="0">
                <a:latin typeface="Arial Unicode MS" pitchFamily="34" charset="-128"/>
              </a:rPr>
              <a:t>Second: 	(19)</a:t>
            </a:r>
          </a:p>
          <a:p>
            <a:pPr lvl="1" eaLnBrk="1" hangingPunct="1">
              <a:buFontTx/>
              <a:buNone/>
            </a:pPr>
            <a:r>
              <a:rPr lang="en-US" sz="1700" b="1" dirty="0">
                <a:latin typeface="Arial Unicode MS" pitchFamily="34" charset="-128"/>
              </a:rPr>
              <a:t>New: 	(9, 10, 11, 12, 12)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900" dirty="0">
                <a:latin typeface="Arial Unicode MS" pitchFamily="34" charset="-128"/>
              </a:rPr>
              <a:t>Compare </a:t>
            </a:r>
            <a:r>
              <a:rPr lang="en-US" sz="1900" b="1" dirty="0">
                <a:latin typeface="Arial Unicode MS" pitchFamily="34" charset="-128"/>
              </a:rPr>
              <a:t>16</a:t>
            </a:r>
            <a:r>
              <a:rPr lang="en-US" sz="1900" dirty="0">
                <a:latin typeface="Arial Unicode MS" pitchFamily="34" charset="-128"/>
              </a:rPr>
              <a:t> and </a:t>
            </a:r>
            <a:r>
              <a:rPr lang="en-US" sz="1900" b="1" dirty="0">
                <a:latin typeface="Arial Unicode MS" pitchFamily="34" charset="-128"/>
              </a:rPr>
              <a:t>19</a:t>
            </a:r>
          </a:p>
          <a:p>
            <a:pPr lvl="1" eaLnBrk="1" hangingPunct="1">
              <a:buFontTx/>
              <a:buNone/>
            </a:pPr>
            <a:r>
              <a:rPr lang="en-US" sz="1700" b="1" dirty="0">
                <a:latin typeface="Arial Unicode MS" pitchFamily="34" charset="-128"/>
              </a:rPr>
              <a:t>First: 	(17, 20, 21, 27) </a:t>
            </a:r>
          </a:p>
          <a:p>
            <a:pPr lvl="1" eaLnBrk="1" hangingPunct="1">
              <a:buFontTx/>
              <a:buNone/>
            </a:pPr>
            <a:r>
              <a:rPr lang="en-US" sz="1700" b="1" dirty="0">
                <a:latin typeface="Arial Unicode MS" pitchFamily="34" charset="-128"/>
              </a:rPr>
              <a:t>Second: 	(19)</a:t>
            </a:r>
          </a:p>
          <a:p>
            <a:pPr lvl="1" eaLnBrk="1" hangingPunct="1">
              <a:buFontTx/>
              <a:buNone/>
            </a:pPr>
            <a:r>
              <a:rPr lang="en-US" sz="1700" b="1" dirty="0">
                <a:latin typeface="Arial Unicode MS" pitchFamily="34" charset="-128"/>
              </a:rPr>
              <a:t>New: 	 (9, 10, 11, 12, 12, 16)</a:t>
            </a:r>
          </a:p>
          <a:p>
            <a:pPr>
              <a:buNone/>
            </a:pPr>
            <a:r>
              <a:rPr lang="en-US" sz="1900" dirty="0">
                <a:latin typeface="Arial Unicode MS" pitchFamily="34" charset="-128"/>
              </a:rPr>
              <a:t>Compare </a:t>
            </a:r>
            <a:r>
              <a:rPr lang="en-US" sz="1900" b="1" dirty="0">
                <a:latin typeface="Arial Unicode MS" pitchFamily="34" charset="-128"/>
              </a:rPr>
              <a:t>17</a:t>
            </a:r>
            <a:r>
              <a:rPr lang="en-US" sz="1900" dirty="0">
                <a:latin typeface="Arial Unicode MS" pitchFamily="34" charset="-128"/>
              </a:rPr>
              <a:t> and </a:t>
            </a:r>
            <a:r>
              <a:rPr lang="en-US" sz="1900" b="1" dirty="0">
                <a:latin typeface="Arial Unicode MS" pitchFamily="34" charset="-128"/>
              </a:rPr>
              <a:t>19</a:t>
            </a:r>
          </a:p>
          <a:p>
            <a:pPr lvl="1">
              <a:buNone/>
            </a:pPr>
            <a:r>
              <a:rPr lang="en-US" sz="1700" b="1" dirty="0">
                <a:latin typeface="Arial Unicode MS" pitchFamily="34" charset="-128"/>
              </a:rPr>
              <a:t>First: 	(20, 21, 27) </a:t>
            </a:r>
          </a:p>
          <a:p>
            <a:pPr lvl="1">
              <a:buNone/>
            </a:pPr>
            <a:r>
              <a:rPr lang="en-US" sz="1700" b="1" dirty="0">
                <a:latin typeface="Arial Unicode MS" pitchFamily="34" charset="-128"/>
              </a:rPr>
              <a:t>Second: 	(19)</a:t>
            </a:r>
          </a:p>
          <a:p>
            <a:pPr lvl="1">
              <a:buNone/>
            </a:pPr>
            <a:r>
              <a:rPr lang="en-US" sz="1700" b="1" dirty="0">
                <a:latin typeface="Arial Unicode MS" pitchFamily="34" charset="-128"/>
              </a:rPr>
              <a:t>New: 	(9, 10, 11, 12, 12, 16, 17)</a:t>
            </a:r>
          </a:p>
          <a:p>
            <a:pPr>
              <a:buNone/>
            </a:pPr>
            <a:r>
              <a:rPr lang="en-US" sz="1900" dirty="0">
                <a:latin typeface="Arial Unicode MS" pitchFamily="34" charset="-128"/>
              </a:rPr>
              <a:t>Compare </a:t>
            </a:r>
            <a:r>
              <a:rPr lang="en-US" sz="1900" b="1" dirty="0">
                <a:latin typeface="Arial Unicode MS" pitchFamily="34" charset="-128"/>
              </a:rPr>
              <a:t>20</a:t>
            </a:r>
            <a:r>
              <a:rPr lang="en-US" sz="1900" dirty="0">
                <a:latin typeface="Arial Unicode MS" pitchFamily="34" charset="-128"/>
              </a:rPr>
              <a:t> and </a:t>
            </a:r>
            <a:r>
              <a:rPr lang="en-US" sz="1900" b="1" dirty="0">
                <a:latin typeface="Arial Unicode MS" pitchFamily="34" charset="-128"/>
              </a:rPr>
              <a:t>19</a:t>
            </a:r>
          </a:p>
          <a:p>
            <a:pPr lvl="1">
              <a:buNone/>
            </a:pPr>
            <a:r>
              <a:rPr lang="en-US" sz="1700" b="1" dirty="0">
                <a:latin typeface="Arial Unicode MS" pitchFamily="34" charset="-128"/>
              </a:rPr>
              <a:t>First: 	(20, 21, 27) </a:t>
            </a:r>
          </a:p>
          <a:p>
            <a:pPr lvl="1">
              <a:buNone/>
            </a:pPr>
            <a:r>
              <a:rPr lang="en-US" sz="1700" b="1" dirty="0">
                <a:latin typeface="Arial Unicode MS" pitchFamily="34" charset="-128"/>
              </a:rPr>
              <a:t>Second:	( )</a:t>
            </a:r>
          </a:p>
          <a:p>
            <a:pPr lvl="1">
              <a:buNone/>
            </a:pPr>
            <a:r>
              <a:rPr lang="en-US" sz="1700" b="1" dirty="0">
                <a:latin typeface="Arial Unicode MS" pitchFamily="34" charset="-128"/>
              </a:rPr>
              <a:t>New: 	(9, 10, 11, 12, 12, 16, 17, 19)</a:t>
            </a:r>
          </a:p>
          <a:p>
            <a:pPr lvl="1">
              <a:buNone/>
            </a:pPr>
            <a:endParaRPr lang="en-US" sz="1700" b="1" dirty="0">
              <a:latin typeface="Arial Unicode MS" pitchFamily="34" charset="-128"/>
            </a:endParaRPr>
          </a:p>
          <a:p>
            <a:pPr>
              <a:buClr>
                <a:schemeClr val="tx1"/>
              </a:buClr>
              <a:buSzPct val="75000"/>
              <a:buNone/>
            </a:pPr>
            <a:r>
              <a:rPr lang="en-US" sz="1900" dirty="0">
                <a:latin typeface="Arial Unicode MS" pitchFamily="34" charset="-128"/>
              </a:rPr>
              <a:t>Checkout </a:t>
            </a:r>
            <a:r>
              <a:rPr lang="en-US" sz="1900" b="1" dirty="0">
                <a:latin typeface="Arial Unicode MS" pitchFamily="34" charset="-128"/>
              </a:rPr>
              <a:t>20</a:t>
            </a:r>
            <a:r>
              <a:rPr lang="en-US" sz="1900" dirty="0">
                <a:latin typeface="Arial Unicode MS" pitchFamily="34" charset="-128"/>
              </a:rPr>
              <a:t> and </a:t>
            </a:r>
            <a:r>
              <a:rPr lang="en-US" sz="1900" b="1" dirty="0">
                <a:latin typeface="Arial Unicode MS" pitchFamily="34" charset="-128"/>
              </a:rPr>
              <a:t>empty list</a:t>
            </a:r>
          </a:p>
          <a:p>
            <a:pPr lvl="1">
              <a:buClr>
                <a:schemeClr val="tx1"/>
              </a:buClr>
              <a:buSzPct val="75000"/>
            </a:pPr>
            <a:r>
              <a:rPr lang="en-US" sz="1900" b="1" dirty="0">
                <a:latin typeface="Arial Unicode MS" pitchFamily="34" charset="-128"/>
              </a:rPr>
              <a:t>First:	( ) </a:t>
            </a:r>
          </a:p>
          <a:p>
            <a:pPr lvl="1">
              <a:buClr>
                <a:schemeClr val="tx1"/>
              </a:buClr>
              <a:buSzPct val="75000"/>
            </a:pPr>
            <a:r>
              <a:rPr lang="en-US" sz="1900" b="1" dirty="0">
                <a:latin typeface="Arial Unicode MS" pitchFamily="34" charset="-128"/>
              </a:rPr>
              <a:t>Second:	( )</a:t>
            </a:r>
          </a:p>
          <a:p>
            <a:pPr lvl="1">
              <a:buClr>
                <a:schemeClr val="tx1"/>
              </a:buClr>
              <a:buSzPct val="75000"/>
            </a:pPr>
            <a:r>
              <a:rPr lang="en-US" sz="1900" b="1" dirty="0">
                <a:latin typeface="Arial Unicode MS" pitchFamily="34" charset="-128"/>
              </a:rPr>
              <a:t>New: 	(9, 10, 11, 12, 12, 16, 17, 19, </a:t>
            </a:r>
            <a:r>
              <a:rPr lang="en-US" sz="1900" b="1" dirty="0">
                <a:solidFill>
                  <a:srgbClr val="FF3300"/>
                </a:solidFill>
                <a:latin typeface="Arial Unicode MS" pitchFamily="34" charset="-128"/>
              </a:rPr>
              <a:t>20</a:t>
            </a:r>
            <a:r>
              <a:rPr lang="en-US" sz="1900" b="1" dirty="0">
                <a:latin typeface="Arial Unicode MS" pitchFamily="34" charset="-128"/>
              </a:rPr>
              <a:t>,</a:t>
            </a:r>
            <a:r>
              <a:rPr lang="en-US" sz="1900" b="1" dirty="0">
                <a:solidFill>
                  <a:srgbClr val="FF3300"/>
                </a:solidFill>
                <a:latin typeface="Arial Unicode MS" pitchFamily="34" charset="-128"/>
              </a:rPr>
              <a:t> 21</a:t>
            </a:r>
            <a:r>
              <a:rPr lang="en-US" sz="1900" b="1" dirty="0">
                <a:latin typeface="Arial Unicode MS" pitchFamily="34" charset="-128"/>
              </a:rPr>
              <a:t>,</a:t>
            </a:r>
            <a:r>
              <a:rPr lang="en-US" sz="1900" b="1" dirty="0">
                <a:solidFill>
                  <a:srgbClr val="FF3300"/>
                </a:solidFill>
                <a:latin typeface="Arial Unicode MS" pitchFamily="34" charset="-128"/>
              </a:rPr>
              <a:t> 27</a:t>
            </a:r>
            <a:r>
              <a:rPr lang="en-US" sz="1900" b="1" dirty="0">
                <a:latin typeface="Arial Unicode MS" pitchFamily="34" charset="-128"/>
              </a:rPr>
              <a:t>)</a:t>
            </a:r>
            <a:endParaRPr lang="en-US" sz="1200" b="1" dirty="0">
              <a:latin typeface="Arial Unicode MS" pitchFamily="34" charset="-128"/>
            </a:endParaRPr>
          </a:p>
          <a:p>
            <a:pPr lvl="1" eaLnBrk="1" hangingPunct="1">
              <a:buFontTx/>
              <a:buNone/>
            </a:pPr>
            <a:endParaRPr lang="en-US" sz="1500" b="1" dirty="0">
              <a:latin typeface="Arial Unicode MS" pitchFamily="34" charset="-128"/>
            </a:endParaRPr>
          </a:p>
          <a:p>
            <a:pPr lvl="1" eaLnBrk="1" hangingPunct="1">
              <a:buFontTx/>
              <a:buNone/>
            </a:pPr>
            <a:endParaRPr lang="en-US" sz="1500" b="1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91506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MergeSort</a:t>
            </a:r>
          </a:p>
        </p:txBody>
      </p:sp>
      <p:graphicFrame>
        <p:nvGraphicFramePr>
          <p:cNvPr id="1026" name="Object 1024"/>
          <p:cNvGraphicFramePr>
            <a:graphicFrameLocks noChangeAspect="1"/>
          </p:cNvGraphicFramePr>
          <p:nvPr/>
        </p:nvGraphicFramePr>
        <p:xfrm>
          <a:off x="685800" y="1905000"/>
          <a:ext cx="7772400" cy="236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629607" imgH="1410005" progId="Excel.Sheet.8">
                  <p:embed/>
                </p:oleObj>
              </mc:Choice>
              <mc:Fallback>
                <p:oleObj name="Worksheet" r:id="rId3" imgW="4629607" imgH="1410005" progId="Excel.Sheet.8">
                  <p:embed/>
                  <p:pic>
                    <p:nvPicPr>
                      <p:cNvPr id="1026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7772400" cy="236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961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EE31EA-B312-427D-88B7-2BD199A15FE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Stability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250237" cy="841375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DD0111"/>
                </a:solidFill>
              </a:rPr>
              <a:t>STABLE</a:t>
            </a:r>
            <a:r>
              <a:rPr lang="en-US" altLang="en-US" sz="2400" dirty="0"/>
              <a:t> sort  preserves relative order of records with equal keys</a:t>
            </a:r>
          </a:p>
        </p:txBody>
      </p:sp>
      <p:pic>
        <p:nvPicPr>
          <p:cNvPr id="15365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25950" y="2012950"/>
            <a:ext cx="4151313" cy="1868488"/>
          </a:xfrm>
          <a:noFill/>
        </p:spPr>
      </p:pic>
      <p:pic>
        <p:nvPicPr>
          <p:cNvPr id="15366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65638" y="3963988"/>
            <a:ext cx="4073525" cy="1782762"/>
          </a:xfrm>
          <a:noFill/>
        </p:spPr>
      </p:pic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1841500" y="2112963"/>
            <a:ext cx="208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Sorted on first key: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1841500" y="4002088"/>
            <a:ext cx="2559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Sort file on second key: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1841500" y="4776788"/>
            <a:ext cx="25939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DD0111"/>
                </a:solidFill>
              </a:rPr>
              <a:t>Records with key value 3 are not in order on first key!!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B15970-2DC5-43D9-9281-B71BC90D24F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Insertion Sort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/>
              <a:t>Idea: like sorting a hand of playing cards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Start with an empty left hand and the cards facing down on the table.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Remove one card at a time from the table, and insert it into the correct position in the left hand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/>
              <a:t>compare it with each of the cards already in the hand, from right to left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/>
              <a:t>The cards held in the left hand are sorted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/>
              <a:t>these cards were originally the top cards of the pile on the table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429F7D-6DFF-4D31-AB2D-99E5A4C2E5A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4398963" y="1989138"/>
            <a:ext cx="42592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990033"/>
                </a:solidFill>
              </a:rPr>
              <a:t>To insert 12, we need to make room for it by moving first 36 and then 24.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title"/>
          </p:nvPr>
        </p:nvSpPr>
        <p:spPr>
          <a:xfrm>
            <a:off x="508000" y="617538"/>
            <a:ext cx="6327775" cy="258762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en-US"/>
              <a:t>Insertion Sort</a:t>
            </a:r>
          </a:p>
        </p:txBody>
      </p:sp>
      <p:grpSp>
        <p:nvGrpSpPr>
          <p:cNvPr id="19461" name="Group 4"/>
          <p:cNvGrpSpPr>
            <a:grpSpLocks/>
          </p:cNvGrpSpPr>
          <p:nvPr/>
        </p:nvGrpSpPr>
        <p:grpSpPr bwMode="auto">
          <a:xfrm>
            <a:off x="779463" y="2933700"/>
            <a:ext cx="2087562" cy="1235075"/>
            <a:chOff x="491" y="1848"/>
            <a:chExt cx="1315" cy="778"/>
          </a:xfrm>
        </p:grpSpPr>
        <p:sp>
          <p:nvSpPr>
            <p:cNvPr id="19466" name="AutoShape 5"/>
            <p:cNvSpPr>
              <a:spLocks noChangeArrowheads="1"/>
            </p:cNvSpPr>
            <p:nvPr/>
          </p:nvSpPr>
          <p:spPr bwMode="auto">
            <a:xfrm rot="-1200000">
              <a:off x="491" y="1941"/>
              <a:ext cx="459" cy="685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67" name="AutoShape 6"/>
            <p:cNvSpPr>
              <a:spLocks noChangeArrowheads="1"/>
            </p:cNvSpPr>
            <p:nvPr/>
          </p:nvSpPr>
          <p:spPr bwMode="auto">
            <a:xfrm rot="-420000">
              <a:off x="931" y="1848"/>
              <a:ext cx="458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68" name="AutoShape 7"/>
            <p:cNvSpPr>
              <a:spLocks noChangeArrowheads="1"/>
            </p:cNvSpPr>
            <p:nvPr/>
          </p:nvSpPr>
          <p:spPr bwMode="auto">
            <a:xfrm rot="720000">
              <a:off x="1341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69" name="Rectangle 8"/>
            <p:cNvSpPr>
              <a:spLocks noChangeArrowheads="1"/>
            </p:cNvSpPr>
            <p:nvPr/>
          </p:nvSpPr>
          <p:spPr bwMode="auto">
            <a:xfrm rot="-1140000">
              <a:off x="556" y="1981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/>
                <a:t>6</a:t>
              </a:r>
            </a:p>
          </p:txBody>
        </p:sp>
        <p:sp>
          <p:nvSpPr>
            <p:cNvPr id="19470" name="Rectangle 9"/>
            <p:cNvSpPr>
              <a:spLocks noChangeArrowheads="1"/>
            </p:cNvSpPr>
            <p:nvPr/>
          </p:nvSpPr>
          <p:spPr bwMode="auto">
            <a:xfrm rot="-420000">
              <a:off x="938" y="1934"/>
              <a:ext cx="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/>
                <a:t>10</a:t>
              </a:r>
            </a:p>
          </p:txBody>
        </p:sp>
        <p:sp>
          <p:nvSpPr>
            <p:cNvPr id="19471" name="Rectangle 10"/>
            <p:cNvSpPr>
              <a:spLocks noChangeArrowheads="1"/>
            </p:cNvSpPr>
            <p:nvPr/>
          </p:nvSpPr>
          <p:spPr bwMode="auto">
            <a:xfrm rot="480000">
              <a:off x="1405" y="1921"/>
              <a:ext cx="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/>
                <a:t>24</a:t>
              </a:r>
            </a:p>
          </p:txBody>
        </p:sp>
      </p:grpSp>
      <p:sp>
        <p:nvSpPr>
          <p:cNvPr id="19462" name="AutoShape 11"/>
          <p:cNvSpPr>
            <a:spLocks noChangeArrowheads="1"/>
          </p:cNvSpPr>
          <p:nvPr/>
        </p:nvSpPr>
        <p:spPr bwMode="auto">
          <a:xfrm rot="1740000" flipH="1">
            <a:off x="3019425" y="470535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3" name="Rectangle 12"/>
          <p:cNvSpPr>
            <a:spLocks noChangeArrowheads="1"/>
          </p:cNvSpPr>
          <p:nvPr/>
        </p:nvSpPr>
        <p:spPr bwMode="auto">
          <a:xfrm rot="1800000">
            <a:off x="3084513" y="4832350"/>
            <a:ext cx="6365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/>
              <a:t>12</a:t>
            </a:r>
          </a:p>
        </p:txBody>
      </p:sp>
      <p:sp>
        <p:nvSpPr>
          <p:cNvPr id="19464" name="AutoShape 13"/>
          <p:cNvSpPr>
            <a:spLocks noChangeArrowheads="1"/>
          </p:cNvSpPr>
          <p:nvPr/>
        </p:nvSpPr>
        <p:spPr bwMode="auto">
          <a:xfrm rot="1740000" flipH="1">
            <a:off x="2784475" y="314960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5" name="Rectangle 14"/>
          <p:cNvSpPr>
            <a:spLocks noChangeArrowheads="1"/>
          </p:cNvSpPr>
          <p:nvPr/>
        </p:nvSpPr>
        <p:spPr bwMode="auto">
          <a:xfrm rot="1500000">
            <a:off x="2913063" y="3317875"/>
            <a:ext cx="6365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/>
              <a:t>36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92F4EF-A79F-488B-A92D-72026B7F8A53}" type="slidenum">
              <a:rPr lang="en-US" altLang="en-US"/>
              <a:pPr/>
              <a:t>9</a:t>
            </a:fld>
            <a:endParaRPr lang="en-US" altLang="en-US"/>
          </a:p>
        </p:txBody>
      </p:sp>
      <p:grpSp>
        <p:nvGrpSpPr>
          <p:cNvPr id="21507" name="Group 2"/>
          <p:cNvGrpSpPr>
            <a:grpSpLocks/>
          </p:cNvGrpSpPr>
          <p:nvPr/>
        </p:nvGrpSpPr>
        <p:grpSpPr bwMode="auto">
          <a:xfrm>
            <a:off x="779463" y="2933700"/>
            <a:ext cx="2087562" cy="1235075"/>
            <a:chOff x="491" y="1848"/>
            <a:chExt cx="1315" cy="778"/>
          </a:xfrm>
        </p:grpSpPr>
        <p:sp>
          <p:nvSpPr>
            <p:cNvPr id="21513" name="AutoShape 3"/>
            <p:cNvSpPr>
              <a:spLocks noChangeArrowheads="1"/>
            </p:cNvSpPr>
            <p:nvPr/>
          </p:nvSpPr>
          <p:spPr bwMode="auto">
            <a:xfrm rot="-1200000">
              <a:off x="491" y="1941"/>
              <a:ext cx="459" cy="685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4" name="AutoShape 4"/>
            <p:cNvSpPr>
              <a:spLocks noChangeArrowheads="1"/>
            </p:cNvSpPr>
            <p:nvPr/>
          </p:nvSpPr>
          <p:spPr bwMode="auto">
            <a:xfrm rot="-420000">
              <a:off x="931" y="1848"/>
              <a:ext cx="458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5" name="AutoShape 5"/>
            <p:cNvSpPr>
              <a:spLocks noChangeArrowheads="1"/>
            </p:cNvSpPr>
            <p:nvPr/>
          </p:nvSpPr>
          <p:spPr bwMode="auto">
            <a:xfrm rot="720000">
              <a:off x="1341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6" name="Rectangle 6"/>
            <p:cNvSpPr>
              <a:spLocks noChangeArrowheads="1"/>
            </p:cNvSpPr>
            <p:nvPr/>
          </p:nvSpPr>
          <p:spPr bwMode="auto">
            <a:xfrm rot="-1140000">
              <a:off x="556" y="1981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/>
                <a:t>6</a:t>
              </a:r>
            </a:p>
          </p:txBody>
        </p:sp>
        <p:sp>
          <p:nvSpPr>
            <p:cNvPr id="21517" name="Rectangle 7"/>
            <p:cNvSpPr>
              <a:spLocks noChangeArrowheads="1"/>
            </p:cNvSpPr>
            <p:nvPr/>
          </p:nvSpPr>
          <p:spPr bwMode="auto">
            <a:xfrm rot="-420000">
              <a:off x="938" y="1934"/>
              <a:ext cx="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/>
                <a:t>10</a:t>
              </a:r>
            </a:p>
          </p:txBody>
        </p:sp>
        <p:sp>
          <p:nvSpPr>
            <p:cNvPr id="21518" name="Rectangle 8"/>
            <p:cNvSpPr>
              <a:spLocks noChangeArrowheads="1"/>
            </p:cNvSpPr>
            <p:nvPr/>
          </p:nvSpPr>
          <p:spPr bwMode="auto">
            <a:xfrm rot="480000">
              <a:off x="1405" y="1921"/>
              <a:ext cx="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200" b="1"/>
                <a:t>24</a:t>
              </a:r>
            </a:p>
          </p:txBody>
        </p:sp>
      </p:grpSp>
      <p:sp>
        <p:nvSpPr>
          <p:cNvPr id="21508" name="Rectangle 10"/>
          <p:cNvSpPr>
            <a:spLocks noGrp="1" noChangeArrowheads="1"/>
          </p:cNvSpPr>
          <p:nvPr>
            <p:ph type="title"/>
          </p:nvPr>
        </p:nvSpPr>
        <p:spPr>
          <a:xfrm>
            <a:off x="423863" y="358775"/>
            <a:ext cx="6424612" cy="388938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en-US"/>
              <a:t>Insertion Sort</a:t>
            </a:r>
          </a:p>
        </p:txBody>
      </p:sp>
      <p:sp>
        <p:nvSpPr>
          <p:cNvPr id="21509" name="AutoShape 11"/>
          <p:cNvSpPr>
            <a:spLocks noChangeArrowheads="1"/>
          </p:cNvSpPr>
          <p:nvPr/>
        </p:nvSpPr>
        <p:spPr bwMode="auto">
          <a:xfrm rot="1740000" flipH="1">
            <a:off x="3506788" y="314960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0" name="Rectangle 12"/>
          <p:cNvSpPr>
            <a:spLocks noChangeArrowheads="1"/>
          </p:cNvSpPr>
          <p:nvPr/>
        </p:nvSpPr>
        <p:spPr bwMode="auto">
          <a:xfrm rot="1500000">
            <a:off x="3635375" y="3317875"/>
            <a:ext cx="636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/>
              <a:t>36</a:t>
            </a:r>
          </a:p>
        </p:txBody>
      </p:sp>
      <p:sp>
        <p:nvSpPr>
          <p:cNvPr id="21511" name="AutoShape 13"/>
          <p:cNvSpPr>
            <a:spLocks noChangeArrowheads="1"/>
          </p:cNvSpPr>
          <p:nvPr/>
        </p:nvSpPr>
        <p:spPr bwMode="auto">
          <a:xfrm rot="1740000" flipH="1">
            <a:off x="3019425" y="470535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2" name="Rectangle 14"/>
          <p:cNvSpPr>
            <a:spLocks noChangeArrowheads="1"/>
          </p:cNvSpPr>
          <p:nvPr/>
        </p:nvSpPr>
        <p:spPr bwMode="auto">
          <a:xfrm rot="1800000">
            <a:off x="3084513" y="4832350"/>
            <a:ext cx="6365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/>
              <a:t>12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3523</TotalTime>
  <Words>3689</Words>
  <Application>Microsoft Office PowerPoint</Application>
  <PresentationFormat>On-screen Show (4:3)</PresentationFormat>
  <Paragraphs>787</Paragraphs>
  <Slides>52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Arial</vt:lpstr>
      <vt:lpstr>Arial Unicode MS</vt:lpstr>
      <vt:lpstr>Cambria Math</vt:lpstr>
      <vt:lpstr>Comic Sans MS</vt:lpstr>
      <vt:lpstr>Monotype Corsiva</vt:lpstr>
      <vt:lpstr>Symbol</vt:lpstr>
      <vt:lpstr>Times New Roman</vt:lpstr>
      <vt:lpstr>Wingdings</vt:lpstr>
      <vt:lpstr>Default Design</vt:lpstr>
      <vt:lpstr>Worksheet</vt:lpstr>
      <vt:lpstr>Paint Shop Pro Image</vt:lpstr>
      <vt:lpstr>Equation</vt:lpstr>
      <vt:lpstr>Data structures and algorithms  Sorting Algorithms </vt:lpstr>
      <vt:lpstr>The Sorting Problem</vt:lpstr>
      <vt:lpstr>Structure of data</vt:lpstr>
      <vt:lpstr>Why Study Sorting Algorithms?</vt:lpstr>
      <vt:lpstr>Some Definitions</vt:lpstr>
      <vt:lpstr>Stability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INSERTION-SORT</vt:lpstr>
      <vt:lpstr>Loop Invariant for Insertion Sort</vt:lpstr>
      <vt:lpstr>Proving Loop Invariants</vt:lpstr>
      <vt:lpstr>Loop Invariant for Insertion Sort</vt:lpstr>
      <vt:lpstr>Loop Invariant for Insertion Sort</vt:lpstr>
      <vt:lpstr>Loop Invariant for Insertion Sort</vt:lpstr>
      <vt:lpstr>Analysis of Insertion Sort</vt:lpstr>
      <vt:lpstr>Best Case Analysis</vt:lpstr>
      <vt:lpstr>Worst Case Analysis</vt:lpstr>
      <vt:lpstr>Comparisons and Exchanges in Insertion Sort</vt:lpstr>
      <vt:lpstr>Insertion Sort - Summary</vt:lpstr>
      <vt:lpstr>Bubble Sort</vt:lpstr>
      <vt:lpstr>Example</vt:lpstr>
      <vt:lpstr>Bubble Sort</vt:lpstr>
      <vt:lpstr>Bubble-Sort Running Time</vt:lpstr>
      <vt:lpstr>Selection Sort</vt:lpstr>
      <vt:lpstr>Selection Sort</vt:lpstr>
      <vt:lpstr>Example</vt:lpstr>
      <vt:lpstr>Selection Sort</vt:lpstr>
      <vt:lpstr>Analysis of Selection Sort</vt:lpstr>
      <vt:lpstr>Merge Sort</vt:lpstr>
      <vt:lpstr>Divide and Conquer</vt:lpstr>
      <vt:lpstr>Mergesort</vt:lpstr>
      <vt:lpstr>Merge</vt:lpstr>
      <vt:lpstr>PowerPoint Presentation</vt:lpstr>
      <vt:lpstr>Mergesort - Example</vt:lpstr>
      <vt:lpstr>Mergesort – Example2</vt:lpstr>
      <vt:lpstr>Merge sort</vt:lpstr>
      <vt:lpstr>Computational Complexity</vt:lpstr>
      <vt:lpstr>Cost of Merge-Sort</vt:lpstr>
      <vt:lpstr>Merge Sort Analysis</vt:lpstr>
      <vt:lpstr>Running time of Merge Sort</vt:lpstr>
      <vt:lpstr>Insertion  Sort</vt:lpstr>
      <vt:lpstr>Merge Sort</vt:lpstr>
      <vt:lpstr>Comparison with Insertion Sort</vt:lpstr>
      <vt:lpstr>Insertion Sort vs Merge Sort</vt:lpstr>
      <vt:lpstr>Mergesort - Example</vt:lpstr>
      <vt:lpstr>How to Merge</vt:lpstr>
      <vt:lpstr>Merge Example</vt:lpstr>
      <vt:lpstr>MergeSort</vt:lpstr>
    </vt:vector>
  </TitlesOfParts>
  <Company>University of Nevada,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Monica Nicolescu</dc:creator>
  <cp:lastModifiedBy>Shams Qazi</cp:lastModifiedBy>
  <cp:revision>534</cp:revision>
  <dcterms:created xsi:type="dcterms:W3CDTF">2003-07-26T00:47:08Z</dcterms:created>
  <dcterms:modified xsi:type="dcterms:W3CDTF">2024-10-23T10:32:19Z</dcterms:modified>
</cp:coreProperties>
</file>