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40"/>
  </p:notesMasterIdLst>
  <p:handoutMasterIdLst>
    <p:handoutMasterId r:id="rId41"/>
  </p:handoutMasterIdLst>
  <p:sldIdLst>
    <p:sldId id="307" r:id="rId2"/>
    <p:sldId id="257" r:id="rId3"/>
    <p:sldId id="286" r:id="rId4"/>
    <p:sldId id="305" r:id="rId5"/>
    <p:sldId id="258" r:id="rId6"/>
    <p:sldId id="266" r:id="rId7"/>
    <p:sldId id="287" r:id="rId8"/>
    <p:sldId id="292" r:id="rId9"/>
    <p:sldId id="293" r:id="rId10"/>
    <p:sldId id="294" r:id="rId11"/>
    <p:sldId id="259" r:id="rId12"/>
    <p:sldId id="304" r:id="rId13"/>
    <p:sldId id="303" r:id="rId14"/>
    <p:sldId id="301" r:id="rId15"/>
    <p:sldId id="302" r:id="rId16"/>
    <p:sldId id="288" r:id="rId17"/>
    <p:sldId id="289" r:id="rId18"/>
    <p:sldId id="268" r:id="rId19"/>
    <p:sldId id="270" r:id="rId20"/>
    <p:sldId id="282" r:id="rId21"/>
    <p:sldId id="273" r:id="rId22"/>
    <p:sldId id="283" r:id="rId23"/>
    <p:sldId id="284" r:id="rId24"/>
    <p:sldId id="285" r:id="rId25"/>
    <p:sldId id="272" r:id="rId26"/>
    <p:sldId id="274" r:id="rId27"/>
    <p:sldId id="275" r:id="rId28"/>
    <p:sldId id="276" r:id="rId29"/>
    <p:sldId id="277" r:id="rId30"/>
    <p:sldId id="278" r:id="rId31"/>
    <p:sldId id="279" r:id="rId32"/>
    <p:sldId id="280" r:id="rId33"/>
    <p:sldId id="281" r:id="rId34"/>
    <p:sldId id="298" r:id="rId35"/>
    <p:sldId id="261" r:id="rId36"/>
    <p:sldId id="300" r:id="rId37"/>
    <p:sldId id="262" r:id="rId38"/>
    <p:sldId id="296"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71" autoAdjust="0"/>
    <p:restoredTop sz="94624" autoAdjust="0"/>
  </p:normalViewPr>
  <p:slideViewPr>
    <p:cSldViewPr>
      <p:cViewPr varScale="1">
        <p:scale>
          <a:sx n="59" d="100"/>
          <a:sy n="59" d="100"/>
        </p:scale>
        <p:origin x="1036" y="5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Arial" charset="0"/>
                <a:cs typeface="Arial" charset="0"/>
              </a:defRPr>
            </a:lvl1pPr>
          </a:lstStyle>
          <a:p>
            <a:pPr>
              <a:defRPr/>
            </a:pPr>
            <a:fld id="{D0D790C4-176F-41A6-8A55-0170C92C8C8F}" type="datetimeFigureOut">
              <a:rPr lang="en-US"/>
              <a:pPr>
                <a:defRPr/>
              </a:pPr>
              <a:t>10/30/2024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smtClean="0">
                <a:latin typeface="+mn-lt"/>
              </a:defRPr>
            </a:lvl1pPr>
          </a:lstStyle>
          <a:p>
            <a:pPr>
              <a:defRPr/>
            </a:pPr>
            <a:fld id="{F0EF1285-5230-40CD-8C27-4B2250B36B1B}"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E862F96-219E-4FAE-BE37-ABB6888D39B5}" type="datetimeFigureOut">
              <a:rPr lang="en-US"/>
              <a:pPr>
                <a:defRPr/>
              </a:pPr>
              <a:t>10/30/2024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smtClean="0">
                <a:latin typeface="Calibri" panose="020F0502020204030204" pitchFamily="34" charset="0"/>
              </a:defRPr>
            </a:lvl1pPr>
          </a:lstStyle>
          <a:p>
            <a:pPr>
              <a:defRPr/>
            </a:pPr>
            <a:fld id="{3B0E02FE-000B-4AD4-8836-5B499084DCE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0D3B70AC-3A64-4CEF-A9B2-3D4B7BA84583}" type="slidenum">
              <a:rPr lang="en-US" altLang="en-US"/>
              <a:pPr/>
              <a:t>1</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9431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68705D0-14F1-4F92-8771-5AC02DF859C2}" type="datetimeFigureOut">
              <a:rPr lang="en-US"/>
              <a:pPr>
                <a:defRPr/>
              </a:pPr>
              <a:t>10/30/2024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A736BE-B09B-4CBD-9507-AA0FC9A7FE94}" type="slidenum">
              <a:rPr lang="en-US" altLang="en-US"/>
              <a:pPr>
                <a:defRPr/>
              </a:pPr>
              <a:t>‹#›</a:t>
            </a:fld>
            <a:endParaRPr lang="en-US" altLang="en-US"/>
          </a:p>
        </p:txBody>
      </p:sp>
    </p:spTree>
    <p:extLst>
      <p:ext uri="{BB962C8B-B14F-4D97-AF65-F5344CB8AC3E}">
        <p14:creationId xmlns:p14="http://schemas.microsoft.com/office/powerpoint/2010/main" val="91874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52E22E6-EDD1-4BD6-BBA7-01D3567AA5EB}" type="datetimeFigureOut">
              <a:rPr lang="en-US"/>
              <a:pPr>
                <a:defRPr/>
              </a:pPr>
              <a:t>10/30/2024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6C1458-5F99-4B9F-B9EB-5A6E74DC4D94}" type="slidenum">
              <a:rPr lang="en-US" altLang="en-US"/>
              <a:pPr>
                <a:defRPr/>
              </a:pPr>
              <a:t>‹#›</a:t>
            </a:fld>
            <a:endParaRPr lang="en-US" altLang="en-US"/>
          </a:p>
        </p:txBody>
      </p:sp>
    </p:spTree>
    <p:extLst>
      <p:ext uri="{BB962C8B-B14F-4D97-AF65-F5344CB8AC3E}">
        <p14:creationId xmlns:p14="http://schemas.microsoft.com/office/powerpoint/2010/main" val="396809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FEDC98D-C74A-4E5B-911C-89EDF3338E47}" type="datetimeFigureOut">
              <a:rPr lang="en-US"/>
              <a:pPr>
                <a:defRPr/>
              </a:pPr>
              <a:t>10/30/2024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BF0B18-9C30-44FE-BB36-16CE5B9B7878}" type="slidenum">
              <a:rPr lang="en-US" altLang="en-US"/>
              <a:pPr>
                <a:defRPr/>
              </a:pPr>
              <a:t>‹#›</a:t>
            </a:fld>
            <a:endParaRPr lang="en-US" altLang="en-US"/>
          </a:p>
        </p:txBody>
      </p:sp>
    </p:spTree>
    <p:extLst>
      <p:ext uri="{BB962C8B-B14F-4D97-AF65-F5344CB8AC3E}">
        <p14:creationId xmlns:p14="http://schemas.microsoft.com/office/powerpoint/2010/main" val="224940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DCF2C52-083F-4BED-A10F-9163B8C19B3A}" type="datetimeFigureOut">
              <a:rPr lang="en-US"/>
              <a:pPr>
                <a:defRPr/>
              </a:pPr>
              <a:t>10/30/2024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515A6E-3611-4545-A131-A58419890A0A}" type="slidenum">
              <a:rPr lang="en-US" altLang="en-US"/>
              <a:pPr>
                <a:defRPr/>
              </a:pPr>
              <a:t>‹#›</a:t>
            </a:fld>
            <a:endParaRPr lang="en-US" altLang="en-US"/>
          </a:p>
        </p:txBody>
      </p:sp>
    </p:spTree>
    <p:extLst>
      <p:ext uri="{BB962C8B-B14F-4D97-AF65-F5344CB8AC3E}">
        <p14:creationId xmlns:p14="http://schemas.microsoft.com/office/powerpoint/2010/main" val="426916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B1D8D21A-5E8D-4F80-AD55-5DE625823AE3}" type="datetimeFigureOut">
              <a:rPr lang="en-US"/>
              <a:pPr>
                <a:defRPr/>
              </a:pPr>
              <a:t>10/30/2024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5822D-75B2-43C7-A987-07BDA0174D8D}" type="slidenum">
              <a:rPr lang="en-US" altLang="en-US"/>
              <a:pPr>
                <a:defRPr/>
              </a:pPr>
              <a:t>‹#›</a:t>
            </a:fld>
            <a:endParaRPr lang="en-US" altLang="en-US"/>
          </a:p>
        </p:txBody>
      </p:sp>
    </p:spTree>
    <p:extLst>
      <p:ext uri="{BB962C8B-B14F-4D97-AF65-F5344CB8AC3E}">
        <p14:creationId xmlns:p14="http://schemas.microsoft.com/office/powerpoint/2010/main" val="118827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12103EA-6B47-44E4-B096-58B5ADE596F1}" type="datetimeFigureOut">
              <a:rPr lang="en-US"/>
              <a:pPr>
                <a:defRPr/>
              </a:pPr>
              <a:t>10/30/2024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9EED47F-5346-478A-A979-3C0A11095970}" type="slidenum">
              <a:rPr lang="en-US" altLang="en-US"/>
              <a:pPr>
                <a:defRPr/>
              </a:pPr>
              <a:t>‹#›</a:t>
            </a:fld>
            <a:endParaRPr lang="en-US" altLang="en-US"/>
          </a:p>
        </p:txBody>
      </p:sp>
    </p:spTree>
    <p:extLst>
      <p:ext uri="{BB962C8B-B14F-4D97-AF65-F5344CB8AC3E}">
        <p14:creationId xmlns:p14="http://schemas.microsoft.com/office/powerpoint/2010/main" val="3264331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7C49233-1954-4A08-B59E-E831152EA296}" type="datetimeFigureOut">
              <a:rPr lang="en-US"/>
              <a:pPr>
                <a:defRPr/>
              </a:pPr>
              <a:t>10/30/2024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30D0ED9-507D-449B-A0E8-D412977783F8}" type="slidenum">
              <a:rPr lang="en-US" altLang="en-US"/>
              <a:pPr>
                <a:defRPr/>
              </a:pPr>
              <a:t>‹#›</a:t>
            </a:fld>
            <a:endParaRPr lang="en-US" altLang="en-US"/>
          </a:p>
        </p:txBody>
      </p:sp>
    </p:spTree>
    <p:extLst>
      <p:ext uri="{BB962C8B-B14F-4D97-AF65-F5344CB8AC3E}">
        <p14:creationId xmlns:p14="http://schemas.microsoft.com/office/powerpoint/2010/main" val="209585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4C81A39-8A49-4BC7-BFDC-57C9E830FC5D}" type="datetimeFigureOut">
              <a:rPr lang="en-US"/>
              <a:pPr>
                <a:defRPr/>
              </a:pPr>
              <a:t>10/30/2024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452D829-5CD9-4281-91CE-F179667BD2E6}" type="slidenum">
              <a:rPr lang="en-US" altLang="en-US"/>
              <a:pPr>
                <a:defRPr/>
              </a:pPr>
              <a:t>‹#›</a:t>
            </a:fld>
            <a:endParaRPr lang="en-US" altLang="en-US"/>
          </a:p>
        </p:txBody>
      </p:sp>
    </p:spTree>
    <p:extLst>
      <p:ext uri="{BB962C8B-B14F-4D97-AF65-F5344CB8AC3E}">
        <p14:creationId xmlns:p14="http://schemas.microsoft.com/office/powerpoint/2010/main" val="41655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23D7878-EE3D-497C-B1E6-84733E8F963F}" type="datetimeFigureOut">
              <a:rPr lang="en-US"/>
              <a:pPr>
                <a:defRPr/>
              </a:pPr>
              <a:t>10/30/2024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1C96727-F21D-476E-98AE-9DE3536DB70C}" type="slidenum">
              <a:rPr lang="en-US" altLang="en-US"/>
              <a:pPr>
                <a:defRPr/>
              </a:pPr>
              <a:t>‹#›</a:t>
            </a:fld>
            <a:endParaRPr lang="en-US" altLang="en-US"/>
          </a:p>
        </p:txBody>
      </p:sp>
    </p:spTree>
    <p:extLst>
      <p:ext uri="{BB962C8B-B14F-4D97-AF65-F5344CB8AC3E}">
        <p14:creationId xmlns:p14="http://schemas.microsoft.com/office/powerpoint/2010/main" val="100007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C1368A0E-40BC-446D-ACE6-E4A31A2B2989}" type="datetimeFigureOut">
              <a:rPr lang="en-US"/>
              <a:pPr>
                <a:defRPr/>
              </a:pPr>
              <a:t>10/30/2024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BE11175-6D32-4C45-A63C-4562789DDA62}" type="slidenum">
              <a:rPr lang="en-US" altLang="en-US"/>
              <a:pPr>
                <a:defRPr/>
              </a:pPr>
              <a:t>‹#›</a:t>
            </a:fld>
            <a:endParaRPr lang="en-US" altLang="en-US"/>
          </a:p>
        </p:txBody>
      </p:sp>
    </p:spTree>
    <p:extLst>
      <p:ext uri="{BB962C8B-B14F-4D97-AF65-F5344CB8AC3E}">
        <p14:creationId xmlns:p14="http://schemas.microsoft.com/office/powerpoint/2010/main" val="197658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D771BB63-5B97-4F2C-84FC-77C7BC30BCD0}" type="datetimeFigureOut">
              <a:rPr lang="en-US"/>
              <a:pPr>
                <a:defRPr/>
              </a:pPr>
              <a:t>10/30/2024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9F517D5-C913-45BF-A881-CD4D6A42CB29}" type="slidenum">
              <a:rPr lang="en-US" altLang="en-US"/>
              <a:pPr>
                <a:defRPr/>
              </a:pPr>
              <a:t>‹#›</a:t>
            </a:fld>
            <a:endParaRPr lang="en-US" altLang="en-US"/>
          </a:p>
        </p:txBody>
      </p:sp>
    </p:spTree>
    <p:extLst>
      <p:ext uri="{BB962C8B-B14F-4D97-AF65-F5344CB8AC3E}">
        <p14:creationId xmlns:p14="http://schemas.microsoft.com/office/powerpoint/2010/main" val="3316804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defRPr>
            </a:lvl1pPr>
          </a:lstStyle>
          <a:p>
            <a:pPr>
              <a:defRPr/>
            </a:pPr>
            <a:fld id="{8C24483F-025E-4211-882C-41AA369B89B4}" type="datetimeFigureOut">
              <a:rPr lang="en-US"/>
              <a:pPr>
                <a:defRPr/>
              </a:pPr>
              <a:t>10/30/2024</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defRPr>
            </a:lvl1pPr>
          </a:lstStyle>
          <a:p>
            <a:pPr>
              <a:defRPr/>
            </a:pPr>
            <a:fld id="{6CC6E52C-2AA3-422E-B088-ED099AB9077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371600"/>
            <a:ext cx="7772400" cy="2228850"/>
          </a:xfrm>
        </p:spPr>
        <p:txBody>
          <a:bodyPr>
            <a:normAutofit fontScale="90000"/>
          </a:bodyPr>
          <a:lstStyle/>
          <a:p>
            <a:pPr eaLnBrk="1" hangingPunct="1"/>
            <a:r>
              <a:rPr lang="en-US" altLang="en-US" dirty="0"/>
              <a:t>Data structures and algorithms</a:t>
            </a:r>
            <a:br>
              <a:rPr lang="en-US" altLang="en-US" dirty="0"/>
            </a:br>
            <a:br>
              <a:rPr lang="en-US" altLang="en-US" dirty="0"/>
            </a:br>
            <a:r>
              <a:rPr lang="en-US" altLang="en-US" dirty="0"/>
              <a:t>Heap Sort</a:t>
            </a:r>
            <a:br>
              <a:rPr lang="en-US" altLang="en-US" dirty="0"/>
            </a:br>
            <a:endParaRPr lang="en-US" altLang="en-US" dirty="0"/>
          </a:p>
        </p:txBody>
      </p:sp>
      <p:sp>
        <p:nvSpPr>
          <p:cNvPr id="5123" name="Rectangle 3"/>
          <p:cNvSpPr>
            <a:spLocks noGrp="1" noChangeArrowheads="1"/>
          </p:cNvSpPr>
          <p:nvPr>
            <p:ph type="subTitle" idx="1"/>
          </p:nvPr>
        </p:nvSpPr>
        <p:spPr>
          <a:xfrm>
            <a:off x="1371600" y="4394197"/>
            <a:ext cx="6400800" cy="935186"/>
          </a:xfrm>
        </p:spPr>
        <p:txBody>
          <a:bodyPr/>
          <a:lstStyle/>
          <a:p>
            <a:pPr eaLnBrk="1" hangingPunct="1">
              <a:lnSpc>
                <a:spcPct val="80000"/>
              </a:lnSpc>
            </a:pPr>
            <a:r>
              <a:rPr lang="en-US" altLang="en-US" sz="2400" dirty="0"/>
              <a:t>Dr. Shams Qazi</a:t>
            </a:r>
          </a:p>
          <a:p>
            <a:pPr eaLnBrk="1" hangingPunct="1">
              <a:lnSpc>
                <a:spcPct val="80000"/>
              </a:lnSpc>
            </a:pPr>
            <a:r>
              <a:rPr lang="en-US" altLang="en-US" sz="2400" dirty="0"/>
              <a:t>shams.qazi@seecs.edu.pk</a:t>
            </a:r>
          </a:p>
        </p:txBody>
      </p:sp>
    </p:spTree>
    <p:extLst>
      <p:ext uri="{BB962C8B-B14F-4D97-AF65-F5344CB8AC3E}">
        <p14:creationId xmlns:p14="http://schemas.microsoft.com/office/powerpoint/2010/main" val="2241026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Deletion</a:t>
            </a:r>
          </a:p>
        </p:txBody>
      </p:sp>
      <p:sp>
        <p:nvSpPr>
          <p:cNvPr id="15363" name="Content Placeholder 2"/>
          <p:cNvSpPr>
            <a:spLocks noGrp="1"/>
          </p:cNvSpPr>
          <p:nvPr>
            <p:ph idx="1"/>
          </p:nvPr>
        </p:nvSpPr>
        <p:spPr bwMode="auto"/>
        <p:txBody>
          <a:bodyPr wrap="square" numCol="1" anchor="t" anchorCtr="0" compatLnSpc="1">
            <a:prstTxWarp prst="textNoShape">
              <a:avLst/>
            </a:prstTxWarp>
          </a:bodyPr>
          <a:lstStyle/>
          <a:p>
            <a:r>
              <a:rPr lang="en-US" altLang="en-US"/>
              <a:t>Delete max</a:t>
            </a:r>
          </a:p>
          <a:p>
            <a:pPr lvl="1"/>
            <a:r>
              <a:rPr lang="en-US" altLang="en-US"/>
              <a:t>Copy the last number to the root ( overwrite the maximum element stored there ).</a:t>
            </a:r>
          </a:p>
          <a:p>
            <a:pPr lvl="1"/>
            <a:r>
              <a:rPr lang="en-US" altLang="en-US"/>
              <a:t>Restore the max heap property by percolate down.</a:t>
            </a:r>
          </a:p>
          <a:p>
            <a:pPr lvl="1"/>
            <a:endParaRPr lang="en-US" altLang="en-US"/>
          </a:p>
          <a:p>
            <a:r>
              <a:rPr lang="en-US" altLang="en-US"/>
              <a:t>Delete min</a:t>
            </a:r>
          </a:p>
          <a:p>
            <a:pPr lvl="1"/>
            <a:r>
              <a:rPr lang="en-US" altLang="en-US"/>
              <a:t>Copy the last number to the root ( overwrite the minimum element stored there ).</a:t>
            </a:r>
          </a:p>
          <a:p>
            <a:pPr lvl="1"/>
            <a:r>
              <a:rPr lang="en-US" altLang="en-US"/>
              <a:t>Restore the min heap property by percolate down.</a:t>
            </a:r>
          </a:p>
          <a:p>
            <a:pPr>
              <a:buFont typeface="Wingdings" panose="05000000000000000000" pitchFamily="2" charset="2"/>
              <a:buNone/>
            </a:pP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Heap Sort</a:t>
            </a:r>
          </a:p>
        </p:txBody>
      </p:sp>
      <p:sp>
        <p:nvSpPr>
          <p:cNvPr id="16387" name="Content Placeholder 2"/>
          <p:cNvSpPr>
            <a:spLocks noGrp="1"/>
          </p:cNvSpPr>
          <p:nvPr>
            <p:ph idx="1"/>
          </p:nvPr>
        </p:nvSpPr>
        <p:spPr bwMode="auto"/>
        <p:txBody>
          <a:bodyPr wrap="square" numCol="1" anchor="t" anchorCtr="0" compatLnSpc="1">
            <a:prstTxWarp prst="textNoShape">
              <a:avLst/>
            </a:prstTxWarp>
          </a:bodyPr>
          <a:lstStyle/>
          <a:p>
            <a:pPr lvl="1">
              <a:buFont typeface="Wingdings 2" panose="05020102010507070707" pitchFamily="18" charset="2"/>
              <a:buNone/>
            </a:pPr>
            <a:r>
              <a:rPr lang="en-US" altLang="en-US"/>
              <a:t>    A sorting algorithm that works by first organizing the data to be sorted into a special type of binary tree called a heap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t>Procedures on Heap</a:t>
            </a:r>
          </a:p>
        </p:txBody>
      </p:sp>
      <p:sp>
        <p:nvSpPr>
          <p:cNvPr id="17411" name="Content Placeholder 2"/>
          <p:cNvSpPr>
            <a:spLocks noGrp="1"/>
          </p:cNvSpPr>
          <p:nvPr>
            <p:ph idx="1"/>
          </p:nvPr>
        </p:nvSpPr>
        <p:spPr bwMode="auto"/>
        <p:txBody>
          <a:bodyPr wrap="square" numCol="1" anchor="t" anchorCtr="0" compatLnSpc="1">
            <a:prstTxWarp prst="textNoShape">
              <a:avLst/>
            </a:prstTxWarp>
          </a:bodyPr>
          <a:lstStyle/>
          <a:p>
            <a:r>
              <a:rPr lang="en-US" altLang="en-US"/>
              <a:t>Heapify</a:t>
            </a:r>
          </a:p>
          <a:p>
            <a:r>
              <a:rPr lang="en-US" altLang="en-US"/>
              <a:t>Build Heap</a:t>
            </a:r>
          </a:p>
          <a:p>
            <a:r>
              <a:rPr lang="en-US" altLang="en-US"/>
              <a:t>Heap Sort</a:t>
            </a:r>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7467600" cy="639762"/>
          </a:xfrm>
        </p:spPr>
        <p:txBody>
          <a:bodyPr/>
          <a:lstStyle/>
          <a:p>
            <a:r>
              <a:rPr lang="en-US" altLang="en-US"/>
              <a:t>Heapify</a:t>
            </a:r>
          </a:p>
        </p:txBody>
      </p:sp>
      <p:sp>
        <p:nvSpPr>
          <p:cNvPr id="18435" name="Content Placeholder 2"/>
          <p:cNvSpPr>
            <a:spLocks noGrp="1"/>
          </p:cNvSpPr>
          <p:nvPr>
            <p:ph idx="1"/>
          </p:nvPr>
        </p:nvSpPr>
        <p:spPr bwMode="auto">
          <a:xfrm>
            <a:off x="457200" y="838200"/>
            <a:ext cx="7467600" cy="5635625"/>
          </a:xfrm>
        </p:spPr>
        <p:txBody>
          <a:bodyPr wrap="square" numCol="1" anchor="t" anchorCtr="0" compatLnSpc="1">
            <a:prstTxWarp prst="textNoShape">
              <a:avLst/>
            </a:prstTxWarp>
          </a:bodyPr>
          <a:lstStyle/>
          <a:p>
            <a:r>
              <a:rPr lang="en-US" altLang="en-US" sz="2000"/>
              <a:t>Heapify picks the largest child key and compare it to the parent key. If parent key is larger than heapify quits, otherwise it swaps the parent key with the largest child key. So that the parent is now becomes larger than its children.</a:t>
            </a:r>
          </a:p>
          <a:p>
            <a:pPr>
              <a:buFont typeface="Wingdings" panose="05000000000000000000" pitchFamily="2" charset="2"/>
              <a:buNone/>
            </a:pPr>
            <a:r>
              <a:rPr lang="en-US" altLang="en-US" sz="2800">
                <a:latin typeface="Arial" panose="020B0604020202020204" pitchFamily="34" charset="0"/>
                <a:cs typeface="Arial" panose="020B0604020202020204" pitchFamily="34" charset="0"/>
              </a:rPr>
              <a:t> 	</a:t>
            </a:r>
            <a:r>
              <a:rPr lang="en-US" altLang="en-US" sz="1800">
                <a:cs typeface="Arial" panose="020B0604020202020204" pitchFamily="34" charset="0"/>
              </a:rPr>
              <a:t> </a:t>
            </a:r>
            <a:r>
              <a:rPr lang="en-US" altLang="en-US" sz="1800" b="1">
                <a:cs typeface="Arial" panose="020B0604020202020204" pitchFamily="34" charset="0"/>
              </a:rPr>
              <a:t>Heapify(A, i)</a:t>
            </a:r>
          </a:p>
          <a:p>
            <a:pPr>
              <a:buFont typeface="Wingdings" panose="05000000000000000000" pitchFamily="2" charset="2"/>
              <a:buNone/>
            </a:pPr>
            <a:r>
              <a:rPr lang="en-US" altLang="en-US" sz="1800" b="1">
                <a:cs typeface="Arial" panose="020B0604020202020204" pitchFamily="34" charset="0"/>
              </a:rPr>
              <a:t>	{</a:t>
            </a:r>
            <a:r>
              <a:rPr lang="en-US" altLang="en-US" sz="1800">
                <a:cs typeface="Arial" panose="020B0604020202020204" pitchFamily="34" charset="0"/>
              </a:rPr>
              <a:t> </a:t>
            </a:r>
            <a:br>
              <a:rPr lang="en-US" altLang="en-US" sz="1800">
                <a:cs typeface="Arial" panose="020B0604020202020204" pitchFamily="34" charset="0"/>
              </a:rPr>
            </a:br>
            <a:r>
              <a:rPr lang="en-US" altLang="en-US" sz="1800" b="1">
                <a:cs typeface="Arial" panose="020B0604020202020204" pitchFamily="34" charset="0"/>
              </a:rPr>
              <a:t>        l </a:t>
            </a:r>
            <a:r>
              <a:rPr lang="en-US" altLang="en-US" sz="1800" b="1">
                <a:cs typeface="Arial" panose="020B0604020202020204" pitchFamily="34" charset="0"/>
                <a:sym typeface="Wingdings" panose="05000000000000000000" pitchFamily="2" charset="2"/>
              </a:rPr>
              <a:t></a:t>
            </a:r>
            <a:r>
              <a:rPr lang="en-US" altLang="en-US" sz="1800" b="1">
                <a:cs typeface="Arial" panose="020B0604020202020204" pitchFamily="34" charset="0"/>
              </a:rPr>
              <a:t> left(i)</a:t>
            </a:r>
            <a:r>
              <a:rPr lang="en-US" altLang="en-US" sz="1800">
                <a:cs typeface="Arial" panose="020B0604020202020204" pitchFamily="34" charset="0"/>
              </a:rPr>
              <a:t> </a:t>
            </a:r>
            <a:br>
              <a:rPr lang="en-US" altLang="en-US" sz="1800">
                <a:cs typeface="Arial" panose="020B0604020202020204" pitchFamily="34" charset="0"/>
              </a:rPr>
            </a:br>
            <a:r>
              <a:rPr lang="en-US" altLang="en-US" sz="1800" b="1">
                <a:cs typeface="Arial" panose="020B0604020202020204" pitchFamily="34" charset="0"/>
              </a:rPr>
              <a:t>        r </a:t>
            </a:r>
            <a:r>
              <a:rPr lang="en-US" altLang="en-US" sz="1800" b="1">
                <a:cs typeface="Arial" panose="020B0604020202020204" pitchFamily="34" charset="0"/>
                <a:sym typeface="Wingdings" panose="05000000000000000000" pitchFamily="2" charset="2"/>
              </a:rPr>
              <a:t></a:t>
            </a:r>
            <a:r>
              <a:rPr lang="en-US" altLang="en-US" sz="1800" b="1">
                <a:cs typeface="Arial" panose="020B0604020202020204" pitchFamily="34" charset="0"/>
              </a:rPr>
              <a:t> right(i)</a:t>
            </a:r>
            <a:r>
              <a:rPr lang="en-US" altLang="en-US" sz="1800">
                <a:cs typeface="Arial" panose="020B0604020202020204" pitchFamily="34" charset="0"/>
              </a:rPr>
              <a:t> </a:t>
            </a:r>
            <a:br>
              <a:rPr lang="en-US" altLang="en-US" sz="1800">
                <a:cs typeface="Arial" panose="020B0604020202020204" pitchFamily="34" charset="0"/>
              </a:rPr>
            </a:br>
            <a:r>
              <a:rPr lang="en-US" altLang="en-US" sz="1800" b="1">
                <a:cs typeface="Arial" panose="020B0604020202020204" pitchFamily="34" charset="0"/>
              </a:rPr>
              <a:t>        if l &lt;= heapsize[A] and A[l] &gt; A[i]</a:t>
            </a:r>
            <a:r>
              <a:rPr lang="en-US" altLang="en-US" sz="1800">
                <a:cs typeface="Arial" panose="020B0604020202020204" pitchFamily="34" charset="0"/>
              </a:rPr>
              <a:t> </a:t>
            </a:r>
            <a:br>
              <a:rPr lang="en-US" altLang="en-US" sz="1800">
                <a:cs typeface="Arial" panose="020B0604020202020204" pitchFamily="34" charset="0"/>
              </a:rPr>
            </a:br>
            <a:r>
              <a:rPr lang="en-US" altLang="en-US" sz="1800" b="1">
                <a:cs typeface="Arial" panose="020B0604020202020204" pitchFamily="34" charset="0"/>
              </a:rPr>
              <a:t>            then largest </a:t>
            </a:r>
            <a:r>
              <a:rPr lang="en-US" altLang="en-US" sz="1800" b="1">
                <a:cs typeface="Arial" panose="020B0604020202020204" pitchFamily="34" charset="0"/>
                <a:sym typeface="Wingdings" panose="05000000000000000000" pitchFamily="2" charset="2"/>
              </a:rPr>
              <a:t></a:t>
            </a:r>
            <a:r>
              <a:rPr lang="en-US" altLang="en-US" sz="1800" b="1">
                <a:cs typeface="Arial" panose="020B0604020202020204" pitchFamily="34" charset="0"/>
              </a:rPr>
              <a:t>l</a:t>
            </a:r>
            <a:r>
              <a:rPr lang="en-US" altLang="en-US" sz="1800">
                <a:cs typeface="Arial" panose="020B0604020202020204" pitchFamily="34" charset="0"/>
              </a:rPr>
              <a:t> </a:t>
            </a:r>
            <a:br>
              <a:rPr lang="en-US" altLang="en-US" sz="1800">
                <a:cs typeface="Arial" panose="020B0604020202020204" pitchFamily="34" charset="0"/>
              </a:rPr>
            </a:br>
            <a:r>
              <a:rPr lang="en-US" altLang="en-US" sz="1800" b="1">
                <a:cs typeface="Arial" panose="020B0604020202020204" pitchFamily="34" charset="0"/>
              </a:rPr>
              <a:t>            else largest </a:t>
            </a:r>
            <a:r>
              <a:rPr lang="en-US" altLang="en-US" sz="1800" b="1">
                <a:cs typeface="Arial" panose="020B0604020202020204" pitchFamily="34" charset="0"/>
                <a:sym typeface="Wingdings" panose="05000000000000000000" pitchFamily="2" charset="2"/>
              </a:rPr>
              <a:t></a:t>
            </a:r>
            <a:r>
              <a:rPr lang="en-US" altLang="en-US" sz="1800" b="1">
                <a:cs typeface="Arial" panose="020B0604020202020204" pitchFamily="34" charset="0"/>
              </a:rPr>
              <a:t> i</a:t>
            </a:r>
            <a:r>
              <a:rPr lang="en-US" altLang="en-US" sz="1800">
                <a:cs typeface="Arial" panose="020B0604020202020204" pitchFamily="34" charset="0"/>
              </a:rPr>
              <a:t> </a:t>
            </a:r>
            <a:br>
              <a:rPr lang="en-US" altLang="en-US" sz="1800">
                <a:cs typeface="Arial" panose="020B0604020202020204" pitchFamily="34" charset="0"/>
              </a:rPr>
            </a:br>
            <a:r>
              <a:rPr lang="en-US" altLang="en-US" sz="1800" b="1">
                <a:cs typeface="Arial" panose="020B0604020202020204" pitchFamily="34" charset="0"/>
              </a:rPr>
              <a:t>        if r &lt;= heapsize[A] and A[r] &gt; A[largest]</a:t>
            </a:r>
            <a:r>
              <a:rPr lang="en-US" altLang="en-US" sz="1800">
                <a:cs typeface="Arial" panose="020B0604020202020204" pitchFamily="34" charset="0"/>
              </a:rPr>
              <a:t> </a:t>
            </a:r>
            <a:br>
              <a:rPr lang="en-US" altLang="en-US" sz="1800">
                <a:cs typeface="Arial" panose="020B0604020202020204" pitchFamily="34" charset="0"/>
              </a:rPr>
            </a:br>
            <a:r>
              <a:rPr lang="en-US" altLang="en-US" sz="1800" b="1">
                <a:cs typeface="Arial" panose="020B0604020202020204" pitchFamily="34" charset="0"/>
              </a:rPr>
              <a:t>            then largest </a:t>
            </a:r>
            <a:r>
              <a:rPr lang="en-US" altLang="en-US" sz="1800" b="1">
                <a:cs typeface="Arial" panose="020B0604020202020204" pitchFamily="34" charset="0"/>
                <a:sym typeface="Wingdings" panose="05000000000000000000" pitchFamily="2" charset="2"/>
              </a:rPr>
              <a:t></a:t>
            </a:r>
            <a:r>
              <a:rPr lang="en-US" altLang="en-US" sz="1800" b="1">
                <a:cs typeface="Arial" panose="020B0604020202020204" pitchFamily="34" charset="0"/>
              </a:rPr>
              <a:t> r</a:t>
            </a:r>
            <a:r>
              <a:rPr lang="en-US" altLang="en-US" sz="1800">
                <a:cs typeface="Arial" panose="020B0604020202020204" pitchFamily="34" charset="0"/>
              </a:rPr>
              <a:t> </a:t>
            </a:r>
            <a:br>
              <a:rPr lang="en-US" altLang="en-US" sz="1800">
                <a:cs typeface="Arial" panose="020B0604020202020204" pitchFamily="34" charset="0"/>
              </a:rPr>
            </a:br>
            <a:r>
              <a:rPr lang="en-US" altLang="en-US" sz="1800" b="1">
                <a:cs typeface="Arial" panose="020B0604020202020204" pitchFamily="34" charset="0"/>
              </a:rPr>
              <a:t>        if largest != i</a:t>
            </a:r>
            <a:r>
              <a:rPr lang="en-US" altLang="en-US" sz="1800">
                <a:cs typeface="Arial" panose="020B0604020202020204" pitchFamily="34" charset="0"/>
              </a:rPr>
              <a:t> </a:t>
            </a:r>
            <a:br>
              <a:rPr lang="en-US" altLang="en-US" sz="1800">
                <a:cs typeface="Arial" panose="020B0604020202020204" pitchFamily="34" charset="0"/>
              </a:rPr>
            </a:br>
            <a:r>
              <a:rPr lang="en-US" altLang="en-US" sz="1800" b="1">
                <a:cs typeface="Arial" panose="020B0604020202020204" pitchFamily="34" charset="0"/>
              </a:rPr>
              <a:t>            then swap A[i] </a:t>
            </a:r>
            <a:r>
              <a:rPr lang="en-US" altLang="en-US" sz="1800" b="1">
                <a:cs typeface="Arial" panose="020B0604020202020204" pitchFamily="34" charset="0"/>
                <a:sym typeface="Wingdings" panose="05000000000000000000" pitchFamily="2" charset="2"/>
              </a:rPr>
              <a:t></a:t>
            </a:r>
            <a:r>
              <a:rPr lang="en-US" altLang="en-US" sz="1800" b="1">
                <a:cs typeface="Arial" panose="020B0604020202020204" pitchFamily="34" charset="0"/>
              </a:rPr>
              <a:t> A[largest]</a:t>
            </a:r>
            <a:r>
              <a:rPr lang="en-US" altLang="en-US" sz="1800">
                <a:cs typeface="Arial" panose="020B0604020202020204" pitchFamily="34" charset="0"/>
              </a:rPr>
              <a:t> </a:t>
            </a:r>
            <a:br>
              <a:rPr lang="en-US" altLang="en-US" sz="1800">
                <a:cs typeface="Arial" panose="020B0604020202020204" pitchFamily="34" charset="0"/>
              </a:rPr>
            </a:br>
            <a:r>
              <a:rPr lang="en-US" altLang="en-US" sz="1800" b="1">
                <a:cs typeface="Arial" panose="020B0604020202020204" pitchFamily="34" charset="0"/>
              </a:rPr>
              <a:t>                Heapify(A, largest)</a:t>
            </a:r>
            <a:r>
              <a:rPr lang="en-US" altLang="en-US" sz="1800">
                <a:cs typeface="Arial" panose="020B0604020202020204" pitchFamily="34" charset="0"/>
              </a:rPr>
              <a:t> </a:t>
            </a:r>
            <a:br>
              <a:rPr lang="en-US" altLang="en-US" sz="1800">
                <a:cs typeface="Arial" panose="020B0604020202020204" pitchFamily="34" charset="0"/>
              </a:rPr>
            </a:br>
            <a:r>
              <a:rPr lang="en-US" altLang="en-US" sz="1800" b="1">
                <a:cs typeface="Arial" panose="020B0604020202020204" pitchFamily="34" charset="0"/>
              </a:rPr>
              <a:t> }</a:t>
            </a:r>
            <a:r>
              <a:rPr lang="en-US" altLang="en-US" sz="1800">
                <a:cs typeface="Arial" panose="020B0604020202020204" pitchFamily="34" charset="0"/>
              </a:rPr>
              <a:t> </a:t>
            </a:r>
            <a:endParaRPr lang="en-US" altLang="en-US" sz="1800"/>
          </a:p>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7467600" cy="639762"/>
          </a:xfrm>
        </p:spPr>
        <p:txBody>
          <a:bodyPr/>
          <a:lstStyle/>
          <a:p>
            <a:r>
              <a:rPr lang="en-US" altLang="en-US" b="1"/>
              <a:t>Build Heap</a:t>
            </a:r>
            <a:endParaRPr lang="en-US" altLang="en-US"/>
          </a:p>
        </p:txBody>
      </p:sp>
      <p:sp>
        <p:nvSpPr>
          <p:cNvPr id="19459" name="Content Placeholder 2"/>
          <p:cNvSpPr>
            <a:spLocks noGrp="1"/>
          </p:cNvSpPr>
          <p:nvPr>
            <p:ph idx="1"/>
          </p:nvPr>
        </p:nvSpPr>
        <p:spPr bwMode="auto">
          <a:xfrm>
            <a:off x="457200" y="914400"/>
            <a:ext cx="7467600" cy="5559425"/>
          </a:xfrm>
        </p:spPr>
        <p:txBody>
          <a:bodyPr wrap="square" numCol="1" anchor="t" anchorCtr="0" compatLnSpc="1">
            <a:prstTxWarp prst="textNoShape">
              <a:avLst/>
            </a:prstTxWarp>
          </a:bodyPr>
          <a:lstStyle/>
          <a:p>
            <a:r>
              <a:rPr lang="en-US" altLang="en-US" sz="2000"/>
              <a:t>We can use the procedure 'Heapify' in a bottom-up fashion to convert an array A[1 . . </a:t>
            </a:r>
            <a:r>
              <a:rPr lang="en-US" altLang="en-US" sz="2000" i="1"/>
              <a:t>n</a:t>
            </a:r>
            <a:r>
              <a:rPr lang="en-US" altLang="en-US" sz="2000"/>
              <a:t>] into a heap. Since the elements in the subarray A[</a:t>
            </a:r>
            <a:r>
              <a:rPr lang="en-US" altLang="en-US" sz="2000" i="1"/>
              <a:t>n</a:t>
            </a:r>
            <a:r>
              <a:rPr lang="en-US" altLang="en-US" sz="2000"/>
              <a:t>/2 +1 . . </a:t>
            </a:r>
            <a:r>
              <a:rPr lang="en-US" altLang="en-US" sz="2000" i="1"/>
              <a:t>n</a:t>
            </a:r>
            <a:r>
              <a:rPr lang="en-US" altLang="en-US" sz="2000"/>
              <a:t>] are all leaves, the procedure BUILD_HEAP goes through the remaining nodes of the tree and runs 'Heapify' on each one. The bottom-up order of processing node guarantees that the subtree rooted at children are heap before 'Heapify' is run at their parent.</a:t>
            </a:r>
          </a:p>
          <a:p>
            <a:pPr>
              <a:buFont typeface="Wingdings" panose="05000000000000000000" pitchFamily="2" charset="2"/>
              <a:buNone/>
            </a:pPr>
            <a:endParaRPr lang="en-US" altLang="en-US" sz="1800"/>
          </a:p>
          <a:p>
            <a:pPr>
              <a:buFont typeface="Wingdings" panose="05000000000000000000" pitchFamily="2" charset="2"/>
              <a:buNone/>
            </a:pPr>
            <a:r>
              <a:rPr lang="en-US" altLang="en-US" sz="1800" b="1">
                <a:cs typeface="Arial" panose="020B0604020202020204" pitchFamily="34" charset="0"/>
              </a:rPr>
              <a:t>	 Buildheap(A)</a:t>
            </a:r>
          </a:p>
          <a:p>
            <a:pPr>
              <a:buFont typeface="Wingdings" panose="05000000000000000000" pitchFamily="2" charset="2"/>
              <a:buNone/>
            </a:pPr>
            <a:r>
              <a:rPr lang="en-US" altLang="en-US" sz="1800" b="1">
                <a:cs typeface="Arial" panose="020B0604020202020204" pitchFamily="34" charset="0"/>
              </a:rPr>
              <a:t>	{</a:t>
            </a:r>
            <a:r>
              <a:rPr lang="en-US" altLang="en-US" sz="1800">
                <a:cs typeface="Arial" panose="020B0604020202020204" pitchFamily="34" charset="0"/>
              </a:rPr>
              <a:t> </a:t>
            </a:r>
            <a:br>
              <a:rPr lang="en-US" altLang="en-US" sz="1800">
                <a:cs typeface="Arial" panose="020B0604020202020204" pitchFamily="34" charset="0"/>
              </a:rPr>
            </a:br>
            <a:r>
              <a:rPr lang="en-US" altLang="en-US" sz="1800" b="1">
                <a:cs typeface="Arial" panose="020B0604020202020204" pitchFamily="34" charset="0"/>
              </a:rPr>
              <a:t>        heapsize[A] </a:t>
            </a:r>
            <a:r>
              <a:rPr lang="en-US" altLang="en-US" sz="1800" b="1">
                <a:cs typeface="Arial" panose="020B0604020202020204" pitchFamily="34" charset="0"/>
                <a:sym typeface="Wingdings" panose="05000000000000000000" pitchFamily="2" charset="2"/>
              </a:rPr>
              <a:t></a:t>
            </a:r>
            <a:r>
              <a:rPr lang="en-US" altLang="en-US" sz="1800" b="1">
                <a:cs typeface="Arial" panose="020B0604020202020204" pitchFamily="34" charset="0"/>
              </a:rPr>
              <a:t>length[A]</a:t>
            </a:r>
            <a:r>
              <a:rPr lang="en-US" altLang="en-US" sz="1800">
                <a:cs typeface="Arial" panose="020B0604020202020204" pitchFamily="34" charset="0"/>
              </a:rPr>
              <a:t> </a:t>
            </a:r>
            <a:br>
              <a:rPr lang="en-US" altLang="en-US" sz="1800">
                <a:cs typeface="Arial" panose="020B0604020202020204" pitchFamily="34" charset="0"/>
              </a:rPr>
            </a:br>
            <a:r>
              <a:rPr lang="en-US" altLang="en-US" sz="1800" b="1">
                <a:cs typeface="Arial" panose="020B0604020202020204" pitchFamily="34" charset="0"/>
              </a:rPr>
              <a:t>        for i </a:t>
            </a:r>
            <a:r>
              <a:rPr lang="en-US" altLang="en-US" sz="1800" b="1">
                <a:cs typeface="Arial" panose="020B0604020202020204" pitchFamily="34" charset="0"/>
                <a:sym typeface="Wingdings" panose="05000000000000000000" pitchFamily="2" charset="2"/>
              </a:rPr>
              <a:t></a:t>
            </a:r>
            <a:r>
              <a:rPr lang="en-US" altLang="en-US" sz="1800" b="1">
                <a:cs typeface="Arial" panose="020B0604020202020204" pitchFamily="34" charset="0"/>
              </a:rPr>
              <a:t>|length[A]/2  </a:t>
            </a:r>
            <a:r>
              <a:rPr lang="en-US" altLang="en-US" sz="1800" b="1">
                <a:solidFill>
                  <a:srgbClr val="92D050"/>
                </a:solidFill>
                <a:cs typeface="Arial" panose="020B0604020202020204" pitchFamily="34" charset="0"/>
              </a:rPr>
              <a:t>//down to 1</a:t>
            </a:r>
            <a:br>
              <a:rPr lang="en-US" altLang="en-US" sz="1800">
                <a:cs typeface="Arial" panose="020B0604020202020204" pitchFamily="34" charset="0"/>
              </a:rPr>
            </a:br>
            <a:r>
              <a:rPr lang="en-US" altLang="en-US" sz="1800" b="1">
                <a:cs typeface="Arial" panose="020B0604020202020204" pitchFamily="34" charset="0"/>
              </a:rPr>
              <a:t>            do Heapify(A, i)</a:t>
            </a:r>
            <a:r>
              <a:rPr lang="en-US" altLang="en-US" sz="1800">
                <a:cs typeface="Arial" panose="020B0604020202020204" pitchFamily="34" charset="0"/>
              </a:rPr>
              <a:t> </a:t>
            </a:r>
            <a:br>
              <a:rPr lang="en-US" altLang="en-US" sz="1800">
                <a:cs typeface="Arial" panose="020B0604020202020204" pitchFamily="34" charset="0"/>
              </a:rPr>
            </a:br>
            <a:r>
              <a:rPr lang="en-US" altLang="en-US" sz="1800" b="1">
                <a:cs typeface="Arial" panose="020B0604020202020204" pitchFamily="34" charset="0"/>
              </a:rPr>
              <a:t> }</a:t>
            </a:r>
            <a:r>
              <a:rPr lang="en-US" altLang="en-US" sz="1800">
                <a:cs typeface="Arial" panose="020B0604020202020204" pitchFamily="34" charset="0"/>
              </a:rPr>
              <a:t> </a:t>
            </a:r>
            <a:endParaRPr lang="en-US" altLang="en-US" sz="1800"/>
          </a:p>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7467600" cy="762000"/>
          </a:xfrm>
        </p:spPr>
        <p:txBody>
          <a:bodyPr/>
          <a:lstStyle/>
          <a:p>
            <a:r>
              <a:rPr lang="en-US" altLang="en-US"/>
              <a:t>Heap Sort Algorithm</a:t>
            </a:r>
          </a:p>
        </p:txBody>
      </p:sp>
      <p:sp>
        <p:nvSpPr>
          <p:cNvPr id="20483" name="Content Placeholder 2"/>
          <p:cNvSpPr>
            <a:spLocks noGrp="1"/>
          </p:cNvSpPr>
          <p:nvPr>
            <p:ph idx="1"/>
          </p:nvPr>
        </p:nvSpPr>
        <p:spPr bwMode="auto">
          <a:xfrm>
            <a:off x="457200" y="838200"/>
            <a:ext cx="7467600" cy="6019800"/>
          </a:xfrm>
        </p:spPr>
        <p:txBody>
          <a:bodyPr wrap="square" numCol="1" anchor="t" anchorCtr="0" compatLnSpc="1">
            <a:prstTxWarp prst="textNoShape">
              <a:avLst/>
            </a:prstTxWarp>
          </a:bodyPr>
          <a:lstStyle/>
          <a:p>
            <a:r>
              <a:rPr lang="en-US" altLang="en-US" sz="2000"/>
              <a:t>The heap sort algorithm starts by using procedure BUILD-HEAP to build a heap on the input array A[1 . . </a:t>
            </a:r>
            <a:r>
              <a:rPr lang="en-US" altLang="en-US" sz="2000" i="1"/>
              <a:t>n</a:t>
            </a:r>
            <a:r>
              <a:rPr lang="en-US" altLang="en-US" sz="2000"/>
              <a:t>]. Since the maximum element of the array stored at the root </a:t>
            </a:r>
            <a:r>
              <a:rPr lang="en-US" altLang="en-US" sz="2000" i="1"/>
              <a:t>A</a:t>
            </a:r>
            <a:r>
              <a:rPr lang="en-US" altLang="en-US" sz="2000"/>
              <a:t>[1], it can be put into its correct final position by exchanging it with </a:t>
            </a:r>
            <a:r>
              <a:rPr lang="en-US" altLang="en-US" sz="2000" i="1"/>
              <a:t>A</a:t>
            </a:r>
            <a:r>
              <a:rPr lang="en-US" altLang="en-US" sz="2000"/>
              <a:t>[</a:t>
            </a:r>
            <a:r>
              <a:rPr lang="en-US" altLang="en-US" sz="2000" i="1"/>
              <a:t>n</a:t>
            </a:r>
            <a:r>
              <a:rPr lang="en-US" altLang="en-US" sz="2000"/>
              <a:t>] (the last element in </a:t>
            </a:r>
            <a:r>
              <a:rPr lang="en-US" altLang="en-US" sz="2000" i="1"/>
              <a:t>A</a:t>
            </a:r>
            <a:r>
              <a:rPr lang="en-US" altLang="en-US" sz="2000"/>
              <a:t>). If we now discard node n from the heap than the remaining elements can be made into heap. Note that the new element at the root may violate the heap property. All that is needed to restore the heap property.</a:t>
            </a:r>
          </a:p>
          <a:p>
            <a:endParaRPr lang="en-US" altLang="en-US" sz="2000"/>
          </a:p>
          <a:p>
            <a:pPr>
              <a:buFont typeface="Wingdings" panose="05000000000000000000" pitchFamily="2" charset="2"/>
              <a:buNone/>
            </a:pPr>
            <a:r>
              <a:rPr lang="en-US" altLang="en-US" sz="2000"/>
              <a:t>	</a:t>
            </a:r>
            <a:r>
              <a:rPr lang="en-US" altLang="en-US" sz="2000" b="1">
                <a:cs typeface="Arial" panose="020B0604020202020204" pitchFamily="34" charset="0"/>
              </a:rPr>
              <a:t>Heapsort(A)</a:t>
            </a:r>
          </a:p>
          <a:p>
            <a:pPr>
              <a:buFont typeface="Wingdings" panose="05000000000000000000" pitchFamily="2" charset="2"/>
              <a:buNone/>
            </a:pPr>
            <a:r>
              <a:rPr lang="en-US" altLang="en-US" sz="2000" b="1">
                <a:cs typeface="Arial" panose="020B0604020202020204" pitchFamily="34" charset="0"/>
              </a:rPr>
              <a:t>	{</a:t>
            </a:r>
            <a:r>
              <a:rPr lang="en-US" altLang="en-US" sz="2000">
                <a:cs typeface="Arial" panose="020B0604020202020204" pitchFamily="34" charset="0"/>
              </a:rPr>
              <a:t> </a:t>
            </a:r>
            <a:br>
              <a:rPr lang="en-US" altLang="en-US" sz="2000">
                <a:cs typeface="Arial" panose="020B0604020202020204" pitchFamily="34" charset="0"/>
              </a:rPr>
            </a:br>
            <a:r>
              <a:rPr lang="en-US" altLang="en-US" sz="2000" b="1">
                <a:cs typeface="Arial" panose="020B0604020202020204" pitchFamily="34" charset="0"/>
              </a:rPr>
              <a:t>        Buildheap(A)</a:t>
            </a:r>
            <a:r>
              <a:rPr lang="en-US" altLang="en-US" sz="2000">
                <a:cs typeface="Arial" panose="020B0604020202020204" pitchFamily="34" charset="0"/>
              </a:rPr>
              <a:t> </a:t>
            </a:r>
            <a:br>
              <a:rPr lang="en-US" altLang="en-US" sz="2000">
                <a:cs typeface="Arial" panose="020B0604020202020204" pitchFamily="34" charset="0"/>
              </a:rPr>
            </a:br>
            <a:r>
              <a:rPr lang="en-US" altLang="en-US" sz="2000" b="1">
                <a:cs typeface="Arial" panose="020B0604020202020204" pitchFamily="34" charset="0"/>
              </a:rPr>
              <a:t>        for i </a:t>
            </a:r>
            <a:r>
              <a:rPr lang="en-US" altLang="en-US" sz="2000" b="1">
                <a:cs typeface="Arial" panose="020B0604020202020204" pitchFamily="34" charset="0"/>
                <a:sym typeface="Wingdings" panose="05000000000000000000" pitchFamily="2" charset="2"/>
              </a:rPr>
              <a:t></a:t>
            </a:r>
            <a:r>
              <a:rPr lang="en-US" altLang="en-US" sz="2000" b="1">
                <a:cs typeface="Arial" panose="020B0604020202020204" pitchFamily="34" charset="0"/>
              </a:rPr>
              <a:t> length[A] </a:t>
            </a:r>
            <a:r>
              <a:rPr lang="en-US" altLang="en-US" sz="2000" b="1">
                <a:solidFill>
                  <a:srgbClr val="92D050"/>
                </a:solidFill>
                <a:cs typeface="Arial" panose="020B0604020202020204" pitchFamily="34" charset="0"/>
              </a:rPr>
              <a:t>//down to 2</a:t>
            </a:r>
            <a:r>
              <a:rPr lang="en-US" altLang="en-US" sz="2000">
                <a:solidFill>
                  <a:srgbClr val="92D050"/>
                </a:solidFill>
                <a:cs typeface="Arial" panose="020B0604020202020204" pitchFamily="34" charset="0"/>
              </a:rPr>
              <a:t> </a:t>
            </a:r>
            <a:br>
              <a:rPr lang="en-US" altLang="en-US" sz="2000">
                <a:cs typeface="Arial" panose="020B0604020202020204" pitchFamily="34" charset="0"/>
              </a:rPr>
            </a:br>
            <a:r>
              <a:rPr lang="en-US" altLang="en-US" sz="2000" b="1">
                <a:cs typeface="Arial" panose="020B0604020202020204" pitchFamily="34" charset="0"/>
              </a:rPr>
              <a:t>            do swap A[1] </a:t>
            </a:r>
            <a:r>
              <a:rPr lang="en-US" altLang="en-US" sz="2000" b="1">
                <a:cs typeface="Arial" panose="020B0604020202020204" pitchFamily="34" charset="0"/>
                <a:sym typeface="Wingdings" panose="05000000000000000000" pitchFamily="2" charset="2"/>
              </a:rPr>
              <a:t></a:t>
            </a:r>
            <a:r>
              <a:rPr lang="en-US" altLang="en-US" sz="2000" b="1">
                <a:cs typeface="Arial" panose="020B0604020202020204" pitchFamily="34" charset="0"/>
              </a:rPr>
              <a:t> A[i]</a:t>
            </a:r>
            <a:r>
              <a:rPr lang="en-US" altLang="en-US" sz="2000">
                <a:cs typeface="Arial" panose="020B0604020202020204" pitchFamily="34" charset="0"/>
              </a:rPr>
              <a:t> </a:t>
            </a:r>
            <a:br>
              <a:rPr lang="en-US" altLang="en-US" sz="2000">
                <a:cs typeface="Arial" panose="020B0604020202020204" pitchFamily="34" charset="0"/>
              </a:rPr>
            </a:br>
            <a:r>
              <a:rPr lang="en-US" altLang="en-US" sz="2000" b="1">
                <a:cs typeface="Arial" panose="020B0604020202020204" pitchFamily="34" charset="0"/>
              </a:rPr>
              <a:t>            heapsize[A] </a:t>
            </a:r>
            <a:r>
              <a:rPr lang="en-US" altLang="en-US" sz="2000" b="1">
                <a:cs typeface="Arial" panose="020B0604020202020204" pitchFamily="34" charset="0"/>
                <a:sym typeface="Wingdings" panose="05000000000000000000" pitchFamily="2" charset="2"/>
              </a:rPr>
              <a:t></a:t>
            </a:r>
            <a:r>
              <a:rPr lang="en-US" altLang="en-US" sz="2000" b="1">
                <a:cs typeface="Arial" panose="020B0604020202020204" pitchFamily="34" charset="0"/>
              </a:rPr>
              <a:t> heapsize[A] - 1</a:t>
            </a:r>
            <a:r>
              <a:rPr lang="en-US" altLang="en-US" sz="2000">
                <a:cs typeface="Arial" panose="020B0604020202020204" pitchFamily="34" charset="0"/>
              </a:rPr>
              <a:t> </a:t>
            </a:r>
            <a:br>
              <a:rPr lang="en-US" altLang="en-US" sz="2000">
                <a:cs typeface="Arial" panose="020B0604020202020204" pitchFamily="34" charset="0"/>
              </a:rPr>
            </a:br>
            <a:r>
              <a:rPr lang="en-US" altLang="en-US" sz="2000" b="1">
                <a:cs typeface="Arial" panose="020B0604020202020204" pitchFamily="34" charset="0"/>
              </a:rPr>
              <a:t>            Heapify(A, 1)</a:t>
            </a:r>
            <a:r>
              <a:rPr lang="en-US" altLang="en-US" sz="2000">
                <a:cs typeface="Arial" panose="020B0604020202020204" pitchFamily="34" charset="0"/>
              </a:rPr>
              <a:t> </a:t>
            </a:r>
            <a:br>
              <a:rPr lang="en-US" altLang="en-US" sz="2000">
                <a:cs typeface="Arial" panose="020B0604020202020204" pitchFamily="34" charset="0"/>
              </a:rPr>
            </a:br>
            <a:r>
              <a:rPr lang="en-US" altLang="en-US" sz="2000" b="1">
                <a:cs typeface="Arial" panose="020B0604020202020204" pitchFamily="34" charset="0"/>
              </a:rPr>
              <a:t>}</a:t>
            </a:r>
            <a:r>
              <a:rPr lang="en-US" altLang="en-US" sz="2000">
                <a:cs typeface="Arial" panose="020B0604020202020204" pitchFamily="34" charset="0"/>
              </a:rPr>
              <a:t> </a:t>
            </a:r>
          </a:p>
          <a:p>
            <a:endParaRPr lang="en-US"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04800" y="533400"/>
            <a:ext cx="853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b="1">
                <a:latin typeface="Century Schoolbook" panose="02040604050505020304" pitchFamily="18" charset="0"/>
                <a:cs typeface="Arial" panose="020B0604020202020204" pitchFamily="34" charset="0"/>
              </a:rPr>
              <a:t>Example:</a:t>
            </a:r>
            <a:r>
              <a:rPr lang="en-US" altLang="en-US">
                <a:latin typeface="Century Schoolbook" panose="02040604050505020304" pitchFamily="18" charset="0"/>
                <a:cs typeface="Arial" panose="020B0604020202020204" pitchFamily="34" charset="0"/>
              </a:rPr>
              <a:t>  Convert the following array to a heap</a:t>
            </a:r>
            <a:endParaRPr lang="en-US" altLang="en-US" b="1">
              <a:latin typeface="Century Schoolbook" panose="02040604050505020304" pitchFamily="18" charset="0"/>
              <a:cs typeface="Arial" panose="020B0604020202020204" pitchFamily="34" charset="0"/>
            </a:endParaRPr>
          </a:p>
        </p:txBody>
      </p:sp>
      <p:grpSp>
        <p:nvGrpSpPr>
          <p:cNvPr id="21507" name="Group 12"/>
          <p:cNvGrpSpPr>
            <a:grpSpLocks/>
          </p:cNvGrpSpPr>
          <p:nvPr/>
        </p:nvGrpSpPr>
        <p:grpSpPr bwMode="auto">
          <a:xfrm>
            <a:off x="1741488" y="1169988"/>
            <a:ext cx="3460750" cy="369887"/>
            <a:chOff x="561" y="657"/>
            <a:chExt cx="2180" cy="233"/>
          </a:xfrm>
        </p:grpSpPr>
        <p:sp>
          <p:nvSpPr>
            <p:cNvPr id="21526" name="Text Box 4"/>
            <p:cNvSpPr txBox="1">
              <a:spLocks noChangeArrowheads="1"/>
            </p:cNvSpPr>
            <p:nvPr/>
          </p:nvSpPr>
          <p:spPr bwMode="auto">
            <a:xfrm>
              <a:off x="561" y="657"/>
              <a:ext cx="404"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a:latin typeface="Century Schoolbook" panose="02040604050505020304" pitchFamily="18" charset="0"/>
                  <a:cs typeface="Arial" panose="020B0604020202020204" pitchFamily="34" charset="0"/>
                </a:rPr>
                <a:t>16</a:t>
              </a:r>
              <a:endParaRPr lang="en-CA" altLang="en-US">
                <a:latin typeface="Century Schoolbook" panose="02040604050505020304" pitchFamily="18" charset="0"/>
                <a:cs typeface="Arial" panose="020B0604020202020204" pitchFamily="34" charset="0"/>
              </a:endParaRPr>
            </a:p>
          </p:txBody>
        </p:sp>
        <p:sp>
          <p:nvSpPr>
            <p:cNvPr id="21527" name="Text Box 5"/>
            <p:cNvSpPr txBox="1">
              <a:spLocks noChangeArrowheads="1"/>
            </p:cNvSpPr>
            <p:nvPr/>
          </p:nvSpPr>
          <p:spPr bwMode="auto">
            <a:xfrm>
              <a:off x="961" y="657"/>
              <a:ext cx="356"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a:latin typeface="Century Schoolbook" panose="02040604050505020304" pitchFamily="18" charset="0"/>
                  <a:cs typeface="Arial" panose="020B0604020202020204" pitchFamily="34" charset="0"/>
                </a:rPr>
                <a:t>4</a:t>
              </a:r>
              <a:endParaRPr lang="en-CA" altLang="en-US">
                <a:latin typeface="Century Schoolbook" panose="02040604050505020304" pitchFamily="18" charset="0"/>
                <a:cs typeface="Arial" panose="020B0604020202020204" pitchFamily="34" charset="0"/>
              </a:endParaRPr>
            </a:p>
          </p:txBody>
        </p:sp>
        <p:sp>
          <p:nvSpPr>
            <p:cNvPr id="21528" name="Text Box 6"/>
            <p:cNvSpPr txBox="1">
              <a:spLocks noChangeArrowheads="1"/>
            </p:cNvSpPr>
            <p:nvPr/>
          </p:nvSpPr>
          <p:spPr bwMode="auto">
            <a:xfrm>
              <a:off x="1321" y="657"/>
              <a:ext cx="356"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a:latin typeface="Century Schoolbook" panose="02040604050505020304" pitchFamily="18" charset="0"/>
                  <a:cs typeface="Arial" panose="020B0604020202020204" pitchFamily="34" charset="0"/>
                </a:rPr>
                <a:t>7</a:t>
              </a:r>
              <a:endParaRPr lang="en-CA" altLang="en-US">
                <a:latin typeface="Century Schoolbook" panose="02040604050505020304" pitchFamily="18" charset="0"/>
                <a:cs typeface="Arial" panose="020B0604020202020204" pitchFamily="34" charset="0"/>
              </a:endParaRPr>
            </a:p>
          </p:txBody>
        </p:sp>
        <p:sp>
          <p:nvSpPr>
            <p:cNvPr id="21529" name="Text Box 7"/>
            <p:cNvSpPr txBox="1">
              <a:spLocks noChangeArrowheads="1"/>
            </p:cNvSpPr>
            <p:nvPr/>
          </p:nvSpPr>
          <p:spPr bwMode="auto">
            <a:xfrm>
              <a:off x="1673" y="657"/>
              <a:ext cx="356"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a:latin typeface="Century Schoolbook" panose="02040604050505020304" pitchFamily="18" charset="0"/>
                  <a:cs typeface="Arial" panose="020B0604020202020204" pitchFamily="34" charset="0"/>
                </a:rPr>
                <a:t>1</a:t>
              </a:r>
              <a:endParaRPr lang="en-CA" altLang="en-US">
                <a:latin typeface="Century Schoolbook" panose="02040604050505020304" pitchFamily="18" charset="0"/>
                <a:cs typeface="Arial" panose="020B0604020202020204" pitchFamily="34" charset="0"/>
              </a:endParaRPr>
            </a:p>
          </p:txBody>
        </p:sp>
        <p:sp>
          <p:nvSpPr>
            <p:cNvPr id="21530" name="Text Box 8"/>
            <p:cNvSpPr txBox="1">
              <a:spLocks noChangeArrowheads="1"/>
            </p:cNvSpPr>
            <p:nvPr/>
          </p:nvSpPr>
          <p:spPr bwMode="auto">
            <a:xfrm>
              <a:off x="2033" y="657"/>
              <a:ext cx="356"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a:latin typeface="Century Schoolbook" panose="02040604050505020304" pitchFamily="18" charset="0"/>
                  <a:cs typeface="Arial" panose="020B0604020202020204" pitchFamily="34" charset="0"/>
                </a:rPr>
                <a:t>12</a:t>
              </a:r>
              <a:endParaRPr lang="en-CA" altLang="en-US">
                <a:latin typeface="Century Schoolbook" panose="02040604050505020304" pitchFamily="18" charset="0"/>
                <a:cs typeface="Arial" panose="020B0604020202020204" pitchFamily="34" charset="0"/>
              </a:endParaRPr>
            </a:p>
          </p:txBody>
        </p:sp>
        <p:sp>
          <p:nvSpPr>
            <p:cNvPr id="21531" name="Text Box 9"/>
            <p:cNvSpPr txBox="1">
              <a:spLocks noChangeArrowheads="1"/>
            </p:cNvSpPr>
            <p:nvPr/>
          </p:nvSpPr>
          <p:spPr bwMode="auto">
            <a:xfrm>
              <a:off x="2385" y="657"/>
              <a:ext cx="356"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a:latin typeface="Century Schoolbook" panose="02040604050505020304" pitchFamily="18" charset="0"/>
                  <a:cs typeface="Arial" panose="020B0604020202020204" pitchFamily="34" charset="0"/>
                </a:rPr>
                <a:t>19</a:t>
              </a:r>
              <a:endParaRPr lang="en-CA" altLang="en-US">
                <a:latin typeface="Century Schoolbook" panose="02040604050505020304" pitchFamily="18" charset="0"/>
                <a:cs typeface="Arial" panose="020B0604020202020204" pitchFamily="34" charset="0"/>
              </a:endParaRPr>
            </a:p>
          </p:txBody>
        </p:sp>
      </p:grpSp>
      <p:sp>
        <p:nvSpPr>
          <p:cNvPr id="21508" name="Text Box 46"/>
          <p:cNvSpPr txBox="1">
            <a:spLocks noChangeArrowheads="1"/>
          </p:cNvSpPr>
          <p:nvPr/>
        </p:nvSpPr>
        <p:spPr bwMode="auto">
          <a:xfrm>
            <a:off x="457200" y="1676400"/>
            <a:ext cx="853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a:latin typeface="Century Schoolbook" panose="02040604050505020304" pitchFamily="18" charset="0"/>
                <a:cs typeface="Arial" panose="020B0604020202020204" pitchFamily="34" charset="0"/>
              </a:rPr>
              <a:t>Picture </a:t>
            </a:r>
            <a:r>
              <a:rPr lang="en-US" altLang="en-US" b="1">
                <a:latin typeface="Century Schoolbook" panose="02040604050505020304" pitchFamily="18" charset="0"/>
                <a:cs typeface="Arial" panose="020B0604020202020204" pitchFamily="34" charset="0"/>
              </a:rPr>
              <a:t>the array as a complete binary tree:</a:t>
            </a:r>
          </a:p>
        </p:txBody>
      </p:sp>
      <p:sp>
        <p:nvSpPr>
          <p:cNvPr id="21509" name="Oval 4"/>
          <p:cNvSpPr>
            <a:spLocks noChangeArrowheads="1"/>
          </p:cNvSpPr>
          <p:nvPr/>
        </p:nvSpPr>
        <p:spPr bwMode="auto">
          <a:xfrm>
            <a:off x="3505200" y="2209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1510" name="Text Box 6"/>
          <p:cNvSpPr txBox="1">
            <a:spLocks noChangeArrowheads="1"/>
          </p:cNvSpPr>
          <p:nvPr/>
        </p:nvSpPr>
        <p:spPr bwMode="auto">
          <a:xfrm>
            <a:off x="3565525" y="22463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21511" name="Oval 7"/>
          <p:cNvSpPr>
            <a:spLocks noChangeArrowheads="1"/>
          </p:cNvSpPr>
          <p:nvPr/>
        </p:nvSpPr>
        <p:spPr bwMode="auto">
          <a:xfrm>
            <a:off x="2743200" y="3124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1512" name="Text Box 8"/>
          <p:cNvSpPr txBox="1">
            <a:spLocks noChangeArrowheads="1"/>
          </p:cNvSpPr>
          <p:nvPr/>
        </p:nvSpPr>
        <p:spPr bwMode="auto">
          <a:xfrm>
            <a:off x="2819400" y="32004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1513" name="Oval 9"/>
          <p:cNvSpPr>
            <a:spLocks noChangeArrowheads="1"/>
          </p:cNvSpPr>
          <p:nvPr/>
        </p:nvSpPr>
        <p:spPr bwMode="auto">
          <a:xfrm>
            <a:off x="4343400" y="3124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1514" name="Text Box 10"/>
          <p:cNvSpPr txBox="1">
            <a:spLocks noChangeArrowheads="1"/>
          </p:cNvSpPr>
          <p:nvPr/>
        </p:nvSpPr>
        <p:spPr bwMode="auto">
          <a:xfrm>
            <a:off x="4419600" y="32004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1515" name="Oval 11"/>
          <p:cNvSpPr>
            <a:spLocks noChangeArrowheads="1"/>
          </p:cNvSpPr>
          <p:nvPr/>
        </p:nvSpPr>
        <p:spPr bwMode="auto">
          <a:xfrm>
            <a:off x="3200400" y="4267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1516" name="Text Box 12"/>
          <p:cNvSpPr txBox="1">
            <a:spLocks noChangeArrowheads="1"/>
          </p:cNvSpPr>
          <p:nvPr/>
        </p:nvSpPr>
        <p:spPr bwMode="auto">
          <a:xfrm>
            <a:off x="3276600" y="43434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1517" name="Oval 13"/>
          <p:cNvSpPr>
            <a:spLocks noChangeArrowheads="1"/>
          </p:cNvSpPr>
          <p:nvPr/>
        </p:nvSpPr>
        <p:spPr bwMode="auto">
          <a:xfrm>
            <a:off x="2057400" y="4343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1518" name="Text Box 14"/>
          <p:cNvSpPr txBox="1">
            <a:spLocks noChangeArrowheads="1"/>
          </p:cNvSpPr>
          <p:nvPr/>
        </p:nvSpPr>
        <p:spPr bwMode="auto">
          <a:xfrm>
            <a:off x="2209800" y="44196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1519" name="Oval 15"/>
          <p:cNvSpPr>
            <a:spLocks noChangeArrowheads="1"/>
          </p:cNvSpPr>
          <p:nvPr/>
        </p:nvSpPr>
        <p:spPr bwMode="auto">
          <a:xfrm>
            <a:off x="3962400" y="4267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1520" name="Text Box 16"/>
          <p:cNvSpPr txBox="1">
            <a:spLocks noChangeArrowheads="1"/>
          </p:cNvSpPr>
          <p:nvPr/>
        </p:nvSpPr>
        <p:spPr bwMode="auto">
          <a:xfrm>
            <a:off x="4038600" y="43434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21521" name="Line 17"/>
          <p:cNvSpPr>
            <a:spLocks noChangeShapeType="1"/>
          </p:cNvSpPr>
          <p:nvPr/>
        </p:nvSpPr>
        <p:spPr bwMode="auto">
          <a:xfrm flipH="1">
            <a:off x="3200400" y="26670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Line 18"/>
          <p:cNvSpPr>
            <a:spLocks noChangeShapeType="1"/>
          </p:cNvSpPr>
          <p:nvPr/>
        </p:nvSpPr>
        <p:spPr bwMode="auto">
          <a:xfrm flipH="1">
            <a:off x="2438400" y="36576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3" name="Line 19"/>
          <p:cNvSpPr>
            <a:spLocks noChangeShapeType="1"/>
          </p:cNvSpPr>
          <p:nvPr/>
        </p:nvSpPr>
        <p:spPr bwMode="auto">
          <a:xfrm>
            <a:off x="3200400" y="36576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4" name="Line 20"/>
          <p:cNvSpPr>
            <a:spLocks noChangeShapeType="1"/>
          </p:cNvSpPr>
          <p:nvPr/>
        </p:nvSpPr>
        <p:spPr bwMode="auto">
          <a:xfrm>
            <a:off x="4038600" y="26670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5" name="Line 21"/>
          <p:cNvSpPr>
            <a:spLocks noChangeShapeType="1"/>
          </p:cNvSpPr>
          <p:nvPr/>
        </p:nvSpPr>
        <p:spPr bwMode="auto">
          <a:xfrm flipH="1">
            <a:off x="4267200" y="36576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p:cNvCxnSpPr/>
          <p:nvPr/>
        </p:nvCxnSpPr>
        <p:spPr>
          <a:xfrm>
            <a:off x="3581400" y="13716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531" name="Oval 4"/>
          <p:cNvSpPr>
            <a:spLocks noChangeArrowheads="1"/>
          </p:cNvSpPr>
          <p:nvPr/>
        </p:nvSpPr>
        <p:spPr bwMode="auto">
          <a:xfrm>
            <a:off x="1600200" y="533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32" name="Text Box 6"/>
          <p:cNvSpPr txBox="1">
            <a:spLocks noChangeArrowheads="1"/>
          </p:cNvSpPr>
          <p:nvPr/>
        </p:nvSpPr>
        <p:spPr bwMode="auto">
          <a:xfrm>
            <a:off x="1660525" y="5699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22533" name="Oval 7"/>
          <p:cNvSpPr>
            <a:spLocks noChangeArrowheads="1"/>
          </p:cNvSpPr>
          <p:nvPr/>
        </p:nvSpPr>
        <p:spPr bwMode="auto">
          <a:xfrm>
            <a:off x="838200" y="1447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34" name="Text Box 8"/>
          <p:cNvSpPr txBox="1">
            <a:spLocks noChangeArrowheads="1"/>
          </p:cNvSpPr>
          <p:nvPr/>
        </p:nvSpPr>
        <p:spPr bwMode="auto">
          <a:xfrm>
            <a:off x="914400" y="1524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2535" name="Oval 9"/>
          <p:cNvSpPr>
            <a:spLocks noChangeArrowheads="1"/>
          </p:cNvSpPr>
          <p:nvPr/>
        </p:nvSpPr>
        <p:spPr bwMode="auto">
          <a:xfrm>
            <a:off x="2438400" y="1447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36" name="Text Box 10"/>
          <p:cNvSpPr txBox="1">
            <a:spLocks noChangeArrowheads="1"/>
          </p:cNvSpPr>
          <p:nvPr/>
        </p:nvSpPr>
        <p:spPr bwMode="auto">
          <a:xfrm>
            <a:off x="2514600" y="1524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2537" name="Oval 11"/>
          <p:cNvSpPr>
            <a:spLocks noChangeArrowheads="1"/>
          </p:cNvSpPr>
          <p:nvPr/>
        </p:nvSpPr>
        <p:spPr bwMode="auto">
          <a:xfrm>
            <a:off x="12954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38" name="Text Box 12"/>
          <p:cNvSpPr txBox="1">
            <a:spLocks noChangeArrowheads="1"/>
          </p:cNvSpPr>
          <p:nvPr/>
        </p:nvSpPr>
        <p:spPr bwMode="auto">
          <a:xfrm>
            <a:off x="1371600" y="26670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2539" name="Oval 13"/>
          <p:cNvSpPr>
            <a:spLocks noChangeArrowheads="1"/>
          </p:cNvSpPr>
          <p:nvPr/>
        </p:nvSpPr>
        <p:spPr bwMode="auto">
          <a:xfrm>
            <a:off x="152400" y="2667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40" name="Text Box 14"/>
          <p:cNvSpPr txBox="1">
            <a:spLocks noChangeArrowheads="1"/>
          </p:cNvSpPr>
          <p:nvPr/>
        </p:nvSpPr>
        <p:spPr bwMode="auto">
          <a:xfrm>
            <a:off x="304800" y="27432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2541" name="Oval 15"/>
          <p:cNvSpPr>
            <a:spLocks noChangeArrowheads="1"/>
          </p:cNvSpPr>
          <p:nvPr/>
        </p:nvSpPr>
        <p:spPr bwMode="auto">
          <a:xfrm>
            <a:off x="20574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42" name="Text Box 16"/>
          <p:cNvSpPr txBox="1">
            <a:spLocks noChangeArrowheads="1"/>
          </p:cNvSpPr>
          <p:nvPr/>
        </p:nvSpPr>
        <p:spPr bwMode="auto">
          <a:xfrm>
            <a:off x="2133600" y="26670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22543" name="Line 17"/>
          <p:cNvSpPr>
            <a:spLocks noChangeShapeType="1"/>
          </p:cNvSpPr>
          <p:nvPr/>
        </p:nvSpPr>
        <p:spPr bwMode="auto">
          <a:xfrm flipH="1">
            <a:off x="1295400" y="990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4" name="Line 18"/>
          <p:cNvSpPr>
            <a:spLocks noChangeShapeType="1"/>
          </p:cNvSpPr>
          <p:nvPr/>
        </p:nvSpPr>
        <p:spPr bwMode="auto">
          <a:xfrm flipH="1">
            <a:off x="533400" y="19812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Line 19"/>
          <p:cNvSpPr>
            <a:spLocks noChangeShapeType="1"/>
          </p:cNvSpPr>
          <p:nvPr/>
        </p:nvSpPr>
        <p:spPr bwMode="auto">
          <a:xfrm>
            <a:off x="1295400" y="19812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6" name="Line 20"/>
          <p:cNvSpPr>
            <a:spLocks noChangeShapeType="1"/>
          </p:cNvSpPr>
          <p:nvPr/>
        </p:nvSpPr>
        <p:spPr bwMode="auto">
          <a:xfrm>
            <a:off x="2133600" y="990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7" name="Line 21"/>
          <p:cNvSpPr>
            <a:spLocks noChangeShapeType="1"/>
          </p:cNvSpPr>
          <p:nvPr/>
        </p:nvSpPr>
        <p:spPr bwMode="auto">
          <a:xfrm flipH="1">
            <a:off x="2362200" y="19812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8" name="Oval 4"/>
          <p:cNvSpPr>
            <a:spLocks noChangeArrowheads="1"/>
          </p:cNvSpPr>
          <p:nvPr/>
        </p:nvSpPr>
        <p:spPr bwMode="auto">
          <a:xfrm>
            <a:off x="6629400" y="457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49" name="Text Box 6"/>
          <p:cNvSpPr txBox="1">
            <a:spLocks noChangeArrowheads="1"/>
          </p:cNvSpPr>
          <p:nvPr/>
        </p:nvSpPr>
        <p:spPr bwMode="auto">
          <a:xfrm>
            <a:off x="6689725" y="4937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22550" name="Oval 7"/>
          <p:cNvSpPr>
            <a:spLocks noChangeArrowheads="1"/>
          </p:cNvSpPr>
          <p:nvPr/>
        </p:nvSpPr>
        <p:spPr bwMode="auto">
          <a:xfrm>
            <a:off x="5867400" y="1371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51" name="Text Box 8"/>
          <p:cNvSpPr txBox="1">
            <a:spLocks noChangeArrowheads="1"/>
          </p:cNvSpPr>
          <p:nvPr/>
        </p:nvSpPr>
        <p:spPr bwMode="auto">
          <a:xfrm>
            <a:off x="5943600" y="1447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2552" name="Oval 9"/>
          <p:cNvSpPr>
            <a:spLocks noChangeArrowheads="1"/>
          </p:cNvSpPr>
          <p:nvPr/>
        </p:nvSpPr>
        <p:spPr bwMode="auto">
          <a:xfrm>
            <a:off x="7467600" y="1371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53" name="Text Box 10"/>
          <p:cNvSpPr txBox="1">
            <a:spLocks noChangeArrowheads="1"/>
          </p:cNvSpPr>
          <p:nvPr/>
        </p:nvSpPr>
        <p:spPr bwMode="auto">
          <a:xfrm>
            <a:off x="7543800" y="1447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22554" name="Oval 11"/>
          <p:cNvSpPr>
            <a:spLocks noChangeArrowheads="1"/>
          </p:cNvSpPr>
          <p:nvPr/>
        </p:nvSpPr>
        <p:spPr bwMode="auto">
          <a:xfrm>
            <a:off x="6324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55" name="Text Box 12"/>
          <p:cNvSpPr txBox="1">
            <a:spLocks noChangeArrowheads="1"/>
          </p:cNvSpPr>
          <p:nvPr/>
        </p:nvSpPr>
        <p:spPr bwMode="auto">
          <a:xfrm>
            <a:off x="6400800" y="2590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2556" name="Oval 13"/>
          <p:cNvSpPr>
            <a:spLocks noChangeArrowheads="1"/>
          </p:cNvSpPr>
          <p:nvPr/>
        </p:nvSpPr>
        <p:spPr bwMode="auto">
          <a:xfrm>
            <a:off x="51816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57" name="Text Box 14"/>
          <p:cNvSpPr txBox="1">
            <a:spLocks noChangeArrowheads="1"/>
          </p:cNvSpPr>
          <p:nvPr/>
        </p:nvSpPr>
        <p:spPr bwMode="auto">
          <a:xfrm>
            <a:off x="5334000" y="2667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2558" name="Oval 15"/>
          <p:cNvSpPr>
            <a:spLocks noChangeArrowheads="1"/>
          </p:cNvSpPr>
          <p:nvPr/>
        </p:nvSpPr>
        <p:spPr bwMode="auto">
          <a:xfrm>
            <a:off x="7086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59" name="Text Box 16"/>
          <p:cNvSpPr txBox="1">
            <a:spLocks noChangeArrowheads="1"/>
          </p:cNvSpPr>
          <p:nvPr/>
        </p:nvSpPr>
        <p:spPr bwMode="auto">
          <a:xfrm>
            <a:off x="7162800" y="2590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2560" name="Line 17"/>
          <p:cNvSpPr>
            <a:spLocks noChangeShapeType="1"/>
          </p:cNvSpPr>
          <p:nvPr/>
        </p:nvSpPr>
        <p:spPr bwMode="auto">
          <a:xfrm flipH="1">
            <a:off x="6324600" y="914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1" name="Line 18"/>
          <p:cNvSpPr>
            <a:spLocks noChangeShapeType="1"/>
          </p:cNvSpPr>
          <p:nvPr/>
        </p:nvSpPr>
        <p:spPr bwMode="auto">
          <a:xfrm flipH="1">
            <a:off x="5562600" y="19050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2" name="Line 19"/>
          <p:cNvSpPr>
            <a:spLocks noChangeShapeType="1"/>
          </p:cNvSpPr>
          <p:nvPr/>
        </p:nvSpPr>
        <p:spPr bwMode="auto">
          <a:xfrm>
            <a:off x="6324600" y="19050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3" name="Line 20"/>
          <p:cNvSpPr>
            <a:spLocks noChangeShapeType="1"/>
          </p:cNvSpPr>
          <p:nvPr/>
        </p:nvSpPr>
        <p:spPr bwMode="auto">
          <a:xfrm>
            <a:off x="7162800" y="914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4" name="Line 21"/>
          <p:cNvSpPr>
            <a:spLocks noChangeShapeType="1"/>
          </p:cNvSpPr>
          <p:nvPr/>
        </p:nvSpPr>
        <p:spPr bwMode="auto">
          <a:xfrm flipH="1">
            <a:off x="7391400" y="19050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5" name="Oval 4"/>
          <p:cNvSpPr>
            <a:spLocks noChangeArrowheads="1"/>
          </p:cNvSpPr>
          <p:nvPr/>
        </p:nvSpPr>
        <p:spPr bwMode="auto">
          <a:xfrm>
            <a:off x="16764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66" name="Text Box 6"/>
          <p:cNvSpPr txBox="1">
            <a:spLocks noChangeArrowheads="1"/>
          </p:cNvSpPr>
          <p:nvPr/>
        </p:nvSpPr>
        <p:spPr bwMode="auto">
          <a:xfrm>
            <a:off x="1736725" y="36179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22567" name="Oval 7"/>
          <p:cNvSpPr>
            <a:spLocks noChangeArrowheads="1"/>
          </p:cNvSpPr>
          <p:nvPr/>
        </p:nvSpPr>
        <p:spPr bwMode="auto">
          <a:xfrm>
            <a:off x="914400" y="4495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68" name="Text Box 8"/>
          <p:cNvSpPr txBox="1">
            <a:spLocks noChangeArrowheads="1"/>
          </p:cNvSpPr>
          <p:nvPr/>
        </p:nvSpPr>
        <p:spPr bwMode="auto">
          <a:xfrm>
            <a:off x="990600" y="45720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2569" name="Oval 9"/>
          <p:cNvSpPr>
            <a:spLocks noChangeArrowheads="1"/>
          </p:cNvSpPr>
          <p:nvPr/>
        </p:nvSpPr>
        <p:spPr bwMode="auto">
          <a:xfrm>
            <a:off x="2514600" y="4495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70" name="Text Box 10"/>
          <p:cNvSpPr txBox="1">
            <a:spLocks noChangeArrowheads="1"/>
          </p:cNvSpPr>
          <p:nvPr/>
        </p:nvSpPr>
        <p:spPr bwMode="auto">
          <a:xfrm>
            <a:off x="2590800" y="45720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22571" name="Oval 11"/>
          <p:cNvSpPr>
            <a:spLocks noChangeArrowheads="1"/>
          </p:cNvSpPr>
          <p:nvPr/>
        </p:nvSpPr>
        <p:spPr bwMode="auto">
          <a:xfrm>
            <a:off x="1371600" y="5638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72" name="Text Box 12"/>
          <p:cNvSpPr txBox="1">
            <a:spLocks noChangeArrowheads="1"/>
          </p:cNvSpPr>
          <p:nvPr/>
        </p:nvSpPr>
        <p:spPr bwMode="auto">
          <a:xfrm>
            <a:off x="1447800" y="5715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2573" name="Oval 13"/>
          <p:cNvSpPr>
            <a:spLocks noChangeArrowheads="1"/>
          </p:cNvSpPr>
          <p:nvPr/>
        </p:nvSpPr>
        <p:spPr bwMode="auto">
          <a:xfrm>
            <a:off x="228600" y="5715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74" name="Text Box 14"/>
          <p:cNvSpPr txBox="1">
            <a:spLocks noChangeArrowheads="1"/>
          </p:cNvSpPr>
          <p:nvPr/>
        </p:nvSpPr>
        <p:spPr bwMode="auto">
          <a:xfrm>
            <a:off x="381000" y="57912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2575" name="Oval 15"/>
          <p:cNvSpPr>
            <a:spLocks noChangeArrowheads="1"/>
          </p:cNvSpPr>
          <p:nvPr/>
        </p:nvSpPr>
        <p:spPr bwMode="auto">
          <a:xfrm>
            <a:off x="2133600" y="5638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76" name="Text Box 16"/>
          <p:cNvSpPr txBox="1">
            <a:spLocks noChangeArrowheads="1"/>
          </p:cNvSpPr>
          <p:nvPr/>
        </p:nvSpPr>
        <p:spPr bwMode="auto">
          <a:xfrm>
            <a:off x="2209800" y="5715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2577" name="Line 17"/>
          <p:cNvSpPr>
            <a:spLocks noChangeShapeType="1"/>
          </p:cNvSpPr>
          <p:nvPr/>
        </p:nvSpPr>
        <p:spPr bwMode="auto">
          <a:xfrm flipH="1">
            <a:off x="1371600" y="4038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8" name="Line 18"/>
          <p:cNvSpPr>
            <a:spLocks noChangeShapeType="1"/>
          </p:cNvSpPr>
          <p:nvPr/>
        </p:nvSpPr>
        <p:spPr bwMode="auto">
          <a:xfrm flipH="1">
            <a:off x="609600" y="50292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9" name="Line 19"/>
          <p:cNvSpPr>
            <a:spLocks noChangeShapeType="1"/>
          </p:cNvSpPr>
          <p:nvPr/>
        </p:nvSpPr>
        <p:spPr bwMode="auto">
          <a:xfrm>
            <a:off x="1371600" y="50292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0" name="Line 20"/>
          <p:cNvSpPr>
            <a:spLocks noChangeShapeType="1"/>
          </p:cNvSpPr>
          <p:nvPr/>
        </p:nvSpPr>
        <p:spPr bwMode="auto">
          <a:xfrm>
            <a:off x="2209800" y="4038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1" name="Line 21"/>
          <p:cNvSpPr>
            <a:spLocks noChangeShapeType="1"/>
          </p:cNvSpPr>
          <p:nvPr/>
        </p:nvSpPr>
        <p:spPr bwMode="auto">
          <a:xfrm flipH="1">
            <a:off x="2438400" y="50292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2" name="Oval 4"/>
          <p:cNvSpPr>
            <a:spLocks noChangeArrowheads="1"/>
          </p:cNvSpPr>
          <p:nvPr/>
        </p:nvSpPr>
        <p:spPr bwMode="auto">
          <a:xfrm>
            <a:off x="6553200" y="3505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83" name="Text Box 6"/>
          <p:cNvSpPr txBox="1">
            <a:spLocks noChangeArrowheads="1"/>
          </p:cNvSpPr>
          <p:nvPr/>
        </p:nvSpPr>
        <p:spPr bwMode="auto">
          <a:xfrm>
            <a:off x="6613525" y="35417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22584" name="Oval 7"/>
          <p:cNvSpPr>
            <a:spLocks noChangeArrowheads="1"/>
          </p:cNvSpPr>
          <p:nvPr/>
        </p:nvSpPr>
        <p:spPr bwMode="auto">
          <a:xfrm>
            <a:off x="5791200" y="4419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85" name="Text Box 8"/>
          <p:cNvSpPr txBox="1">
            <a:spLocks noChangeArrowheads="1"/>
          </p:cNvSpPr>
          <p:nvPr/>
        </p:nvSpPr>
        <p:spPr bwMode="auto">
          <a:xfrm>
            <a:off x="5867400" y="4495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2586" name="Oval 9"/>
          <p:cNvSpPr>
            <a:spLocks noChangeArrowheads="1"/>
          </p:cNvSpPr>
          <p:nvPr/>
        </p:nvSpPr>
        <p:spPr bwMode="auto">
          <a:xfrm>
            <a:off x="7391400" y="4419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87" name="Text Box 10"/>
          <p:cNvSpPr txBox="1">
            <a:spLocks noChangeArrowheads="1"/>
          </p:cNvSpPr>
          <p:nvPr/>
        </p:nvSpPr>
        <p:spPr bwMode="auto">
          <a:xfrm>
            <a:off x="7467600" y="4495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22588" name="Oval 11"/>
          <p:cNvSpPr>
            <a:spLocks noChangeArrowheads="1"/>
          </p:cNvSpPr>
          <p:nvPr/>
        </p:nvSpPr>
        <p:spPr bwMode="auto">
          <a:xfrm>
            <a:off x="6248400" y="5562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89" name="Text Box 12"/>
          <p:cNvSpPr txBox="1">
            <a:spLocks noChangeArrowheads="1"/>
          </p:cNvSpPr>
          <p:nvPr/>
        </p:nvSpPr>
        <p:spPr bwMode="auto">
          <a:xfrm>
            <a:off x="6324600" y="5638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2590" name="Oval 13"/>
          <p:cNvSpPr>
            <a:spLocks noChangeArrowheads="1"/>
          </p:cNvSpPr>
          <p:nvPr/>
        </p:nvSpPr>
        <p:spPr bwMode="auto">
          <a:xfrm>
            <a:off x="5105400" y="5638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91" name="Text Box 14"/>
          <p:cNvSpPr txBox="1">
            <a:spLocks noChangeArrowheads="1"/>
          </p:cNvSpPr>
          <p:nvPr/>
        </p:nvSpPr>
        <p:spPr bwMode="auto">
          <a:xfrm>
            <a:off x="5257800" y="5715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2592" name="Oval 15"/>
          <p:cNvSpPr>
            <a:spLocks noChangeArrowheads="1"/>
          </p:cNvSpPr>
          <p:nvPr/>
        </p:nvSpPr>
        <p:spPr bwMode="auto">
          <a:xfrm>
            <a:off x="7010400" y="5562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2593" name="Text Box 16"/>
          <p:cNvSpPr txBox="1">
            <a:spLocks noChangeArrowheads="1"/>
          </p:cNvSpPr>
          <p:nvPr/>
        </p:nvSpPr>
        <p:spPr bwMode="auto">
          <a:xfrm>
            <a:off x="7086600" y="5638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2594" name="Line 17"/>
          <p:cNvSpPr>
            <a:spLocks noChangeShapeType="1"/>
          </p:cNvSpPr>
          <p:nvPr/>
        </p:nvSpPr>
        <p:spPr bwMode="auto">
          <a:xfrm flipH="1">
            <a:off x="62484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5" name="Line 18"/>
          <p:cNvSpPr>
            <a:spLocks noChangeShapeType="1"/>
          </p:cNvSpPr>
          <p:nvPr/>
        </p:nvSpPr>
        <p:spPr bwMode="auto">
          <a:xfrm flipH="1">
            <a:off x="5486400" y="49530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6" name="Line 19"/>
          <p:cNvSpPr>
            <a:spLocks noChangeShapeType="1"/>
          </p:cNvSpPr>
          <p:nvPr/>
        </p:nvSpPr>
        <p:spPr bwMode="auto">
          <a:xfrm>
            <a:off x="6248400" y="49530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7" name="Line 20"/>
          <p:cNvSpPr>
            <a:spLocks noChangeShapeType="1"/>
          </p:cNvSpPr>
          <p:nvPr/>
        </p:nvSpPr>
        <p:spPr bwMode="auto">
          <a:xfrm>
            <a:off x="7086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8" name="Line 21"/>
          <p:cNvSpPr>
            <a:spLocks noChangeShapeType="1"/>
          </p:cNvSpPr>
          <p:nvPr/>
        </p:nvSpPr>
        <p:spPr bwMode="auto">
          <a:xfrm flipH="1">
            <a:off x="7315200" y="49530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77" name="Straight Arrow Connector 176"/>
          <p:cNvCxnSpPr/>
          <p:nvPr/>
        </p:nvCxnSpPr>
        <p:spPr>
          <a:xfrm>
            <a:off x="3581400" y="47244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 name="Curved Connector 193"/>
          <p:cNvCxnSpPr>
            <a:stCxn id="22571" idx="7"/>
            <a:endCxn id="22567" idx="6"/>
          </p:cNvCxnSpPr>
          <p:nvPr/>
        </p:nvCxnSpPr>
        <p:spPr>
          <a:xfrm rot="16200000" flipV="1">
            <a:off x="1231106" y="5055394"/>
            <a:ext cx="954088" cy="368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 name="Curved Connector 203"/>
          <p:cNvCxnSpPr>
            <a:stCxn id="22586" idx="7"/>
            <a:endCxn id="22582" idx="6"/>
          </p:cNvCxnSpPr>
          <p:nvPr/>
        </p:nvCxnSpPr>
        <p:spPr>
          <a:xfrm rot="16200000" flipV="1">
            <a:off x="7174706" y="3759994"/>
            <a:ext cx="725488" cy="749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3" name="Curved Connector 212"/>
          <p:cNvCxnSpPr>
            <a:stCxn id="22558" idx="7"/>
            <a:endCxn id="22552" idx="6"/>
          </p:cNvCxnSpPr>
          <p:nvPr/>
        </p:nvCxnSpPr>
        <p:spPr>
          <a:xfrm rot="5400000" flipH="1" flipV="1">
            <a:off x="7365206" y="1880394"/>
            <a:ext cx="954088" cy="469900"/>
          </a:xfrm>
          <a:prstGeom prst="curvedConnector4">
            <a:avLst>
              <a:gd name="adj1" fmla="val 2777"/>
              <a:gd name="adj2" fmla="val 148610"/>
            </a:avLst>
          </a:prstGeom>
          <a:ln>
            <a:tailEnd type="arrow"/>
          </a:ln>
        </p:spPr>
        <p:style>
          <a:lnRef idx="1">
            <a:schemeClr val="accent1"/>
          </a:lnRef>
          <a:fillRef idx="0">
            <a:schemeClr val="accent1"/>
          </a:fillRef>
          <a:effectRef idx="0">
            <a:schemeClr val="accent1"/>
          </a:effectRef>
          <a:fontRef idx="minor">
            <a:schemeClr val="tx1"/>
          </a:fontRef>
        </p:style>
      </p:cxnSp>
      <p:sp>
        <p:nvSpPr>
          <p:cNvPr id="22603" name="TextBox 218"/>
          <p:cNvSpPr txBox="1">
            <a:spLocks noChangeArrowheads="1"/>
          </p:cNvSpPr>
          <p:nvPr/>
        </p:nvSpPr>
        <p:spPr bwMode="auto">
          <a:xfrm>
            <a:off x="8229600" y="18288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swap</a:t>
            </a:r>
          </a:p>
        </p:txBody>
      </p:sp>
      <p:sp>
        <p:nvSpPr>
          <p:cNvPr id="22604" name="TextBox 219"/>
          <p:cNvSpPr txBox="1">
            <a:spLocks noChangeArrowheads="1"/>
          </p:cNvSpPr>
          <p:nvPr/>
        </p:nvSpPr>
        <p:spPr bwMode="auto">
          <a:xfrm>
            <a:off x="1828800" y="48768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swap</a:t>
            </a:r>
          </a:p>
        </p:txBody>
      </p:sp>
      <p:sp>
        <p:nvSpPr>
          <p:cNvPr id="22605" name="TextBox 220"/>
          <p:cNvSpPr txBox="1">
            <a:spLocks noChangeArrowheads="1"/>
          </p:cNvSpPr>
          <p:nvPr/>
        </p:nvSpPr>
        <p:spPr bwMode="auto">
          <a:xfrm>
            <a:off x="7848600" y="38862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swap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Heap Sort</a:t>
            </a:r>
          </a:p>
        </p:txBody>
      </p:sp>
      <p:sp>
        <p:nvSpPr>
          <p:cNvPr id="23555" name="Content Placeholder 2"/>
          <p:cNvSpPr>
            <a:spLocks noGrp="1"/>
          </p:cNvSpPr>
          <p:nvPr>
            <p:ph idx="1"/>
          </p:nvPr>
        </p:nvSpPr>
        <p:spPr bwMode="auto">
          <a:xfrm>
            <a:off x="457200" y="1600200"/>
            <a:ext cx="8229600" cy="4953000"/>
          </a:xfrm>
        </p:spPr>
        <p:txBody>
          <a:bodyPr wrap="square" numCol="1" anchor="t" anchorCtr="0" compatLnSpc="1">
            <a:prstTxWarp prst="textNoShape">
              <a:avLst/>
            </a:prstTxWarp>
          </a:bodyPr>
          <a:lstStyle/>
          <a:p>
            <a:pPr>
              <a:spcBef>
                <a:spcPct val="50000"/>
              </a:spcBef>
            </a:pPr>
            <a:r>
              <a:rPr lang="en-US" altLang="en-US" sz="1800"/>
              <a:t>The heapsort algorithm consists of two phases:</a:t>
            </a:r>
            <a:br>
              <a:rPr lang="en-US" altLang="en-US" sz="1800"/>
            </a:br>
            <a:r>
              <a:rPr lang="en-US" altLang="en-US" sz="1800"/>
              <a:t>- build a heap from an arbitrary array</a:t>
            </a:r>
            <a:br>
              <a:rPr lang="en-US" altLang="en-US" sz="1800"/>
            </a:br>
            <a:r>
              <a:rPr lang="en-US" altLang="en-US" sz="1800"/>
              <a:t>- use the heap to sort the data</a:t>
            </a:r>
          </a:p>
          <a:p>
            <a:pPr>
              <a:spcBef>
                <a:spcPct val="50000"/>
              </a:spcBef>
              <a:buFont typeface="Wingdings" panose="05000000000000000000" pitchFamily="2" charset="2"/>
              <a:buNone/>
            </a:pPr>
            <a:r>
              <a:rPr lang="en-US" altLang="en-US" sz="1800"/>
              <a:t> </a:t>
            </a:r>
          </a:p>
          <a:p>
            <a:r>
              <a:rPr lang="en-US" altLang="zh-CN" sz="1800">
                <a:cs typeface="等线"/>
              </a:rPr>
              <a:t>To sort the elements in the </a:t>
            </a:r>
            <a:r>
              <a:rPr lang="en-US" altLang="zh-CN" sz="1800">
                <a:solidFill>
                  <a:schemeClr val="hlink"/>
                </a:solidFill>
                <a:cs typeface="等线"/>
              </a:rPr>
              <a:t>decreasing order</a:t>
            </a:r>
            <a:r>
              <a:rPr lang="en-US" altLang="zh-CN" sz="1800">
                <a:cs typeface="等线"/>
              </a:rPr>
              <a:t>, use a </a:t>
            </a:r>
            <a:r>
              <a:rPr lang="en-US" altLang="zh-CN" sz="1800">
                <a:solidFill>
                  <a:schemeClr val="hlink"/>
                </a:solidFill>
                <a:cs typeface="等线"/>
              </a:rPr>
              <a:t>min heap</a:t>
            </a:r>
          </a:p>
          <a:p>
            <a:r>
              <a:rPr lang="en-US" altLang="zh-CN" sz="1800">
                <a:cs typeface="等线"/>
              </a:rPr>
              <a:t>To sort the elements in the </a:t>
            </a:r>
            <a:r>
              <a:rPr lang="en-US" altLang="zh-CN" sz="1800">
                <a:solidFill>
                  <a:schemeClr val="hlink"/>
                </a:solidFill>
                <a:cs typeface="等线"/>
              </a:rPr>
              <a:t>increasing order</a:t>
            </a:r>
            <a:r>
              <a:rPr lang="en-US" altLang="zh-CN" sz="1800">
                <a:cs typeface="等线"/>
              </a:rPr>
              <a:t>, use a </a:t>
            </a:r>
            <a:r>
              <a:rPr lang="en-US" altLang="zh-CN" sz="1800">
                <a:solidFill>
                  <a:schemeClr val="hlink"/>
                </a:solidFill>
                <a:cs typeface="等线"/>
              </a:rPr>
              <a:t>max heap</a:t>
            </a:r>
          </a:p>
          <a:p>
            <a:pPr>
              <a:buFont typeface="Wingdings" panose="05000000000000000000" pitchFamily="2" charset="2"/>
              <a:buNone/>
            </a:pPr>
            <a:endParaRPr lang="en-US" altLang="en-US" sz="1800"/>
          </a:p>
        </p:txBody>
      </p:sp>
      <p:sp>
        <p:nvSpPr>
          <p:cNvPr id="23556" name="Oval 4"/>
          <p:cNvSpPr>
            <a:spLocks noChangeArrowheads="1"/>
          </p:cNvSpPr>
          <p:nvPr/>
        </p:nvSpPr>
        <p:spPr bwMode="auto">
          <a:xfrm>
            <a:off x="4038600" y="3810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3557" name="Text Box 6"/>
          <p:cNvSpPr txBox="1">
            <a:spLocks noChangeArrowheads="1"/>
          </p:cNvSpPr>
          <p:nvPr/>
        </p:nvSpPr>
        <p:spPr bwMode="auto">
          <a:xfrm>
            <a:off x="4114800" y="38862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23558" name="Oval 7"/>
          <p:cNvSpPr>
            <a:spLocks noChangeArrowheads="1"/>
          </p:cNvSpPr>
          <p:nvPr/>
        </p:nvSpPr>
        <p:spPr bwMode="auto">
          <a:xfrm>
            <a:off x="3276600" y="4724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3559" name="Text Box 8"/>
          <p:cNvSpPr txBox="1">
            <a:spLocks noChangeArrowheads="1"/>
          </p:cNvSpPr>
          <p:nvPr/>
        </p:nvSpPr>
        <p:spPr bwMode="auto">
          <a:xfrm>
            <a:off x="3352800" y="48006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3560" name="Oval 9"/>
          <p:cNvSpPr>
            <a:spLocks noChangeArrowheads="1"/>
          </p:cNvSpPr>
          <p:nvPr/>
        </p:nvSpPr>
        <p:spPr bwMode="auto">
          <a:xfrm>
            <a:off x="4876800" y="4724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3561" name="Text Box 10"/>
          <p:cNvSpPr txBox="1">
            <a:spLocks noChangeArrowheads="1"/>
          </p:cNvSpPr>
          <p:nvPr/>
        </p:nvSpPr>
        <p:spPr bwMode="auto">
          <a:xfrm>
            <a:off x="4953000" y="48006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23562" name="Oval 11"/>
          <p:cNvSpPr>
            <a:spLocks noChangeArrowheads="1"/>
          </p:cNvSpPr>
          <p:nvPr/>
        </p:nvSpPr>
        <p:spPr bwMode="auto">
          <a:xfrm>
            <a:off x="3733800" y="5867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3563" name="Text Box 12"/>
          <p:cNvSpPr txBox="1">
            <a:spLocks noChangeArrowheads="1"/>
          </p:cNvSpPr>
          <p:nvPr/>
        </p:nvSpPr>
        <p:spPr bwMode="auto">
          <a:xfrm>
            <a:off x="3810000" y="59436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3564" name="Oval 13"/>
          <p:cNvSpPr>
            <a:spLocks noChangeArrowheads="1"/>
          </p:cNvSpPr>
          <p:nvPr/>
        </p:nvSpPr>
        <p:spPr bwMode="auto">
          <a:xfrm>
            <a:off x="2590800" y="5943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3565" name="Text Box 14"/>
          <p:cNvSpPr txBox="1">
            <a:spLocks noChangeArrowheads="1"/>
          </p:cNvSpPr>
          <p:nvPr/>
        </p:nvSpPr>
        <p:spPr bwMode="auto">
          <a:xfrm>
            <a:off x="2743200" y="6019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3566" name="Oval 15"/>
          <p:cNvSpPr>
            <a:spLocks noChangeArrowheads="1"/>
          </p:cNvSpPr>
          <p:nvPr/>
        </p:nvSpPr>
        <p:spPr bwMode="auto">
          <a:xfrm>
            <a:off x="4495800" y="5867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3567" name="Text Box 16"/>
          <p:cNvSpPr txBox="1">
            <a:spLocks noChangeArrowheads="1"/>
          </p:cNvSpPr>
          <p:nvPr/>
        </p:nvSpPr>
        <p:spPr bwMode="auto">
          <a:xfrm>
            <a:off x="4572000" y="59436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3568" name="Line 17"/>
          <p:cNvSpPr>
            <a:spLocks noChangeShapeType="1"/>
          </p:cNvSpPr>
          <p:nvPr/>
        </p:nvSpPr>
        <p:spPr bwMode="auto">
          <a:xfrm flipH="1">
            <a:off x="3733800" y="42672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9" name="Line 18"/>
          <p:cNvSpPr>
            <a:spLocks noChangeShapeType="1"/>
          </p:cNvSpPr>
          <p:nvPr/>
        </p:nvSpPr>
        <p:spPr bwMode="auto">
          <a:xfrm flipH="1">
            <a:off x="2971800" y="52578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Line 19"/>
          <p:cNvSpPr>
            <a:spLocks noChangeShapeType="1"/>
          </p:cNvSpPr>
          <p:nvPr/>
        </p:nvSpPr>
        <p:spPr bwMode="auto">
          <a:xfrm>
            <a:off x="3733800" y="52578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1" name="Line 20"/>
          <p:cNvSpPr>
            <a:spLocks noChangeShapeType="1"/>
          </p:cNvSpPr>
          <p:nvPr/>
        </p:nvSpPr>
        <p:spPr bwMode="auto">
          <a:xfrm>
            <a:off x="4572000" y="42672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2" name="Line 21"/>
          <p:cNvSpPr>
            <a:spLocks noChangeShapeType="1"/>
          </p:cNvSpPr>
          <p:nvPr/>
        </p:nvSpPr>
        <p:spPr bwMode="auto">
          <a:xfrm flipH="1">
            <a:off x="4800600" y="52578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Example of Heap Sort</a:t>
            </a:r>
          </a:p>
        </p:txBody>
      </p:sp>
      <p:sp>
        <p:nvSpPr>
          <p:cNvPr id="24579"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4580" name="Text Box 5"/>
          <p:cNvSpPr txBox="1">
            <a:spLocks noChangeArrowheads="1"/>
          </p:cNvSpPr>
          <p:nvPr/>
        </p:nvSpPr>
        <p:spPr bwMode="auto">
          <a:xfrm>
            <a:off x="7037388" y="16271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24581" name="Oval 6"/>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4582" name="Text Box 7"/>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4583" name="Oval 8"/>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4584" name="Text Box 9"/>
          <p:cNvSpPr txBox="1">
            <a:spLocks noChangeArrowheads="1"/>
          </p:cNvSpPr>
          <p:nvPr/>
        </p:nvSpPr>
        <p:spPr bwMode="auto">
          <a:xfrm>
            <a:off x="45720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24585" name="Oval 10"/>
          <p:cNvSpPr>
            <a:spLocks noChangeArrowheads="1"/>
          </p:cNvSpPr>
          <p:nvPr/>
        </p:nvSpPr>
        <p:spPr bwMode="auto">
          <a:xfrm>
            <a:off x="33528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4586" name="Text Box 11"/>
          <p:cNvSpPr txBox="1">
            <a:spLocks noChangeArrowheads="1"/>
          </p:cNvSpPr>
          <p:nvPr/>
        </p:nvSpPr>
        <p:spPr bwMode="auto">
          <a:xfrm>
            <a:off x="34290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4587" name="Oval 12"/>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4588" name="Text Box 13"/>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4589" name="Oval 14"/>
          <p:cNvSpPr>
            <a:spLocks noChangeArrowheads="1"/>
          </p:cNvSpPr>
          <p:nvPr/>
        </p:nvSpPr>
        <p:spPr bwMode="auto">
          <a:xfrm>
            <a:off x="41148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4590" name="Text Box 15"/>
          <p:cNvSpPr txBox="1">
            <a:spLocks noChangeArrowheads="1"/>
          </p:cNvSpPr>
          <p:nvPr/>
        </p:nvSpPr>
        <p:spPr bwMode="auto">
          <a:xfrm>
            <a:off x="41910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4591" name="Line 16"/>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2" name="Line 17"/>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Line 18"/>
          <p:cNvSpPr>
            <a:spLocks noChangeShapeType="1"/>
          </p:cNvSpPr>
          <p:nvPr/>
        </p:nvSpPr>
        <p:spPr bwMode="auto">
          <a:xfrm>
            <a:off x="3352800" y="2971800"/>
            <a:ext cx="228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Line 19"/>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20"/>
          <p:cNvSpPr>
            <a:spLocks noChangeShapeType="1"/>
          </p:cNvSpPr>
          <p:nvPr/>
        </p:nvSpPr>
        <p:spPr bwMode="auto">
          <a:xfrm flipH="1">
            <a:off x="4419600" y="30480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Text Box 21"/>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24597" name="Text Box 22"/>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4598" name="Text Box 23"/>
          <p:cNvSpPr txBox="1">
            <a:spLocks noChangeArrowheads="1"/>
          </p:cNvSpPr>
          <p:nvPr/>
        </p:nvSpPr>
        <p:spPr bwMode="auto">
          <a:xfrm>
            <a:off x="3876675" y="5491163"/>
            <a:ext cx="441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24599" name="Text Box 24"/>
          <p:cNvSpPr txBox="1">
            <a:spLocks noChangeArrowheads="1"/>
          </p:cNvSpPr>
          <p:nvPr/>
        </p:nvSpPr>
        <p:spPr bwMode="auto">
          <a:xfrm>
            <a:off x="4318000"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4600" name="Text Box 25"/>
          <p:cNvSpPr txBox="1">
            <a:spLocks noChangeArrowheads="1"/>
          </p:cNvSpPr>
          <p:nvPr/>
        </p:nvSpPr>
        <p:spPr bwMode="auto">
          <a:xfrm>
            <a:off x="4633913"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4601" name="Text Box 26"/>
          <p:cNvSpPr txBox="1">
            <a:spLocks noChangeArrowheads="1"/>
          </p:cNvSpPr>
          <p:nvPr/>
        </p:nvSpPr>
        <p:spPr bwMode="auto">
          <a:xfrm>
            <a:off x="4948238"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4602" name="Text Box 27"/>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
        <p:nvSpPr>
          <p:cNvPr id="24603" name="Text Box 28"/>
          <p:cNvSpPr txBox="1">
            <a:spLocks noChangeArrowheads="1"/>
          </p:cNvSpPr>
          <p:nvPr/>
        </p:nvSpPr>
        <p:spPr bwMode="auto">
          <a:xfrm>
            <a:off x="5645150" y="4813300"/>
            <a:ext cx="92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Sorted:</a:t>
            </a:r>
          </a:p>
        </p:txBody>
      </p:sp>
      <p:sp>
        <p:nvSpPr>
          <p:cNvPr id="24604" name="Line 29"/>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5" name="Text Box 30"/>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Take out biggest</a:t>
            </a:r>
          </a:p>
        </p:txBody>
      </p:sp>
      <p:sp>
        <p:nvSpPr>
          <p:cNvPr id="24606" name="Line 31"/>
          <p:cNvSpPr>
            <a:spLocks noChangeShapeType="1"/>
          </p:cNvSpPr>
          <p:nvPr/>
        </p:nvSpPr>
        <p:spPr bwMode="auto">
          <a:xfrm flipV="1">
            <a:off x="4716463" y="3840163"/>
            <a:ext cx="1077912" cy="68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7" name="Line 32"/>
          <p:cNvSpPr>
            <a:spLocks noChangeShapeType="1"/>
          </p:cNvSpPr>
          <p:nvPr/>
        </p:nvSpPr>
        <p:spPr bwMode="auto">
          <a:xfrm>
            <a:off x="5775325" y="2039938"/>
            <a:ext cx="19050" cy="1790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8" name="Line 33"/>
          <p:cNvSpPr>
            <a:spLocks noChangeShapeType="1"/>
          </p:cNvSpPr>
          <p:nvPr/>
        </p:nvSpPr>
        <p:spPr bwMode="auto">
          <a:xfrm flipH="1" flipV="1">
            <a:off x="4273550" y="1916113"/>
            <a:ext cx="1492250" cy="114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9" name="Text Box 34"/>
          <p:cNvSpPr txBox="1">
            <a:spLocks noChangeArrowheads="1"/>
          </p:cNvSpPr>
          <p:nvPr/>
        </p:nvSpPr>
        <p:spPr bwMode="auto">
          <a:xfrm>
            <a:off x="5953125" y="2763838"/>
            <a:ext cx="241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Move the last element</a:t>
            </a:r>
          </a:p>
          <a:p>
            <a:pPr eaLnBrk="1" hangingPunct="1"/>
            <a:r>
              <a:rPr lang="en-US" altLang="en-US">
                <a:latin typeface="Century Schoolbook" panose="02040604050505020304" pitchFamily="18" charset="0"/>
                <a:cs typeface="Arial" panose="020B0604020202020204" pitchFamily="34" charset="0"/>
              </a:rPr>
              <a:t>to the root</a:t>
            </a:r>
          </a:p>
        </p:txBody>
      </p:sp>
      <p:sp>
        <p:nvSpPr>
          <p:cNvPr id="24610" name="Line 35"/>
          <p:cNvSpPr>
            <a:spLocks noChangeShapeType="1"/>
          </p:cNvSpPr>
          <p:nvPr/>
        </p:nvSpPr>
        <p:spPr bwMode="auto">
          <a:xfrm>
            <a:off x="5130800" y="5881688"/>
            <a:ext cx="0"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1" name="Line 36"/>
          <p:cNvSpPr>
            <a:spLocks noChangeShapeType="1"/>
          </p:cNvSpPr>
          <p:nvPr/>
        </p:nvSpPr>
        <p:spPr bwMode="auto">
          <a:xfrm flipH="1" flipV="1">
            <a:off x="3271838" y="6045200"/>
            <a:ext cx="1858962"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2" name="Line 37"/>
          <p:cNvSpPr>
            <a:spLocks noChangeShapeType="1"/>
          </p:cNvSpPr>
          <p:nvPr/>
        </p:nvSpPr>
        <p:spPr bwMode="auto">
          <a:xfrm flipV="1">
            <a:off x="3262313" y="5910263"/>
            <a:ext cx="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t>Heap</a:t>
            </a:r>
          </a:p>
        </p:txBody>
      </p:sp>
      <p:sp>
        <p:nvSpPr>
          <p:cNvPr id="6147" name="Content Placeholder 2"/>
          <p:cNvSpPr>
            <a:spLocks noGrp="1"/>
          </p:cNvSpPr>
          <p:nvPr>
            <p:ph idx="1"/>
          </p:nvPr>
        </p:nvSpPr>
        <p:spPr bwMode="auto"/>
        <p:txBody>
          <a:bodyPr wrap="square" numCol="1" anchor="t" anchorCtr="0" compatLnSpc="1">
            <a:prstTxWarp prst="textNoShape">
              <a:avLst/>
            </a:prstTxWarp>
          </a:bodyPr>
          <a:lstStyle/>
          <a:p>
            <a:pPr>
              <a:buFont typeface="Wingdings" panose="05000000000000000000" pitchFamily="2" charset="2"/>
              <a:buNone/>
            </a:pPr>
            <a:r>
              <a:rPr lang="en-US" altLang="en-US" sz="2800"/>
              <a:t>	A heap is a data structure that stores a collection of objects (with keys), and has the following properties:</a:t>
            </a:r>
          </a:p>
          <a:p>
            <a:pPr lvl="1"/>
            <a:r>
              <a:rPr lang="en-US" altLang="en-US" sz="2500"/>
              <a:t>Complete Binary tree</a:t>
            </a:r>
          </a:p>
          <a:p>
            <a:pPr lvl="1"/>
            <a:r>
              <a:rPr lang="en-US" altLang="en-US" sz="2500"/>
              <a:t>Heap Order </a:t>
            </a:r>
          </a:p>
          <a:p>
            <a:pPr>
              <a:buFont typeface="Wingdings" panose="05000000000000000000" pitchFamily="2" charset="2"/>
              <a:buNone/>
            </a:pPr>
            <a:endParaRPr lang="en-US" altLang="en-US" sz="2800"/>
          </a:p>
          <a:p>
            <a:pPr>
              <a:buFont typeface="Wingdings" panose="05000000000000000000" pitchFamily="2" charset="2"/>
              <a:buNone/>
            </a:pPr>
            <a:r>
              <a:rPr lang="en-US" altLang="en-US" sz="2800"/>
              <a:t>	It is implemented as an array where each node in the tree corresponds to an element of the array.</a:t>
            </a:r>
            <a:endParaRPr lang="en-US" altLang="en-US"/>
          </a:p>
          <a:p>
            <a:pPr lvl="1"/>
            <a:endParaRPr lang="en-US" altLang="en-US"/>
          </a:p>
          <a:p>
            <a:pPr lvl="1"/>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5603" name="Oval 6"/>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5604" name="Text Box 7"/>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5605" name="Oval 8"/>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5606" name="Text Box 9"/>
          <p:cNvSpPr txBox="1">
            <a:spLocks noChangeArrowheads="1"/>
          </p:cNvSpPr>
          <p:nvPr/>
        </p:nvSpPr>
        <p:spPr bwMode="auto">
          <a:xfrm>
            <a:off x="45720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25607" name="Oval 10"/>
          <p:cNvSpPr>
            <a:spLocks noChangeArrowheads="1"/>
          </p:cNvSpPr>
          <p:nvPr/>
        </p:nvSpPr>
        <p:spPr bwMode="auto">
          <a:xfrm>
            <a:off x="33528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5608" name="Text Box 11"/>
          <p:cNvSpPr txBox="1">
            <a:spLocks noChangeArrowheads="1"/>
          </p:cNvSpPr>
          <p:nvPr/>
        </p:nvSpPr>
        <p:spPr bwMode="auto">
          <a:xfrm>
            <a:off x="34290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5609" name="Oval 12"/>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5610" name="Text Box 13"/>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5611" name="Text Box 15"/>
          <p:cNvSpPr txBox="1">
            <a:spLocks noChangeArrowheads="1"/>
          </p:cNvSpPr>
          <p:nvPr/>
        </p:nvSpPr>
        <p:spPr bwMode="auto">
          <a:xfrm>
            <a:off x="3806825" y="1684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5612" name="Line 16"/>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7"/>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4" name="Line 18"/>
          <p:cNvSpPr>
            <a:spLocks noChangeShapeType="1"/>
          </p:cNvSpPr>
          <p:nvPr/>
        </p:nvSpPr>
        <p:spPr bwMode="auto">
          <a:xfrm>
            <a:off x="3352800" y="2971800"/>
            <a:ext cx="228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5" name="Line 19"/>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Text Box 21"/>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25617" name="Text Box 22"/>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5618" name="Text Box 23"/>
          <p:cNvSpPr txBox="1">
            <a:spLocks noChangeArrowheads="1"/>
          </p:cNvSpPr>
          <p:nvPr/>
        </p:nvSpPr>
        <p:spPr bwMode="auto">
          <a:xfrm>
            <a:off x="3876675" y="5491163"/>
            <a:ext cx="441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25619" name="Text Box 24"/>
          <p:cNvSpPr txBox="1">
            <a:spLocks noChangeArrowheads="1"/>
          </p:cNvSpPr>
          <p:nvPr/>
        </p:nvSpPr>
        <p:spPr bwMode="auto">
          <a:xfrm>
            <a:off x="4318000"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5620" name="Text Box 25"/>
          <p:cNvSpPr txBox="1">
            <a:spLocks noChangeArrowheads="1"/>
          </p:cNvSpPr>
          <p:nvPr/>
        </p:nvSpPr>
        <p:spPr bwMode="auto">
          <a:xfrm>
            <a:off x="4633913"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5621" name="Text Box 26"/>
          <p:cNvSpPr txBox="1">
            <a:spLocks noChangeArrowheads="1"/>
          </p:cNvSpPr>
          <p:nvPr/>
        </p:nvSpPr>
        <p:spPr bwMode="auto">
          <a:xfrm>
            <a:off x="3108325" y="54864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5622" name="Text Box 27"/>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
        <p:nvSpPr>
          <p:cNvPr id="25623" name="Text Box 28"/>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Sorted:</a:t>
            </a:r>
          </a:p>
        </p:txBody>
      </p:sp>
      <p:sp>
        <p:nvSpPr>
          <p:cNvPr id="25624" name="Text Box 37"/>
          <p:cNvSpPr txBox="1">
            <a:spLocks noChangeArrowheads="1"/>
          </p:cNvSpPr>
          <p:nvPr/>
        </p:nvSpPr>
        <p:spPr bwMode="auto">
          <a:xfrm>
            <a:off x="850900" y="2166938"/>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HEAPIFY()</a:t>
            </a:r>
          </a:p>
        </p:txBody>
      </p:sp>
      <p:sp>
        <p:nvSpPr>
          <p:cNvPr id="25625" name="Line 38"/>
          <p:cNvSpPr>
            <a:spLocks noChangeShapeType="1"/>
          </p:cNvSpPr>
          <p:nvPr/>
        </p:nvSpPr>
        <p:spPr bwMode="auto">
          <a:xfrm>
            <a:off x="4879975" y="2117725"/>
            <a:ext cx="66675" cy="414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6" name="Line 39"/>
          <p:cNvSpPr>
            <a:spLocks noChangeShapeType="1"/>
          </p:cNvSpPr>
          <p:nvPr/>
        </p:nvSpPr>
        <p:spPr bwMode="auto">
          <a:xfrm flipH="1" flipV="1">
            <a:off x="4273550" y="1895475"/>
            <a:ext cx="606425" cy="222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7" name="Text Box 40"/>
          <p:cNvSpPr txBox="1">
            <a:spLocks noChangeArrowheads="1"/>
          </p:cNvSpPr>
          <p:nvPr/>
        </p:nvSpPr>
        <p:spPr bwMode="auto">
          <a:xfrm>
            <a:off x="4903788" y="1878013"/>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swap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6627" name="Oval 6"/>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6628" name="Text Box 7"/>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6629" name="Oval 8"/>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6630" name="Text Box 9"/>
          <p:cNvSpPr txBox="1">
            <a:spLocks noChangeArrowheads="1"/>
          </p:cNvSpPr>
          <p:nvPr/>
        </p:nvSpPr>
        <p:spPr bwMode="auto">
          <a:xfrm>
            <a:off x="3735388" y="1695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26631" name="Oval 10"/>
          <p:cNvSpPr>
            <a:spLocks noChangeArrowheads="1"/>
          </p:cNvSpPr>
          <p:nvPr/>
        </p:nvSpPr>
        <p:spPr bwMode="auto">
          <a:xfrm>
            <a:off x="33528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6632" name="Text Box 11"/>
          <p:cNvSpPr txBox="1">
            <a:spLocks noChangeArrowheads="1"/>
          </p:cNvSpPr>
          <p:nvPr/>
        </p:nvSpPr>
        <p:spPr bwMode="auto">
          <a:xfrm>
            <a:off x="34290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6633" name="Oval 12"/>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6634" name="Text Box 13"/>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6635" name="Text Box 14"/>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6636" name="Line 15"/>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7" name="Line 16"/>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8" name="Line 17"/>
          <p:cNvSpPr>
            <a:spLocks noChangeShapeType="1"/>
          </p:cNvSpPr>
          <p:nvPr/>
        </p:nvSpPr>
        <p:spPr bwMode="auto">
          <a:xfrm>
            <a:off x="3352800" y="2971800"/>
            <a:ext cx="228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9" name="Line 18"/>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Text Box 19"/>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26641" name="Text Box 20"/>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6642" name="Text Box 21"/>
          <p:cNvSpPr txBox="1">
            <a:spLocks noChangeArrowheads="1"/>
          </p:cNvSpPr>
          <p:nvPr/>
        </p:nvSpPr>
        <p:spPr bwMode="auto">
          <a:xfrm>
            <a:off x="2981325" y="549275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26643" name="Text Box 22"/>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6644" name="Text Box 23"/>
          <p:cNvSpPr txBox="1">
            <a:spLocks noChangeArrowheads="1"/>
          </p:cNvSpPr>
          <p:nvPr/>
        </p:nvSpPr>
        <p:spPr bwMode="auto">
          <a:xfrm>
            <a:off x="4508500"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6645" name="Text Box 24"/>
          <p:cNvSpPr txBox="1">
            <a:spLocks noChangeArrowheads="1"/>
          </p:cNvSpPr>
          <p:nvPr/>
        </p:nvSpPr>
        <p:spPr bwMode="auto">
          <a:xfrm>
            <a:off x="3878263"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6646" name="Text Box 25"/>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
        <p:nvSpPr>
          <p:cNvPr id="26647" name="Text Box 26"/>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Sorted: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7651" name="Oval 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7652" name="Text Box 6"/>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7653" name="Oval 7"/>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7654" name="Text Box 8"/>
          <p:cNvSpPr txBox="1">
            <a:spLocks noChangeArrowheads="1"/>
          </p:cNvSpPr>
          <p:nvPr/>
        </p:nvSpPr>
        <p:spPr bwMode="auto">
          <a:xfrm>
            <a:off x="6997700" y="16176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27655" name="Oval 9"/>
          <p:cNvSpPr>
            <a:spLocks noChangeArrowheads="1"/>
          </p:cNvSpPr>
          <p:nvPr/>
        </p:nvSpPr>
        <p:spPr bwMode="auto">
          <a:xfrm>
            <a:off x="33528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7656" name="Text Box 10"/>
          <p:cNvSpPr txBox="1">
            <a:spLocks noChangeArrowheads="1"/>
          </p:cNvSpPr>
          <p:nvPr/>
        </p:nvSpPr>
        <p:spPr bwMode="auto">
          <a:xfrm>
            <a:off x="34290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7657" name="Oval 11"/>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7658" name="Text Box 12"/>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7659" name="Text Box 13"/>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7660" name="Line 14"/>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1" name="Line 15"/>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Line 16"/>
          <p:cNvSpPr>
            <a:spLocks noChangeShapeType="1"/>
          </p:cNvSpPr>
          <p:nvPr/>
        </p:nvSpPr>
        <p:spPr bwMode="auto">
          <a:xfrm>
            <a:off x="3352800" y="2971800"/>
            <a:ext cx="228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Line 17"/>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4" name="Text Box 18"/>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27665" name="Text Box 19"/>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7666" name="Text Box 20"/>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27667" name="Text Box 21"/>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7668" name="Text Box 22"/>
          <p:cNvSpPr txBox="1">
            <a:spLocks noChangeArrowheads="1"/>
          </p:cNvSpPr>
          <p:nvPr/>
        </p:nvSpPr>
        <p:spPr bwMode="auto">
          <a:xfrm>
            <a:off x="4508500"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7669" name="Text Box 23"/>
          <p:cNvSpPr txBox="1">
            <a:spLocks noChangeArrowheads="1"/>
          </p:cNvSpPr>
          <p:nvPr/>
        </p:nvSpPr>
        <p:spPr bwMode="auto">
          <a:xfrm>
            <a:off x="3878263"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7670" name="Text Box 24"/>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
        <p:nvSpPr>
          <p:cNvPr id="27671" name="Text Box 25"/>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Sorted:</a:t>
            </a:r>
          </a:p>
        </p:txBody>
      </p:sp>
      <p:sp>
        <p:nvSpPr>
          <p:cNvPr id="27672" name="Line 26"/>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3" name="Text Box 27"/>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Take out biggest</a:t>
            </a:r>
          </a:p>
        </p:txBody>
      </p:sp>
      <p:sp>
        <p:nvSpPr>
          <p:cNvPr id="27674" name="Line 29"/>
          <p:cNvSpPr>
            <a:spLocks noChangeShapeType="1"/>
          </p:cNvSpPr>
          <p:nvPr/>
        </p:nvSpPr>
        <p:spPr bwMode="auto">
          <a:xfrm flipV="1">
            <a:off x="1357313" y="1838325"/>
            <a:ext cx="2290762" cy="1684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5" name="Line 30"/>
          <p:cNvSpPr>
            <a:spLocks noChangeShapeType="1"/>
          </p:cNvSpPr>
          <p:nvPr/>
        </p:nvSpPr>
        <p:spPr bwMode="auto">
          <a:xfrm>
            <a:off x="1366838" y="3522663"/>
            <a:ext cx="923925" cy="1001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6" name="Line 31"/>
          <p:cNvSpPr>
            <a:spLocks noChangeShapeType="1"/>
          </p:cNvSpPr>
          <p:nvPr/>
        </p:nvSpPr>
        <p:spPr bwMode="auto">
          <a:xfrm flipV="1">
            <a:off x="2309813" y="4052888"/>
            <a:ext cx="1087437" cy="471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7" name="Line 33"/>
          <p:cNvSpPr>
            <a:spLocks noChangeShapeType="1"/>
          </p:cNvSpPr>
          <p:nvPr/>
        </p:nvSpPr>
        <p:spPr bwMode="auto">
          <a:xfrm>
            <a:off x="4659313" y="5851525"/>
            <a:ext cx="0" cy="1254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8" name="Line 34"/>
          <p:cNvSpPr>
            <a:spLocks noChangeShapeType="1"/>
          </p:cNvSpPr>
          <p:nvPr/>
        </p:nvSpPr>
        <p:spPr bwMode="auto">
          <a:xfrm flipH="1">
            <a:off x="3224213" y="5986463"/>
            <a:ext cx="1435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9" name="Line 35"/>
          <p:cNvSpPr>
            <a:spLocks noChangeShapeType="1"/>
          </p:cNvSpPr>
          <p:nvPr/>
        </p:nvSpPr>
        <p:spPr bwMode="auto">
          <a:xfrm flipV="1">
            <a:off x="3224213" y="5872163"/>
            <a:ext cx="0" cy="133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80" name="Text Box 32"/>
          <p:cNvSpPr txBox="1">
            <a:spLocks noChangeArrowheads="1"/>
          </p:cNvSpPr>
          <p:nvPr/>
        </p:nvSpPr>
        <p:spPr bwMode="auto">
          <a:xfrm>
            <a:off x="495300" y="2003425"/>
            <a:ext cx="241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Move the last element</a:t>
            </a:r>
          </a:p>
          <a:p>
            <a:pPr eaLnBrk="1" hangingPunct="1"/>
            <a:r>
              <a:rPr lang="en-US" altLang="en-US">
                <a:latin typeface="Century Schoolbook" panose="02040604050505020304" pitchFamily="18" charset="0"/>
                <a:cs typeface="Arial" panose="020B0604020202020204" pitchFamily="34" charset="0"/>
              </a:rPr>
              <a:t>to the root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8675" name="Oval 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8676" name="Text Box 6"/>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8677" name="Oval 7"/>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8678" name="Text Box 10"/>
          <p:cNvSpPr txBox="1">
            <a:spLocks noChangeArrowheads="1"/>
          </p:cNvSpPr>
          <p:nvPr/>
        </p:nvSpPr>
        <p:spPr bwMode="auto">
          <a:xfrm>
            <a:off x="3805238" y="1665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8679" name="Oval 11"/>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8680" name="Text Box 12"/>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8681" name="Text Box 13"/>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8682" name="Line 14"/>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Line 15"/>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Line 17"/>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5" name="Text Box 18"/>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28686" name="Text Box 19"/>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8687" name="Text Box 20"/>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28688" name="Text Box 21"/>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8689" name="Text Box 22"/>
          <p:cNvSpPr txBox="1">
            <a:spLocks noChangeArrowheads="1"/>
          </p:cNvSpPr>
          <p:nvPr/>
        </p:nvSpPr>
        <p:spPr bwMode="auto">
          <a:xfrm>
            <a:off x="3122613"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8690" name="Text Box 23"/>
          <p:cNvSpPr txBox="1">
            <a:spLocks noChangeArrowheads="1"/>
          </p:cNvSpPr>
          <p:nvPr/>
        </p:nvSpPr>
        <p:spPr bwMode="auto">
          <a:xfrm>
            <a:off x="3878263"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8691" name="Text Box 24"/>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
        <p:nvSpPr>
          <p:cNvPr id="28692" name="Text Box 25"/>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Sorted: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9699" name="Oval 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9700" name="Text Box 6"/>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9701" name="Oval 7"/>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9702" name="Text Box 8"/>
          <p:cNvSpPr txBox="1">
            <a:spLocks noChangeArrowheads="1"/>
          </p:cNvSpPr>
          <p:nvPr/>
        </p:nvSpPr>
        <p:spPr bwMode="auto">
          <a:xfrm>
            <a:off x="3805238" y="1665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9703" name="Oval 9"/>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29704" name="Text Box 10"/>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9705" name="Text Box 11"/>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9706" name="Line 12"/>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Line 13"/>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14"/>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Text Box 15"/>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29710" name="Text Box 16"/>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29711" name="Text Box 17"/>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29712" name="Text Box 18"/>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29713" name="Text Box 19"/>
          <p:cNvSpPr txBox="1">
            <a:spLocks noChangeArrowheads="1"/>
          </p:cNvSpPr>
          <p:nvPr/>
        </p:nvSpPr>
        <p:spPr bwMode="auto">
          <a:xfrm>
            <a:off x="3122613"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29714" name="Text Box 20"/>
          <p:cNvSpPr txBox="1">
            <a:spLocks noChangeArrowheads="1"/>
          </p:cNvSpPr>
          <p:nvPr/>
        </p:nvSpPr>
        <p:spPr bwMode="auto">
          <a:xfrm>
            <a:off x="3878263"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29715" name="Text Box 21"/>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
        <p:nvSpPr>
          <p:cNvPr id="29716" name="Text Box 22"/>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Sorted:</a:t>
            </a:r>
          </a:p>
        </p:txBody>
      </p:sp>
      <p:sp>
        <p:nvSpPr>
          <p:cNvPr id="29717" name="Text Box 23"/>
          <p:cNvSpPr txBox="1">
            <a:spLocks noChangeArrowheads="1"/>
          </p:cNvSpPr>
          <p:nvPr/>
        </p:nvSpPr>
        <p:spPr bwMode="auto">
          <a:xfrm>
            <a:off x="850900" y="2166938"/>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HEAPIFY()</a:t>
            </a:r>
          </a:p>
        </p:txBody>
      </p:sp>
      <p:sp>
        <p:nvSpPr>
          <p:cNvPr id="29718" name="Line 24"/>
          <p:cNvSpPr>
            <a:spLocks noChangeShapeType="1"/>
          </p:cNvSpPr>
          <p:nvPr/>
        </p:nvSpPr>
        <p:spPr bwMode="auto">
          <a:xfrm>
            <a:off x="3138488" y="2089150"/>
            <a:ext cx="9525"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9" name="Line 25"/>
          <p:cNvSpPr>
            <a:spLocks noChangeShapeType="1"/>
          </p:cNvSpPr>
          <p:nvPr/>
        </p:nvSpPr>
        <p:spPr bwMode="auto">
          <a:xfrm flipV="1">
            <a:off x="3138488" y="1885950"/>
            <a:ext cx="509587"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0" name="Text Box 26"/>
          <p:cNvSpPr txBox="1">
            <a:spLocks noChangeArrowheads="1"/>
          </p:cNvSpPr>
          <p:nvPr/>
        </p:nvSpPr>
        <p:spPr bwMode="auto">
          <a:xfrm>
            <a:off x="2392363" y="1771650"/>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swap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0723" name="Oval 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0724" name="Text Box 6"/>
          <p:cNvSpPr txBox="1">
            <a:spLocks noChangeArrowheads="1"/>
          </p:cNvSpPr>
          <p:nvPr/>
        </p:nvSpPr>
        <p:spPr bwMode="auto">
          <a:xfrm>
            <a:off x="3760788" y="168592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30725" name="Oval 7"/>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0726" name="Text Box 8"/>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30727" name="Oval 9"/>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0728" name="Text Box 10"/>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30729" name="Text Box 11"/>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30730" name="Line 12"/>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Line 13"/>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2" name="Line 14"/>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3" name="Text Box 15"/>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30734" name="Text Box 16"/>
          <p:cNvSpPr txBox="1">
            <a:spLocks noChangeArrowheads="1"/>
          </p:cNvSpPr>
          <p:nvPr/>
        </p:nvSpPr>
        <p:spPr bwMode="auto">
          <a:xfrm>
            <a:off x="3100388" y="54864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30735" name="Text Box 17"/>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30736" name="Text Box 18"/>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30737" name="Text Box 19"/>
          <p:cNvSpPr txBox="1">
            <a:spLocks noChangeArrowheads="1"/>
          </p:cNvSpPr>
          <p:nvPr/>
        </p:nvSpPr>
        <p:spPr bwMode="auto">
          <a:xfrm>
            <a:off x="3546475"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30738" name="Text Box 20"/>
          <p:cNvSpPr txBox="1">
            <a:spLocks noChangeArrowheads="1"/>
          </p:cNvSpPr>
          <p:nvPr/>
        </p:nvSpPr>
        <p:spPr bwMode="auto">
          <a:xfrm>
            <a:off x="3878263" y="54864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30739" name="Text Box 21"/>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
        <p:nvSpPr>
          <p:cNvPr id="30740" name="Text Box 22"/>
          <p:cNvSpPr txBox="1">
            <a:spLocks noChangeArrowheads="1"/>
          </p:cNvSpPr>
          <p:nvPr/>
        </p:nvSpPr>
        <p:spPr bwMode="auto">
          <a:xfrm>
            <a:off x="5645150" y="4813300"/>
            <a:ext cx="92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Sorted: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1747" name="Oval 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1748" name="Text Box 6"/>
          <p:cNvSpPr txBox="1">
            <a:spLocks noChangeArrowheads="1"/>
          </p:cNvSpPr>
          <p:nvPr/>
        </p:nvSpPr>
        <p:spPr bwMode="auto">
          <a:xfrm>
            <a:off x="6937375" y="1676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31749" name="Oval 7"/>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1750" name="Text Box 8"/>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31751" name="Oval 9"/>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1752" name="Text Box 10"/>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31753" name="Text Box 11"/>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31754" name="Line 12"/>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13"/>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14"/>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Text Box 15"/>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31758" name="Text Box 16"/>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31759" name="Text Box 17"/>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31760" name="Text Box 18"/>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31761" name="Text Box 19"/>
          <p:cNvSpPr txBox="1">
            <a:spLocks noChangeArrowheads="1"/>
          </p:cNvSpPr>
          <p:nvPr/>
        </p:nvSpPr>
        <p:spPr bwMode="auto">
          <a:xfrm>
            <a:off x="3546475"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31762" name="Text Box 20"/>
          <p:cNvSpPr txBox="1">
            <a:spLocks noChangeArrowheads="1"/>
          </p:cNvSpPr>
          <p:nvPr/>
        </p:nvSpPr>
        <p:spPr bwMode="auto">
          <a:xfrm>
            <a:off x="3878263" y="54864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31763" name="Text Box 21"/>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
        <p:nvSpPr>
          <p:cNvPr id="31764" name="Text Box 22"/>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Sorted:</a:t>
            </a:r>
          </a:p>
        </p:txBody>
      </p:sp>
      <p:sp>
        <p:nvSpPr>
          <p:cNvPr id="31765" name="Line 23"/>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6" name="Text Box 24"/>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Take out biggest</a:t>
            </a:r>
          </a:p>
        </p:txBody>
      </p:sp>
      <p:sp>
        <p:nvSpPr>
          <p:cNvPr id="31767" name="Line 25"/>
          <p:cNvSpPr>
            <a:spLocks noChangeShapeType="1"/>
          </p:cNvSpPr>
          <p:nvPr/>
        </p:nvSpPr>
        <p:spPr bwMode="auto">
          <a:xfrm>
            <a:off x="4370388" y="5861050"/>
            <a:ext cx="9525" cy="1254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8" name="Line 26"/>
          <p:cNvSpPr>
            <a:spLocks noChangeShapeType="1"/>
          </p:cNvSpPr>
          <p:nvPr/>
        </p:nvSpPr>
        <p:spPr bwMode="auto">
          <a:xfrm flipH="1">
            <a:off x="3397250" y="5986463"/>
            <a:ext cx="9826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9" name="Line 27"/>
          <p:cNvSpPr>
            <a:spLocks noChangeShapeType="1"/>
          </p:cNvSpPr>
          <p:nvPr/>
        </p:nvSpPr>
        <p:spPr bwMode="auto">
          <a:xfrm flipV="1">
            <a:off x="3406775" y="5861050"/>
            <a:ext cx="0" cy="1349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0" name="Line 29"/>
          <p:cNvSpPr>
            <a:spLocks noChangeShapeType="1"/>
          </p:cNvSpPr>
          <p:nvPr/>
        </p:nvSpPr>
        <p:spPr bwMode="auto">
          <a:xfrm flipV="1">
            <a:off x="2511425" y="1916113"/>
            <a:ext cx="20638" cy="1616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1" name="Line 30"/>
          <p:cNvSpPr>
            <a:spLocks noChangeShapeType="1"/>
          </p:cNvSpPr>
          <p:nvPr/>
        </p:nvSpPr>
        <p:spPr bwMode="auto">
          <a:xfrm flipV="1">
            <a:off x="2532063" y="1866900"/>
            <a:ext cx="1116012" cy="396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2" name="Text Box 31"/>
          <p:cNvSpPr txBox="1">
            <a:spLocks noChangeArrowheads="1"/>
          </p:cNvSpPr>
          <p:nvPr/>
        </p:nvSpPr>
        <p:spPr bwMode="auto">
          <a:xfrm>
            <a:off x="822325" y="2022475"/>
            <a:ext cx="16954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Move the last</a:t>
            </a:r>
          </a:p>
          <a:p>
            <a:pPr eaLnBrk="1" hangingPunct="1"/>
            <a:r>
              <a:rPr lang="en-US" altLang="en-US">
                <a:latin typeface="Century Schoolbook" panose="02040604050505020304" pitchFamily="18" charset="0"/>
                <a:cs typeface="Arial" panose="020B0604020202020204" pitchFamily="34" charset="0"/>
              </a:rPr>
              <a:t>element to the </a:t>
            </a:r>
          </a:p>
          <a:p>
            <a:pPr eaLnBrk="1" hangingPunct="1"/>
            <a:r>
              <a:rPr lang="en-US" altLang="en-US">
                <a:latin typeface="Century Schoolbook" panose="02040604050505020304" pitchFamily="18" charset="0"/>
                <a:cs typeface="Arial" panose="020B0604020202020204" pitchFamily="34" charset="0"/>
              </a:rPr>
              <a:t>root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5"/>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2771" name="Oval 6"/>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2772" name="Oval 8"/>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2773" name="Text Box 9"/>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32774" name="Text Box 11"/>
          <p:cNvSpPr txBox="1">
            <a:spLocks noChangeArrowheads="1"/>
          </p:cNvSpPr>
          <p:nvPr/>
        </p:nvSpPr>
        <p:spPr bwMode="auto">
          <a:xfrm>
            <a:off x="3797300" y="1684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32775" name="Text Box 12"/>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32776" name="Line 13"/>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7" name="Line 15"/>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8" name="Text Box 16"/>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32779" name="Text Box 17"/>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32780" name="Text Box 18"/>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32781" name="Text Box 19"/>
          <p:cNvSpPr txBox="1">
            <a:spLocks noChangeArrowheads="1"/>
          </p:cNvSpPr>
          <p:nvPr/>
        </p:nvSpPr>
        <p:spPr bwMode="auto">
          <a:xfrm>
            <a:off x="3211513" y="548005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32782" name="Text Box 20"/>
          <p:cNvSpPr txBox="1">
            <a:spLocks noChangeArrowheads="1"/>
          </p:cNvSpPr>
          <p:nvPr/>
        </p:nvSpPr>
        <p:spPr bwMode="auto">
          <a:xfrm>
            <a:off x="3546475"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32783" name="Text Box 21"/>
          <p:cNvSpPr txBox="1">
            <a:spLocks noChangeArrowheads="1"/>
          </p:cNvSpPr>
          <p:nvPr/>
        </p:nvSpPr>
        <p:spPr bwMode="auto">
          <a:xfrm>
            <a:off x="3878263" y="54864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32784" name="Text Box 22"/>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
        <p:nvSpPr>
          <p:cNvPr id="32785" name="Text Box 23"/>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Sorted:</a:t>
            </a:r>
          </a:p>
        </p:txBody>
      </p:sp>
      <p:sp>
        <p:nvSpPr>
          <p:cNvPr id="32786" name="Line 30"/>
          <p:cNvSpPr>
            <a:spLocks noChangeShapeType="1"/>
          </p:cNvSpPr>
          <p:nvPr/>
        </p:nvSpPr>
        <p:spPr bwMode="auto">
          <a:xfrm>
            <a:off x="4879975" y="2117725"/>
            <a:ext cx="66675" cy="414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7" name="Line 31"/>
          <p:cNvSpPr>
            <a:spLocks noChangeShapeType="1"/>
          </p:cNvSpPr>
          <p:nvPr/>
        </p:nvSpPr>
        <p:spPr bwMode="auto">
          <a:xfrm flipH="1" flipV="1">
            <a:off x="4254500" y="1935163"/>
            <a:ext cx="615950" cy="173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8" name="Text Box 32"/>
          <p:cNvSpPr txBox="1">
            <a:spLocks noChangeArrowheads="1"/>
          </p:cNvSpPr>
          <p:nvPr/>
        </p:nvSpPr>
        <p:spPr bwMode="auto">
          <a:xfrm>
            <a:off x="4932363" y="1809750"/>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swap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3795" name="Oval 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3796" name="Oval 6"/>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3797" name="Text Box 7"/>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33798" name="Text Box 8"/>
          <p:cNvSpPr txBox="1">
            <a:spLocks noChangeArrowheads="1"/>
          </p:cNvSpPr>
          <p:nvPr/>
        </p:nvSpPr>
        <p:spPr bwMode="auto">
          <a:xfrm>
            <a:off x="4633913" y="2608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33799" name="Text Box 9"/>
          <p:cNvSpPr txBox="1">
            <a:spLocks noChangeArrowheads="1"/>
          </p:cNvSpPr>
          <p:nvPr/>
        </p:nvSpPr>
        <p:spPr bwMode="auto">
          <a:xfrm>
            <a:off x="3825875" y="16748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33800" name="Line 10"/>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1" name="Line 11"/>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2" name="Text Box 12"/>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33803" name="Text Box 13"/>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33804" name="Text Box 14"/>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33805" name="Text Box 15"/>
          <p:cNvSpPr txBox="1">
            <a:spLocks noChangeArrowheads="1"/>
          </p:cNvSpPr>
          <p:nvPr/>
        </p:nvSpPr>
        <p:spPr bwMode="auto">
          <a:xfrm>
            <a:off x="385603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33806" name="Text Box 16"/>
          <p:cNvSpPr txBox="1">
            <a:spLocks noChangeArrowheads="1"/>
          </p:cNvSpPr>
          <p:nvPr/>
        </p:nvSpPr>
        <p:spPr bwMode="auto">
          <a:xfrm>
            <a:off x="3546475"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33807" name="Text Box 17"/>
          <p:cNvSpPr txBox="1">
            <a:spLocks noChangeArrowheads="1"/>
          </p:cNvSpPr>
          <p:nvPr/>
        </p:nvSpPr>
        <p:spPr bwMode="auto">
          <a:xfrm>
            <a:off x="3222625"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33808" name="Text Box 18"/>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
        <p:nvSpPr>
          <p:cNvPr id="33809" name="Text Box 19"/>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Sorted: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2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4819" name="Oval 2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4820" name="Oval 26"/>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4821" name="Text Box 27"/>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34822" name="Text Box 28"/>
          <p:cNvSpPr txBox="1">
            <a:spLocks noChangeArrowheads="1"/>
          </p:cNvSpPr>
          <p:nvPr/>
        </p:nvSpPr>
        <p:spPr bwMode="auto">
          <a:xfrm>
            <a:off x="4633913" y="2608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34823" name="Text Box 29"/>
          <p:cNvSpPr txBox="1">
            <a:spLocks noChangeArrowheads="1"/>
          </p:cNvSpPr>
          <p:nvPr/>
        </p:nvSpPr>
        <p:spPr bwMode="auto">
          <a:xfrm>
            <a:off x="6962775"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34824" name="Line 30"/>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Line 31"/>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6" name="Text Box 32"/>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34827" name="Text Box 33"/>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34828" name="Text Box 34"/>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34829" name="Text Box 35"/>
          <p:cNvSpPr txBox="1">
            <a:spLocks noChangeArrowheads="1"/>
          </p:cNvSpPr>
          <p:nvPr/>
        </p:nvSpPr>
        <p:spPr bwMode="auto">
          <a:xfrm>
            <a:off x="3230563"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34830" name="Text Box 36"/>
          <p:cNvSpPr txBox="1">
            <a:spLocks noChangeArrowheads="1"/>
          </p:cNvSpPr>
          <p:nvPr/>
        </p:nvSpPr>
        <p:spPr bwMode="auto">
          <a:xfrm>
            <a:off x="3546475"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34831" name="Text Box 37"/>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34832" name="Text Box 38"/>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
        <p:nvSpPr>
          <p:cNvPr id="34833" name="Text Box 39"/>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Sorted:</a:t>
            </a:r>
          </a:p>
        </p:txBody>
      </p:sp>
      <p:sp>
        <p:nvSpPr>
          <p:cNvPr id="34834" name="Line 40"/>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5" name="Line 42"/>
          <p:cNvSpPr>
            <a:spLocks noChangeShapeType="1"/>
          </p:cNvSpPr>
          <p:nvPr/>
        </p:nvSpPr>
        <p:spPr bwMode="auto">
          <a:xfrm flipH="1" flipV="1">
            <a:off x="4832350" y="2070100"/>
            <a:ext cx="28575"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6" name="Line 43"/>
          <p:cNvSpPr>
            <a:spLocks noChangeShapeType="1"/>
          </p:cNvSpPr>
          <p:nvPr/>
        </p:nvSpPr>
        <p:spPr bwMode="auto">
          <a:xfrm flipH="1" flipV="1">
            <a:off x="4264025" y="1925638"/>
            <a:ext cx="57785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7" name="Text Box 44"/>
          <p:cNvSpPr txBox="1">
            <a:spLocks noChangeArrowheads="1"/>
          </p:cNvSpPr>
          <p:nvPr/>
        </p:nvSpPr>
        <p:spPr bwMode="auto">
          <a:xfrm>
            <a:off x="5173663" y="2003425"/>
            <a:ext cx="16954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Move the last</a:t>
            </a:r>
          </a:p>
          <a:p>
            <a:pPr eaLnBrk="1" hangingPunct="1"/>
            <a:r>
              <a:rPr lang="en-US" altLang="en-US">
                <a:latin typeface="Century Schoolbook" panose="02040604050505020304" pitchFamily="18" charset="0"/>
                <a:cs typeface="Arial" panose="020B0604020202020204" pitchFamily="34" charset="0"/>
              </a:rPr>
              <a:t>element to the </a:t>
            </a:r>
          </a:p>
          <a:p>
            <a:pPr eaLnBrk="1" hangingPunct="1"/>
            <a:r>
              <a:rPr lang="en-US" altLang="en-US">
                <a:latin typeface="Century Schoolbook" panose="02040604050505020304" pitchFamily="18" charset="0"/>
                <a:cs typeface="Arial" panose="020B0604020202020204" pitchFamily="34" charset="0"/>
              </a:rPr>
              <a:t>root</a:t>
            </a:r>
          </a:p>
        </p:txBody>
      </p:sp>
      <p:sp>
        <p:nvSpPr>
          <p:cNvPr id="34838" name="Text Box 41"/>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Take out biggest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7467600" cy="639762"/>
          </a:xfrm>
        </p:spPr>
        <p:txBody>
          <a:bodyPr/>
          <a:lstStyle/>
          <a:p>
            <a:r>
              <a:rPr lang="en-US" altLang="en-US"/>
              <a:t>Heap</a:t>
            </a:r>
          </a:p>
        </p:txBody>
      </p:sp>
      <p:sp>
        <p:nvSpPr>
          <p:cNvPr id="7171" name="Content Placeholder 2"/>
          <p:cNvSpPr>
            <a:spLocks noGrp="1"/>
          </p:cNvSpPr>
          <p:nvPr>
            <p:ph idx="1"/>
          </p:nvPr>
        </p:nvSpPr>
        <p:spPr bwMode="auto">
          <a:xfrm>
            <a:off x="609600" y="838200"/>
            <a:ext cx="7467600" cy="5407025"/>
          </a:xfrm>
        </p:spPr>
        <p:txBody>
          <a:bodyPr wrap="square" numCol="1" anchor="t" anchorCtr="0" compatLnSpc="1">
            <a:prstTxWarp prst="textNoShape">
              <a:avLst/>
            </a:prstTxWarp>
          </a:bodyPr>
          <a:lstStyle/>
          <a:p>
            <a:r>
              <a:rPr lang="en-US" altLang="en-US"/>
              <a:t>The binary heap data structures is an array that can be viewed as a complete binary tree. Each node of the binary tree corresponds to an element of the array. The array is completely filled on all levels except possibly lowest.</a:t>
            </a:r>
          </a:p>
        </p:txBody>
      </p:sp>
      <p:sp>
        <p:nvSpPr>
          <p:cNvPr id="7172" name="Oval 4"/>
          <p:cNvSpPr>
            <a:spLocks noChangeArrowheads="1"/>
          </p:cNvSpPr>
          <p:nvPr/>
        </p:nvSpPr>
        <p:spPr bwMode="auto">
          <a:xfrm>
            <a:off x="3733800" y="2819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7173" name="Text Box 6"/>
          <p:cNvSpPr txBox="1">
            <a:spLocks noChangeArrowheads="1"/>
          </p:cNvSpPr>
          <p:nvPr/>
        </p:nvSpPr>
        <p:spPr bwMode="auto">
          <a:xfrm>
            <a:off x="3810000" y="28956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7174" name="Oval 7"/>
          <p:cNvSpPr>
            <a:spLocks noChangeArrowheads="1"/>
          </p:cNvSpPr>
          <p:nvPr/>
        </p:nvSpPr>
        <p:spPr bwMode="auto">
          <a:xfrm>
            <a:off x="2971800" y="3733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7175" name="Text Box 8"/>
          <p:cNvSpPr txBox="1">
            <a:spLocks noChangeArrowheads="1"/>
          </p:cNvSpPr>
          <p:nvPr/>
        </p:nvSpPr>
        <p:spPr bwMode="auto">
          <a:xfrm>
            <a:off x="3048000" y="38100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7176" name="Oval 9"/>
          <p:cNvSpPr>
            <a:spLocks noChangeArrowheads="1"/>
          </p:cNvSpPr>
          <p:nvPr/>
        </p:nvSpPr>
        <p:spPr bwMode="auto">
          <a:xfrm>
            <a:off x="4572000" y="3733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7177" name="Text Box 10"/>
          <p:cNvSpPr txBox="1">
            <a:spLocks noChangeArrowheads="1"/>
          </p:cNvSpPr>
          <p:nvPr/>
        </p:nvSpPr>
        <p:spPr bwMode="auto">
          <a:xfrm>
            <a:off x="4648200" y="38100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7178" name="Oval 11"/>
          <p:cNvSpPr>
            <a:spLocks noChangeArrowheads="1"/>
          </p:cNvSpPr>
          <p:nvPr/>
        </p:nvSpPr>
        <p:spPr bwMode="auto">
          <a:xfrm>
            <a:off x="3429000" y="4876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7179" name="Text Box 12"/>
          <p:cNvSpPr txBox="1">
            <a:spLocks noChangeArrowheads="1"/>
          </p:cNvSpPr>
          <p:nvPr/>
        </p:nvSpPr>
        <p:spPr bwMode="auto">
          <a:xfrm>
            <a:off x="3505200" y="4953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7180" name="Oval 13"/>
          <p:cNvSpPr>
            <a:spLocks noChangeArrowheads="1"/>
          </p:cNvSpPr>
          <p:nvPr/>
        </p:nvSpPr>
        <p:spPr bwMode="auto">
          <a:xfrm>
            <a:off x="2286000" y="4953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7181" name="Text Box 14"/>
          <p:cNvSpPr txBox="1">
            <a:spLocks noChangeArrowheads="1"/>
          </p:cNvSpPr>
          <p:nvPr/>
        </p:nvSpPr>
        <p:spPr bwMode="auto">
          <a:xfrm>
            <a:off x="2438400" y="50292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7182" name="Oval 15"/>
          <p:cNvSpPr>
            <a:spLocks noChangeArrowheads="1"/>
          </p:cNvSpPr>
          <p:nvPr/>
        </p:nvSpPr>
        <p:spPr bwMode="auto">
          <a:xfrm>
            <a:off x="4191000" y="4876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7183" name="Text Box 16"/>
          <p:cNvSpPr txBox="1">
            <a:spLocks noChangeArrowheads="1"/>
          </p:cNvSpPr>
          <p:nvPr/>
        </p:nvSpPr>
        <p:spPr bwMode="auto">
          <a:xfrm>
            <a:off x="4267200" y="4953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7184" name="Line 17"/>
          <p:cNvSpPr>
            <a:spLocks noChangeShapeType="1"/>
          </p:cNvSpPr>
          <p:nvPr/>
        </p:nvSpPr>
        <p:spPr bwMode="auto">
          <a:xfrm flipH="1">
            <a:off x="3429000" y="3276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5" name="Line 18"/>
          <p:cNvSpPr>
            <a:spLocks noChangeShapeType="1"/>
          </p:cNvSpPr>
          <p:nvPr/>
        </p:nvSpPr>
        <p:spPr bwMode="auto">
          <a:xfrm flipH="1">
            <a:off x="2667000" y="42672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 name="Line 19"/>
          <p:cNvSpPr>
            <a:spLocks noChangeShapeType="1"/>
          </p:cNvSpPr>
          <p:nvPr/>
        </p:nvSpPr>
        <p:spPr bwMode="auto">
          <a:xfrm>
            <a:off x="3429000" y="42672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7" name="Line 20"/>
          <p:cNvSpPr>
            <a:spLocks noChangeShapeType="1"/>
          </p:cNvSpPr>
          <p:nvPr/>
        </p:nvSpPr>
        <p:spPr bwMode="auto">
          <a:xfrm>
            <a:off x="4267200" y="3276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21"/>
          <p:cNvSpPr>
            <a:spLocks noChangeShapeType="1"/>
          </p:cNvSpPr>
          <p:nvPr/>
        </p:nvSpPr>
        <p:spPr bwMode="auto">
          <a:xfrm flipH="1">
            <a:off x="4495800" y="42672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9" name="Text Box 22"/>
          <p:cNvSpPr txBox="1">
            <a:spLocks noChangeArrowheads="1"/>
          </p:cNvSpPr>
          <p:nvPr/>
        </p:nvSpPr>
        <p:spPr bwMode="auto">
          <a:xfrm>
            <a:off x="3810000" y="56388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7190" name="Text Box 23"/>
          <p:cNvSpPr txBox="1">
            <a:spLocks noChangeArrowheads="1"/>
          </p:cNvSpPr>
          <p:nvPr/>
        </p:nvSpPr>
        <p:spPr bwMode="auto">
          <a:xfrm>
            <a:off x="2895600" y="5638800"/>
            <a:ext cx="4667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7191" name="Text Box 24"/>
          <p:cNvSpPr txBox="1">
            <a:spLocks noChangeArrowheads="1"/>
          </p:cNvSpPr>
          <p:nvPr/>
        </p:nvSpPr>
        <p:spPr bwMode="auto">
          <a:xfrm>
            <a:off x="4267200" y="56388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7192" name="Text Box 25"/>
          <p:cNvSpPr txBox="1">
            <a:spLocks noChangeArrowheads="1"/>
          </p:cNvSpPr>
          <p:nvPr/>
        </p:nvSpPr>
        <p:spPr bwMode="auto">
          <a:xfrm>
            <a:off x="4572000" y="56388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7193" name="Text Box 26"/>
          <p:cNvSpPr txBox="1">
            <a:spLocks noChangeArrowheads="1"/>
          </p:cNvSpPr>
          <p:nvPr/>
        </p:nvSpPr>
        <p:spPr bwMode="auto">
          <a:xfrm>
            <a:off x="3352800" y="56388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7194" name="Text Box 25"/>
          <p:cNvSpPr txBox="1">
            <a:spLocks noChangeArrowheads="1"/>
          </p:cNvSpPr>
          <p:nvPr/>
        </p:nvSpPr>
        <p:spPr bwMode="auto">
          <a:xfrm>
            <a:off x="4876800" y="56388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7195" name="TextBox 50"/>
          <p:cNvSpPr txBox="1">
            <a:spLocks noChangeArrowheads="1"/>
          </p:cNvSpPr>
          <p:nvPr/>
        </p:nvSpPr>
        <p:spPr bwMode="auto">
          <a:xfrm>
            <a:off x="3505200" y="61722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5843" name="Oval 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5844" name="Text Box 7"/>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35845" name="Text Box 8"/>
          <p:cNvSpPr txBox="1">
            <a:spLocks noChangeArrowheads="1"/>
          </p:cNvSpPr>
          <p:nvPr/>
        </p:nvSpPr>
        <p:spPr bwMode="auto">
          <a:xfrm>
            <a:off x="3816350" y="1665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35846" name="Line 10"/>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7" name="Text Box 12"/>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35848" name="Text Box 13"/>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35849" name="Text Box 14"/>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35850" name="Text Box 15"/>
          <p:cNvSpPr txBox="1">
            <a:spLocks noChangeArrowheads="1"/>
          </p:cNvSpPr>
          <p:nvPr/>
        </p:nvSpPr>
        <p:spPr bwMode="auto">
          <a:xfrm>
            <a:off x="3614738" y="54991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35851" name="Text Box 16"/>
          <p:cNvSpPr txBox="1">
            <a:spLocks noChangeArrowheads="1"/>
          </p:cNvSpPr>
          <p:nvPr/>
        </p:nvSpPr>
        <p:spPr bwMode="auto">
          <a:xfrm>
            <a:off x="3305175" y="5497513"/>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35852" name="Text Box 17"/>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35853" name="Text Box 18"/>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
        <p:nvSpPr>
          <p:cNvPr id="35854" name="Text Box 19"/>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Sorted:</a:t>
            </a:r>
          </a:p>
        </p:txBody>
      </p:sp>
      <p:sp>
        <p:nvSpPr>
          <p:cNvPr id="35855" name="Text Box 23"/>
          <p:cNvSpPr txBox="1">
            <a:spLocks noChangeArrowheads="1"/>
          </p:cNvSpPr>
          <p:nvPr/>
        </p:nvSpPr>
        <p:spPr bwMode="auto">
          <a:xfrm>
            <a:off x="850900" y="2166938"/>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HEAPIFY()</a:t>
            </a:r>
          </a:p>
        </p:txBody>
      </p:sp>
      <p:sp>
        <p:nvSpPr>
          <p:cNvPr id="35856" name="Line 24"/>
          <p:cNvSpPr>
            <a:spLocks noChangeShapeType="1"/>
          </p:cNvSpPr>
          <p:nvPr/>
        </p:nvSpPr>
        <p:spPr bwMode="auto">
          <a:xfrm flipH="1">
            <a:off x="3157538" y="2020888"/>
            <a:ext cx="19050" cy="501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25"/>
          <p:cNvSpPr>
            <a:spLocks noChangeShapeType="1"/>
          </p:cNvSpPr>
          <p:nvPr/>
        </p:nvSpPr>
        <p:spPr bwMode="auto">
          <a:xfrm flipV="1">
            <a:off x="3176588" y="1885950"/>
            <a:ext cx="481012" cy="1539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Text Box 26"/>
          <p:cNvSpPr txBox="1">
            <a:spLocks noChangeArrowheads="1"/>
          </p:cNvSpPr>
          <p:nvPr/>
        </p:nvSpPr>
        <p:spPr bwMode="auto">
          <a:xfrm>
            <a:off x="2352675" y="1770063"/>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swap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6867" name="Oval 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6868" name="Text Box 6"/>
          <p:cNvSpPr txBox="1">
            <a:spLocks noChangeArrowheads="1"/>
          </p:cNvSpPr>
          <p:nvPr/>
        </p:nvSpPr>
        <p:spPr bwMode="auto">
          <a:xfrm>
            <a:off x="6884988" y="1654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36869" name="Text Box 7"/>
          <p:cNvSpPr txBox="1">
            <a:spLocks noChangeArrowheads="1"/>
          </p:cNvSpPr>
          <p:nvPr/>
        </p:nvSpPr>
        <p:spPr bwMode="auto">
          <a:xfrm>
            <a:off x="3035300" y="26289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36870" name="Line 8"/>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Text Box 9"/>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36872" name="Text Box 10"/>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36873" name="Text Box 11"/>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36874" name="Text Box 12"/>
          <p:cNvSpPr txBox="1">
            <a:spLocks noChangeArrowheads="1"/>
          </p:cNvSpPr>
          <p:nvPr/>
        </p:nvSpPr>
        <p:spPr bwMode="auto">
          <a:xfrm>
            <a:off x="3614738" y="54991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36875" name="Text Box 13"/>
          <p:cNvSpPr txBox="1">
            <a:spLocks noChangeArrowheads="1"/>
          </p:cNvSpPr>
          <p:nvPr/>
        </p:nvSpPr>
        <p:spPr bwMode="auto">
          <a:xfrm>
            <a:off x="5000625" y="5507038"/>
            <a:ext cx="314325" cy="369887"/>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36876" name="Text Box 14"/>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36877" name="Text Box 15"/>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
        <p:nvSpPr>
          <p:cNvPr id="36878" name="Text Box 16"/>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Sorted:</a:t>
            </a:r>
          </a:p>
        </p:txBody>
      </p:sp>
      <p:sp>
        <p:nvSpPr>
          <p:cNvPr id="36879" name="Line 20"/>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0" name="Line 22"/>
          <p:cNvSpPr>
            <a:spLocks noChangeShapeType="1"/>
          </p:cNvSpPr>
          <p:nvPr/>
        </p:nvSpPr>
        <p:spPr bwMode="auto">
          <a:xfrm flipV="1">
            <a:off x="3157538" y="2108200"/>
            <a:ext cx="28575" cy="365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1" name="Line 23"/>
          <p:cNvSpPr>
            <a:spLocks noChangeShapeType="1"/>
          </p:cNvSpPr>
          <p:nvPr/>
        </p:nvSpPr>
        <p:spPr bwMode="auto">
          <a:xfrm flipV="1">
            <a:off x="3186113" y="1944688"/>
            <a:ext cx="471487" cy="1539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2" name="Text Box 24"/>
          <p:cNvSpPr txBox="1">
            <a:spLocks noChangeArrowheads="1"/>
          </p:cNvSpPr>
          <p:nvPr/>
        </p:nvSpPr>
        <p:spPr bwMode="auto">
          <a:xfrm>
            <a:off x="1246188" y="1676400"/>
            <a:ext cx="16954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Move the last</a:t>
            </a:r>
          </a:p>
          <a:p>
            <a:pPr eaLnBrk="1" hangingPunct="1"/>
            <a:r>
              <a:rPr lang="en-US" altLang="en-US">
                <a:latin typeface="Century Schoolbook" panose="02040604050505020304" pitchFamily="18" charset="0"/>
                <a:cs typeface="Arial" panose="020B0604020202020204" pitchFamily="34" charset="0"/>
              </a:rPr>
              <a:t>element to the </a:t>
            </a:r>
          </a:p>
          <a:p>
            <a:pPr eaLnBrk="1" hangingPunct="1"/>
            <a:r>
              <a:rPr lang="en-US" altLang="en-US">
                <a:latin typeface="Century Schoolbook" panose="02040604050505020304" pitchFamily="18" charset="0"/>
                <a:cs typeface="Arial" panose="020B0604020202020204" pitchFamily="34" charset="0"/>
              </a:rPr>
              <a:t>root</a:t>
            </a:r>
          </a:p>
        </p:txBody>
      </p:sp>
      <p:sp>
        <p:nvSpPr>
          <p:cNvPr id="36883" name="Text Box 24"/>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Take out biggest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37891" name="Text Box 7"/>
          <p:cNvSpPr txBox="1">
            <a:spLocks noChangeArrowheads="1"/>
          </p:cNvSpPr>
          <p:nvPr/>
        </p:nvSpPr>
        <p:spPr bwMode="auto">
          <a:xfrm>
            <a:off x="3816350" y="16859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37892" name="Text Box 9"/>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37893" name="Text Box 10"/>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37894" name="Text Box 11"/>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37895" name="Text Box 12"/>
          <p:cNvSpPr txBox="1">
            <a:spLocks noChangeArrowheads="1"/>
          </p:cNvSpPr>
          <p:nvPr/>
        </p:nvSpPr>
        <p:spPr bwMode="auto">
          <a:xfrm>
            <a:off x="4692650" y="5508625"/>
            <a:ext cx="314325" cy="369888"/>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37896" name="Text Box 13"/>
          <p:cNvSpPr txBox="1">
            <a:spLocks noChangeArrowheads="1"/>
          </p:cNvSpPr>
          <p:nvPr/>
        </p:nvSpPr>
        <p:spPr bwMode="auto">
          <a:xfrm>
            <a:off x="5000625" y="5507038"/>
            <a:ext cx="314325" cy="369887"/>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37897" name="Text Box 14"/>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37898" name="Text Box 15"/>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
        <p:nvSpPr>
          <p:cNvPr id="37899" name="Text Box 16"/>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Sorted:</a:t>
            </a:r>
          </a:p>
        </p:txBody>
      </p:sp>
      <p:sp>
        <p:nvSpPr>
          <p:cNvPr id="37900" name="Line 22"/>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1" name="Text Box 24"/>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Take out biggest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5276850" y="3300413"/>
            <a:ext cx="638175" cy="582612"/>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latin typeface="Century Schoolbook" panose="02040604050505020304" pitchFamily="18" charset="0"/>
                <a:cs typeface="Arial" panose="020B0604020202020204" pitchFamily="34" charset="0"/>
              </a:rPr>
              <a:t>19</a:t>
            </a:r>
          </a:p>
        </p:txBody>
      </p:sp>
      <p:sp>
        <p:nvSpPr>
          <p:cNvPr id="38915" name="Text Box 5"/>
          <p:cNvSpPr txBox="1">
            <a:spLocks noChangeArrowheads="1"/>
          </p:cNvSpPr>
          <p:nvPr/>
        </p:nvSpPr>
        <p:spPr bwMode="auto">
          <a:xfrm>
            <a:off x="3819525" y="3292475"/>
            <a:ext cx="638175" cy="582613"/>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latin typeface="Century Schoolbook" panose="02040604050505020304" pitchFamily="18" charset="0"/>
                <a:cs typeface="Arial" panose="020B0604020202020204" pitchFamily="34" charset="0"/>
              </a:rPr>
              <a:t>12</a:t>
            </a:r>
          </a:p>
        </p:txBody>
      </p:sp>
      <p:sp>
        <p:nvSpPr>
          <p:cNvPr id="38916" name="Text Box 6"/>
          <p:cNvSpPr txBox="1">
            <a:spLocks noChangeArrowheads="1"/>
          </p:cNvSpPr>
          <p:nvPr/>
        </p:nvSpPr>
        <p:spPr bwMode="auto">
          <a:xfrm>
            <a:off x="4471988" y="3289300"/>
            <a:ext cx="798512" cy="582613"/>
          </a:xfrm>
          <a:prstGeom prst="rect">
            <a:avLst/>
          </a:prstGeom>
          <a:solidFill>
            <a:srgbClr val="B8B8B8"/>
          </a:solidFill>
          <a:ln w="3175">
            <a:solidFill>
              <a:schemeClr val="tx1"/>
            </a:solidFill>
            <a:miter lim="800000"/>
            <a:headEnd/>
            <a:tailEnd/>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latin typeface="Century Schoolbook" panose="02040604050505020304" pitchFamily="18" charset="0"/>
                <a:cs typeface="Arial" panose="020B0604020202020204" pitchFamily="34" charset="0"/>
              </a:rPr>
              <a:t>16</a:t>
            </a:r>
          </a:p>
        </p:txBody>
      </p:sp>
      <p:sp>
        <p:nvSpPr>
          <p:cNvPr id="38917" name="Text Box 7"/>
          <p:cNvSpPr txBox="1">
            <a:spLocks noChangeArrowheads="1"/>
          </p:cNvSpPr>
          <p:nvPr/>
        </p:nvSpPr>
        <p:spPr bwMode="auto">
          <a:xfrm>
            <a:off x="2563813" y="3295650"/>
            <a:ext cx="412750" cy="582613"/>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latin typeface="Century Schoolbook" panose="02040604050505020304" pitchFamily="18" charset="0"/>
                <a:cs typeface="Arial" panose="020B0604020202020204" pitchFamily="34" charset="0"/>
              </a:rPr>
              <a:t>1</a:t>
            </a:r>
          </a:p>
        </p:txBody>
      </p:sp>
      <p:sp>
        <p:nvSpPr>
          <p:cNvPr id="38918" name="Text Box 8"/>
          <p:cNvSpPr txBox="1">
            <a:spLocks noChangeArrowheads="1"/>
          </p:cNvSpPr>
          <p:nvPr/>
        </p:nvSpPr>
        <p:spPr bwMode="auto">
          <a:xfrm>
            <a:off x="2979738" y="3294063"/>
            <a:ext cx="412750" cy="582612"/>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latin typeface="Century Schoolbook" panose="02040604050505020304" pitchFamily="18" charset="0"/>
                <a:cs typeface="Arial" panose="020B0604020202020204" pitchFamily="34" charset="0"/>
              </a:rPr>
              <a:t>4</a:t>
            </a:r>
          </a:p>
        </p:txBody>
      </p:sp>
      <p:sp>
        <p:nvSpPr>
          <p:cNvPr id="38919" name="Text Box 9"/>
          <p:cNvSpPr txBox="1">
            <a:spLocks noChangeArrowheads="1"/>
          </p:cNvSpPr>
          <p:nvPr/>
        </p:nvSpPr>
        <p:spPr bwMode="auto">
          <a:xfrm>
            <a:off x="3395663" y="3292475"/>
            <a:ext cx="412750" cy="582613"/>
          </a:xfrm>
          <a:prstGeom prst="rect">
            <a:avLst/>
          </a:prstGeom>
          <a:solidFill>
            <a:srgbClr val="B8B8B8"/>
          </a:solidFill>
          <a:ln w="3175">
            <a:solidFill>
              <a:schemeClr val="tx1"/>
            </a:solidFill>
            <a:miter lim="800000"/>
            <a:headEnd/>
            <a:tailEnd/>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latin typeface="Century Schoolbook" panose="02040604050505020304" pitchFamily="18" charset="0"/>
                <a:cs typeface="Arial" panose="020B0604020202020204" pitchFamily="34" charset="0"/>
              </a:rPr>
              <a:t>7</a:t>
            </a:r>
          </a:p>
        </p:txBody>
      </p:sp>
      <p:sp>
        <p:nvSpPr>
          <p:cNvPr id="38920" name="Text Box 10"/>
          <p:cNvSpPr txBox="1">
            <a:spLocks noChangeArrowheads="1"/>
          </p:cNvSpPr>
          <p:nvPr/>
        </p:nvSpPr>
        <p:spPr bwMode="auto">
          <a:xfrm>
            <a:off x="3314700" y="2179638"/>
            <a:ext cx="1001713" cy="396875"/>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latin typeface="Century Schoolbook" panose="02040604050505020304" pitchFamily="18" charset="0"/>
                <a:cs typeface="Arial" panose="020B0604020202020204" pitchFamily="34" charset="0"/>
              </a:rPr>
              <a:t>Sorted: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Time Analysis</a:t>
            </a:r>
          </a:p>
        </p:txBody>
      </p:sp>
      <p:sp>
        <p:nvSpPr>
          <p:cNvPr id="39939" name="Content Placeholder 2"/>
          <p:cNvSpPr>
            <a:spLocks noGrp="1"/>
          </p:cNvSpPr>
          <p:nvPr>
            <p:ph idx="1"/>
          </p:nvPr>
        </p:nvSpPr>
        <p:spPr bwMode="auto"/>
        <p:txBody>
          <a:bodyPr wrap="square" numCol="1" anchor="t" anchorCtr="0" compatLnSpc="1">
            <a:prstTxWarp prst="textNoShape">
              <a:avLst/>
            </a:prstTxWarp>
          </a:bodyPr>
          <a:lstStyle/>
          <a:p>
            <a:r>
              <a:rPr lang="en-US" altLang="en-US"/>
              <a:t>Build Heap Algorithm will run in O(n) time</a:t>
            </a:r>
          </a:p>
          <a:p>
            <a:r>
              <a:rPr lang="en-US" altLang="en-US"/>
              <a:t>There are </a:t>
            </a:r>
            <a:r>
              <a:rPr lang="en-US" altLang="en-US" i="1"/>
              <a:t>n</a:t>
            </a:r>
            <a:r>
              <a:rPr lang="en-US" altLang="en-US"/>
              <a:t>-1 calls to Heapify each call requires O(log </a:t>
            </a:r>
            <a:r>
              <a:rPr lang="en-US" altLang="en-US" i="1"/>
              <a:t>n</a:t>
            </a:r>
            <a:r>
              <a:rPr lang="en-US" altLang="en-US"/>
              <a:t>) time</a:t>
            </a:r>
          </a:p>
          <a:p>
            <a:r>
              <a:rPr lang="en-US" altLang="en-US"/>
              <a:t>Heap sort program combine Build Heap program and Heapify, therefore it has the running time of O(n log n) time</a:t>
            </a:r>
          </a:p>
          <a:p>
            <a:r>
              <a:rPr lang="en-US" altLang="zh-CN">
                <a:cs typeface="等线"/>
              </a:rPr>
              <a:t>Total time complexity: O(n log n)</a:t>
            </a:r>
          </a:p>
          <a:p>
            <a:endParaRPr lang="en-US" altLang="en-US"/>
          </a:p>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Comparison with Quick Sort and Merge Sort</a:t>
            </a:r>
          </a:p>
        </p:txBody>
      </p:sp>
      <p:sp>
        <p:nvSpPr>
          <p:cNvPr id="40963" name="Content Placeholder 2"/>
          <p:cNvSpPr>
            <a:spLocks noGrp="1"/>
          </p:cNvSpPr>
          <p:nvPr>
            <p:ph idx="1"/>
          </p:nvPr>
        </p:nvSpPr>
        <p:spPr bwMode="auto"/>
        <p:txBody>
          <a:bodyPr wrap="square" numCol="1" anchor="t" anchorCtr="0" compatLnSpc="1">
            <a:prstTxWarp prst="textNoShape">
              <a:avLst/>
            </a:prstTxWarp>
          </a:bodyPr>
          <a:lstStyle/>
          <a:p>
            <a:r>
              <a:rPr lang="en-US" altLang="en-US" sz="2000"/>
              <a:t>Quick sort is typically somewhat faster, due to better cache behavior and other factors, but the worst-case running time for quick sort is O (</a:t>
            </a:r>
            <a:r>
              <a:rPr lang="en-US" altLang="en-US" sz="2000" i="1"/>
              <a:t>n</a:t>
            </a:r>
            <a:r>
              <a:rPr lang="en-US" altLang="en-US" sz="2000" baseline="30000"/>
              <a:t>2</a:t>
            </a:r>
            <a:r>
              <a:rPr lang="en-US" altLang="en-US" sz="2000"/>
              <a:t>), which is unacceptable for large data sets and can be deliberately triggered given enough knowledge of the implementation, creating a security risk. </a:t>
            </a:r>
          </a:p>
          <a:p>
            <a:pPr>
              <a:buFont typeface="Wingdings" panose="05000000000000000000" pitchFamily="2" charset="2"/>
              <a:buNone/>
            </a:pPr>
            <a:endParaRPr lang="en-US" altLang="en-US" sz="2000"/>
          </a:p>
          <a:p>
            <a:r>
              <a:rPr lang="en-US" altLang="en-US" sz="2000"/>
              <a:t>The quick sort algorithm also requires Ω (log </a:t>
            </a:r>
            <a:r>
              <a:rPr lang="en-US" altLang="en-US" sz="2000" i="1"/>
              <a:t>n</a:t>
            </a:r>
            <a:r>
              <a:rPr lang="en-US" altLang="en-US" sz="2000"/>
              <a:t>) extra storage space, making it not a strictly in-place algorithm. This typically does not pose a problem except on the smallest embedded systems, or on systems where memory allocation is highly restricted. Constant space (in-place) variants of quick sort are possible to construct, but are rarely used in practice due to their extra complexity. </a:t>
            </a:r>
          </a:p>
          <a:p>
            <a:endParaRPr lang="en-US" altLang="en-US" sz="2000"/>
          </a:p>
          <a:p>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Comparison with Quick Sort and Merge Sort (cont)</a:t>
            </a:r>
          </a:p>
        </p:txBody>
      </p:sp>
      <p:sp>
        <p:nvSpPr>
          <p:cNvPr id="41987" name="Content Placeholder 2"/>
          <p:cNvSpPr>
            <a:spLocks noGrp="1"/>
          </p:cNvSpPr>
          <p:nvPr>
            <p:ph idx="1"/>
          </p:nvPr>
        </p:nvSpPr>
        <p:spPr bwMode="auto"/>
        <p:txBody>
          <a:bodyPr wrap="square" numCol="1" anchor="t" anchorCtr="0" compatLnSpc="1">
            <a:prstTxWarp prst="textNoShape">
              <a:avLst/>
            </a:prstTxWarp>
          </a:bodyPr>
          <a:lstStyle/>
          <a:p>
            <a:r>
              <a:rPr lang="en-US" altLang="en-US" sz="2000"/>
              <a:t>Thus, because of the O(</a:t>
            </a:r>
            <a:r>
              <a:rPr lang="en-US" altLang="en-US" sz="2000" i="1"/>
              <a:t>n</a:t>
            </a:r>
            <a:r>
              <a:rPr lang="en-US" altLang="en-US" sz="2000"/>
              <a:t> log </a:t>
            </a:r>
            <a:r>
              <a:rPr lang="en-US" altLang="en-US" sz="2000" i="1"/>
              <a:t>n</a:t>
            </a:r>
            <a:r>
              <a:rPr lang="en-US" altLang="en-US" sz="2000"/>
              <a:t>) upper bound on heap sort’s running time and constant upper bound on its auxiliary storage, embedded systems with real-time constraints or systems concerned with security often use heap sort. </a:t>
            </a:r>
          </a:p>
          <a:p>
            <a:pPr>
              <a:buFont typeface="Wingdings" panose="05000000000000000000" pitchFamily="2" charset="2"/>
              <a:buNone/>
            </a:pPr>
            <a:endParaRPr lang="en-US" altLang="en-US" sz="2000"/>
          </a:p>
          <a:p>
            <a:r>
              <a:rPr lang="en-US" altLang="en-US" sz="2000"/>
              <a:t>Heap sort also competes with merge sort, which has the same time bounds, but requires Ω(n) auxiliary space, whereas heap sort requires only a constant amount. Heap sort also typically runs more quickly in practice. However, merge sort is simpler to understand than heap sort, is a stable sort, parallelizes better, and can be easily adapted to operate on linked lists and very large lists stored on slow-to-access media such as disk storage or network attached storage. Heap sort shares none of these benefits; in particular, it relies strongly on random access. </a:t>
            </a:r>
          </a:p>
          <a:p>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t>Possible Application</a:t>
            </a:r>
          </a:p>
        </p:txBody>
      </p:sp>
      <p:sp>
        <p:nvSpPr>
          <p:cNvPr id="43011" name="Content Placeholder 2"/>
          <p:cNvSpPr>
            <a:spLocks noGrp="1"/>
          </p:cNvSpPr>
          <p:nvPr>
            <p:ph idx="1"/>
          </p:nvPr>
        </p:nvSpPr>
        <p:spPr bwMode="auto"/>
        <p:txBody>
          <a:bodyPr wrap="square" numCol="1" anchor="t" anchorCtr="0" compatLnSpc="1">
            <a:prstTxWarp prst="textNoShape">
              <a:avLst/>
            </a:prstTxWarp>
          </a:bodyPr>
          <a:lstStyle/>
          <a:p>
            <a:pPr lvl="1"/>
            <a:r>
              <a:rPr lang="en-US" altLang="en-US"/>
              <a:t>When we want to know the task that carry the highest priority given a large number of things to do</a:t>
            </a:r>
          </a:p>
          <a:p>
            <a:pPr lvl="1">
              <a:buFont typeface="Wingdings 2" panose="05020102010507070707" pitchFamily="18" charset="2"/>
              <a:buNone/>
            </a:pPr>
            <a:endParaRPr lang="en-US" altLang="en-US"/>
          </a:p>
          <a:p>
            <a:pPr lvl="1"/>
            <a:r>
              <a:rPr lang="en-US" altLang="en-US"/>
              <a:t>Interval scheduling, when we have a lists of certain task with start and finish times and we want to do as many tasks as possible</a:t>
            </a:r>
          </a:p>
          <a:p>
            <a:pPr lvl="1">
              <a:buFont typeface="Wingdings 2" panose="05020102010507070707" pitchFamily="18" charset="2"/>
              <a:buNone/>
            </a:pPr>
            <a:endParaRPr lang="en-US" altLang="en-US"/>
          </a:p>
          <a:p>
            <a:pPr lvl="1"/>
            <a:r>
              <a:rPr lang="en-US" altLang="en-US"/>
              <a:t>Sorting a list of elements that needs and efficient sorting algorithm</a:t>
            </a:r>
          </a:p>
          <a:p>
            <a:pPr lvl="1"/>
            <a:endParaRPr lang="en-US" altLang="en-US"/>
          </a:p>
          <a:p>
            <a:pPr>
              <a:buFont typeface="Wingdings" panose="05000000000000000000" pitchFamily="2" charset="2"/>
              <a:buNone/>
            </a:pP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t>Conclusion</a:t>
            </a:r>
          </a:p>
        </p:txBody>
      </p:sp>
      <p:sp>
        <p:nvSpPr>
          <p:cNvPr id="44035" name="Content Placeholder 2"/>
          <p:cNvSpPr>
            <a:spLocks noGrp="1"/>
          </p:cNvSpPr>
          <p:nvPr>
            <p:ph idx="1"/>
          </p:nvPr>
        </p:nvSpPr>
        <p:spPr bwMode="auto"/>
        <p:txBody>
          <a:bodyPr wrap="square" numCol="1" anchor="t" anchorCtr="0" compatLnSpc="1">
            <a:prstTxWarp prst="textNoShape">
              <a:avLst/>
            </a:prstTxWarp>
          </a:bodyPr>
          <a:lstStyle/>
          <a:p>
            <a:r>
              <a:rPr lang="en-US" altLang="en-US"/>
              <a:t>The primary advantage of the heap sort is its efficiency. The execution time efficiency of the heap sort is O(n log n). The memory efficiency of the heap sort, unlike the other n log n sorts, is constant, O(1), because the heap sort algorithm is not recursive. </a:t>
            </a:r>
          </a:p>
          <a:p>
            <a:r>
              <a:rPr lang="en-US" altLang="en-US"/>
              <a:t>The heap sort algorithm has two major steps. The first major step involves transforming the complete tree into a heap. The second major step is to perform the actual sort by extracting the largest element from the root and transforming the remaining tree into a heap. </a:t>
            </a:r>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7467600" cy="792162"/>
          </a:xfrm>
        </p:spPr>
        <p:txBody>
          <a:bodyPr/>
          <a:lstStyle/>
          <a:p>
            <a:r>
              <a:rPr lang="en-US" altLang="en-US"/>
              <a:t>Heap</a:t>
            </a:r>
          </a:p>
        </p:txBody>
      </p:sp>
      <p:sp>
        <p:nvSpPr>
          <p:cNvPr id="8195" name="Content Placeholder 2"/>
          <p:cNvSpPr>
            <a:spLocks noGrp="1"/>
          </p:cNvSpPr>
          <p:nvPr>
            <p:ph idx="1"/>
          </p:nvPr>
        </p:nvSpPr>
        <p:spPr bwMode="auto">
          <a:xfrm>
            <a:off x="457200" y="1219200"/>
            <a:ext cx="7467600" cy="5254625"/>
          </a:xfrm>
        </p:spPr>
        <p:txBody>
          <a:bodyPr wrap="square" numCol="1" anchor="t" anchorCtr="0" compatLnSpc="1">
            <a:prstTxWarp prst="textNoShape">
              <a:avLst/>
            </a:prstTxWarp>
          </a:bodyPr>
          <a:lstStyle/>
          <a:p>
            <a:r>
              <a:rPr lang="en-US" altLang="en-US"/>
              <a:t>The root of the tree A[1] and given index </a:t>
            </a:r>
            <a:r>
              <a:rPr lang="en-US" altLang="en-US" i="1"/>
              <a:t>i</a:t>
            </a:r>
            <a:r>
              <a:rPr lang="en-US" altLang="en-US"/>
              <a:t> of a node, the indices of its parent, left child and right child can be computed</a:t>
            </a:r>
            <a:br>
              <a:rPr lang="en-US" altLang="en-US"/>
            </a:br>
            <a:r>
              <a:rPr lang="en-US" altLang="en-US"/>
              <a:t> </a:t>
            </a:r>
          </a:p>
          <a:p>
            <a:pPr>
              <a:buFont typeface="Wingdings" panose="05000000000000000000" pitchFamily="2" charset="2"/>
              <a:buNone/>
            </a:pPr>
            <a:r>
              <a:rPr lang="en-US" altLang="en-US"/>
              <a:t>	PARENT (</a:t>
            </a:r>
            <a:r>
              <a:rPr lang="en-US" altLang="en-US" i="1"/>
              <a:t>i</a:t>
            </a:r>
            <a:r>
              <a:rPr lang="en-US" altLang="en-US"/>
              <a:t>)</a:t>
            </a:r>
            <a:br>
              <a:rPr lang="en-US" altLang="en-US"/>
            </a:br>
            <a:r>
              <a:rPr lang="en-US" altLang="en-US"/>
              <a:t>        return floor(</a:t>
            </a:r>
            <a:r>
              <a:rPr lang="en-US" altLang="en-US" i="1"/>
              <a:t>i</a:t>
            </a:r>
            <a:r>
              <a:rPr lang="en-US" altLang="en-US"/>
              <a:t>/2)</a:t>
            </a:r>
            <a:br>
              <a:rPr lang="en-US" altLang="en-US"/>
            </a:br>
            <a:r>
              <a:rPr lang="en-US" altLang="en-US"/>
              <a:t>LEFT (</a:t>
            </a:r>
            <a:r>
              <a:rPr lang="en-US" altLang="en-US" i="1"/>
              <a:t>i</a:t>
            </a:r>
            <a:r>
              <a:rPr lang="en-US" altLang="en-US"/>
              <a:t>)</a:t>
            </a:r>
            <a:br>
              <a:rPr lang="en-US" altLang="en-US"/>
            </a:br>
            <a:r>
              <a:rPr lang="en-US" altLang="en-US"/>
              <a:t>        return 2</a:t>
            </a:r>
            <a:r>
              <a:rPr lang="en-US" altLang="en-US" i="1"/>
              <a:t>i</a:t>
            </a:r>
            <a:br>
              <a:rPr lang="en-US" altLang="en-US"/>
            </a:br>
            <a:r>
              <a:rPr lang="en-US" altLang="en-US"/>
              <a:t>RIGHT (</a:t>
            </a:r>
            <a:r>
              <a:rPr lang="en-US" altLang="en-US" i="1"/>
              <a:t>i</a:t>
            </a:r>
            <a:r>
              <a:rPr lang="en-US" altLang="en-US"/>
              <a:t>)</a:t>
            </a:r>
            <a:br>
              <a:rPr lang="en-US" altLang="en-US"/>
            </a:br>
            <a:r>
              <a:rPr lang="en-US" altLang="en-US"/>
              <a:t>        return 2</a:t>
            </a:r>
            <a:r>
              <a:rPr lang="en-US" altLang="en-US" i="1"/>
              <a:t>i</a:t>
            </a:r>
            <a:r>
              <a:rPr lang="en-US" altLang="en-US"/>
              <a:t> + 1</a:t>
            </a:r>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Definition</a:t>
            </a:r>
          </a:p>
        </p:txBody>
      </p:sp>
      <p:sp>
        <p:nvSpPr>
          <p:cNvPr id="10243" name="Content Placeholder 2"/>
          <p:cNvSpPr>
            <a:spLocks noGrp="1"/>
          </p:cNvSpPr>
          <p:nvPr>
            <p:ph idx="1"/>
          </p:nvPr>
        </p:nvSpPr>
        <p:spPr bwMode="auto"/>
        <p:txBody>
          <a:bodyPr wrap="square" numCol="1" anchor="t" anchorCtr="0" compatLnSpc="1">
            <a:prstTxWarp prst="textNoShape">
              <a:avLst/>
            </a:prstTxWarp>
          </a:bodyPr>
          <a:lstStyle/>
          <a:p>
            <a:r>
              <a:rPr lang="en-US" altLang="en-US"/>
              <a:t>Max Heap</a:t>
            </a:r>
          </a:p>
          <a:p>
            <a:pPr lvl="1"/>
            <a:r>
              <a:rPr lang="en-US" altLang="en-US"/>
              <a:t>Store data in ascending order</a:t>
            </a:r>
          </a:p>
          <a:p>
            <a:pPr lvl="1"/>
            <a:r>
              <a:rPr lang="en-US" altLang="en-US"/>
              <a:t>Has property of</a:t>
            </a:r>
          </a:p>
          <a:p>
            <a:pPr lvl="1">
              <a:buFont typeface="Wingdings 2" panose="05020102010507070707" pitchFamily="18" charset="2"/>
              <a:buNone/>
            </a:pPr>
            <a:r>
              <a:rPr lang="en-US" altLang="en-US"/>
              <a:t>	A[Parent(i)] ≥ A[i]</a:t>
            </a:r>
          </a:p>
          <a:p>
            <a:r>
              <a:rPr lang="en-US" altLang="en-US"/>
              <a:t>Min Heap</a:t>
            </a:r>
          </a:p>
          <a:p>
            <a:pPr lvl="1"/>
            <a:r>
              <a:rPr lang="en-US" altLang="en-US"/>
              <a:t>Store data in descending order</a:t>
            </a:r>
          </a:p>
          <a:p>
            <a:pPr lvl="1"/>
            <a:r>
              <a:rPr lang="en-US" altLang="en-US"/>
              <a:t>Has property of</a:t>
            </a:r>
          </a:p>
          <a:p>
            <a:pPr lvl="1">
              <a:buFont typeface="Wingdings 2" panose="05020102010507070707" pitchFamily="18" charset="2"/>
              <a:buNone/>
            </a:pPr>
            <a:r>
              <a:rPr lang="en-US" altLang="en-US"/>
              <a:t>	A[Parent(i)] ≤ A[i]</a:t>
            </a:r>
          </a:p>
          <a:p>
            <a:pPr lvl="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Max Heap Example</a:t>
            </a:r>
          </a:p>
        </p:txBody>
      </p:sp>
      <p:sp>
        <p:nvSpPr>
          <p:cNvPr id="11267" name="Text Box 22"/>
          <p:cNvSpPr txBox="1">
            <a:spLocks noChangeArrowheads="1"/>
          </p:cNvSpPr>
          <p:nvPr/>
        </p:nvSpPr>
        <p:spPr bwMode="auto">
          <a:xfrm>
            <a:off x="4038600" y="48006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11268" name="Text Box 23"/>
          <p:cNvSpPr txBox="1">
            <a:spLocks noChangeArrowheads="1"/>
          </p:cNvSpPr>
          <p:nvPr/>
        </p:nvSpPr>
        <p:spPr bwMode="auto">
          <a:xfrm>
            <a:off x="3124200" y="4800600"/>
            <a:ext cx="4667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11269" name="Text Box 24"/>
          <p:cNvSpPr txBox="1">
            <a:spLocks noChangeArrowheads="1"/>
          </p:cNvSpPr>
          <p:nvPr/>
        </p:nvSpPr>
        <p:spPr bwMode="auto">
          <a:xfrm>
            <a:off x="4495800" y="48006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11270" name="Text Box 25"/>
          <p:cNvSpPr txBox="1">
            <a:spLocks noChangeArrowheads="1"/>
          </p:cNvSpPr>
          <p:nvPr/>
        </p:nvSpPr>
        <p:spPr bwMode="auto">
          <a:xfrm>
            <a:off x="4800600" y="48006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11271" name="Text Box 26"/>
          <p:cNvSpPr txBox="1">
            <a:spLocks noChangeArrowheads="1"/>
          </p:cNvSpPr>
          <p:nvPr/>
        </p:nvSpPr>
        <p:spPr bwMode="auto">
          <a:xfrm>
            <a:off x="3581400" y="48006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11272" name="Text Box 25"/>
          <p:cNvSpPr txBox="1">
            <a:spLocks noChangeArrowheads="1"/>
          </p:cNvSpPr>
          <p:nvPr/>
        </p:nvSpPr>
        <p:spPr bwMode="auto">
          <a:xfrm>
            <a:off x="5105400" y="48006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11273" name="TextBox 50"/>
          <p:cNvSpPr txBox="1">
            <a:spLocks noChangeArrowheads="1"/>
          </p:cNvSpPr>
          <p:nvPr/>
        </p:nvSpPr>
        <p:spPr bwMode="auto">
          <a:xfrm>
            <a:off x="3733800" y="53340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
        <p:nvSpPr>
          <p:cNvPr id="11274" name="Oval 4"/>
          <p:cNvSpPr>
            <a:spLocks noChangeArrowheads="1"/>
          </p:cNvSpPr>
          <p:nvPr/>
        </p:nvSpPr>
        <p:spPr bwMode="auto">
          <a:xfrm>
            <a:off x="42672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1275" name="Text Box 6"/>
          <p:cNvSpPr txBox="1">
            <a:spLocks noChangeArrowheads="1"/>
          </p:cNvSpPr>
          <p:nvPr/>
        </p:nvSpPr>
        <p:spPr bwMode="auto">
          <a:xfrm>
            <a:off x="4343400" y="16764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11276" name="Oval 7"/>
          <p:cNvSpPr>
            <a:spLocks noChangeArrowheads="1"/>
          </p:cNvSpPr>
          <p:nvPr/>
        </p:nvSpPr>
        <p:spPr bwMode="auto">
          <a:xfrm>
            <a:off x="35052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1277" name="Text Box 8"/>
          <p:cNvSpPr txBox="1">
            <a:spLocks noChangeArrowheads="1"/>
          </p:cNvSpPr>
          <p:nvPr/>
        </p:nvSpPr>
        <p:spPr bwMode="auto">
          <a:xfrm>
            <a:off x="3581400" y="2590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11278" name="Oval 9"/>
          <p:cNvSpPr>
            <a:spLocks noChangeArrowheads="1"/>
          </p:cNvSpPr>
          <p:nvPr/>
        </p:nvSpPr>
        <p:spPr bwMode="auto">
          <a:xfrm>
            <a:off x="51054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1279" name="Text Box 10"/>
          <p:cNvSpPr txBox="1">
            <a:spLocks noChangeArrowheads="1"/>
          </p:cNvSpPr>
          <p:nvPr/>
        </p:nvSpPr>
        <p:spPr bwMode="auto">
          <a:xfrm>
            <a:off x="5181600" y="2590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11280" name="Oval 11"/>
          <p:cNvSpPr>
            <a:spLocks noChangeArrowheads="1"/>
          </p:cNvSpPr>
          <p:nvPr/>
        </p:nvSpPr>
        <p:spPr bwMode="auto">
          <a:xfrm>
            <a:off x="39624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1281" name="Text Box 12"/>
          <p:cNvSpPr txBox="1">
            <a:spLocks noChangeArrowheads="1"/>
          </p:cNvSpPr>
          <p:nvPr/>
        </p:nvSpPr>
        <p:spPr bwMode="auto">
          <a:xfrm>
            <a:off x="4038600" y="3733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11282" name="Oval 13"/>
          <p:cNvSpPr>
            <a:spLocks noChangeArrowheads="1"/>
          </p:cNvSpPr>
          <p:nvPr/>
        </p:nvSpPr>
        <p:spPr bwMode="auto">
          <a:xfrm>
            <a:off x="2819400" y="3733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1283" name="Text Box 14"/>
          <p:cNvSpPr txBox="1">
            <a:spLocks noChangeArrowheads="1"/>
          </p:cNvSpPr>
          <p:nvPr/>
        </p:nvSpPr>
        <p:spPr bwMode="auto">
          <a:xfrm>
            <a:off x="2971800" y="3810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11284" name="Oval 15"/>
          <p:cNvSpPr>
            <a:spLocks noChangeArrowheads="1"/>
          </p:cNvSpPr>
          <p:nvPr/>
        </p:nvSpPr>
        <p:spPr bwMode="auto">
          <a:xfrm>
            <a:off x="47244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1285" name="Text Box 16"/>
          <p:cNvSpPr txBox="1">
            <a:spLocks noChangeArrowheads="1"/>
          </p:cNvSpPr>
          <p:nvPr/>
        </p:nvSpPr>
        <p:spPr bwMode="auto">
          <a:xfrm>
            <a:off x="4800600" y="3733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11286" name="Line 17"/>
          <p:cNvSpPr>
            <a:spLocks noChangeShapeType="1"/>
          </p:cNvSpPr>
          <p:nvPr/>
        </p:nvSpPr>
        <p:spPr bwMode="auto">
          <a:xfrm flipH="1">
            <a:off x="39624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18"/>
          <p:cNvSpPr>
            <a:spLocks noChangeShapeType="1"/>
          </p:cNvSpPr>
          <p:nvPr/>
        </p:nvSpPr>
        <p:spPr bwMode="auto">
          <a:xfrm flipH="1">
            <a:off x="3200400" y="30480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19"/>
          <p:cNvSpPr>
            <a:spLocks noChangeShapeType="1"/>
          </p:cNvSpPr>
          <p:nvPr/>
        </p:nvSpPr>
        <p:spPr bwMode="auto">
          <a:xfrm>
            <a:off x="3962400" y="30480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20"/>
          <p:cNvSpPr>
            <a:spLocks noChangeShapeType="1"/>
          </p:cNvSpPr>
          <p:nvPr/>
        </p:nvSpPr>
        <p:spPr bwMode="auto">
          <a:xfrm>
            <a:off x="48006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21"/>
          <p:cNvSpPr>
            <a:spLocks noChangeShapeType="1"/>
          </p:cNvSpPr>
          <p:nvPr/>
        </p:nvSpPr>
        <p:spPr bwMode="auto">
          <a:xfrm flipH="1">
            <a:off x="5029200" y="30480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Min heap example</a:t>
            </a:r>
          </a:p>
        </p:txBody>
      </p:sp>
      <p:sp>
        <p:nvSpPr>
          <p:cNvPr id="12291" name="Text Box 24"/>
          <p:cNvSpPr txBox="1">
            <a:spLocks noChangeArrowheads="1"/>
          </p:cNvSpPr>
          <p:nvPr/>
        </p:nvSpPr>
        <p:spPr bwMode="auto">
          <a:xfrm>
            <a:off x="4495800" y="52578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12292" name="Text Box 25"/>
          <p:cNvSpPr txBox="1">
            <a:spLocks noChangeArrowheads="1"/>
          </p:cNvSpPr>
          <p:nvPr/>
        </p:nvSpPr>
        <p:spPr bwMode="auto">
          <a:xfrm>
            <a:off x="4191000" y="5257800"/>
            <a:ext cx="31908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12293" name="Text Box 26"/>
          <p:cNvSpPr txBox="1">
            <a:spLocks noChangeArrowheads="1"/>
          </p:cNvSpPr>
          <p:nvPr/>
        </p:nvSpPr>
        <p:spPr bwMode="auto">
          <a:xfrm>
            <a:off x="4953000" y="52578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12294" name="Text Box 25"/>
          <p:cNvSpPr txBox="1">
            <a:spLocks noChangeArrowheads="1"/>
          </p:cNvSpPr>
          <p:nvPr/>
        </p:nvSpPr>
        <p:spPr bwMode="auto">
          <a:xfrm>
            <a:off x="3657600" y="5257800"/>
            <a:ext cx="533400"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12295" name="Text Box 25"/>
          <p:cNvSpPr txBox="1">
            <a:spLocks noChangeArrowheads="1"/>
          </p:cNvSpPr>
          <p:nvPr/>
        </p:nvSpPr>
        <p:spPr bwMode="auto">
          <a:xfrm>
            <a:off x="3352800" y="52578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12296" name="Text Box 25"/>
          <p:cNvSpPr txBox="1">
            <a:spLocks noChangeArrowheads="1"/>
          </p:cNvSpPr>
          <p:nvPr/>
        </p:nvSpPr>
        <p:spPr bwMode="auto">
          <a:xfrm>
            <a:off x="3048000" y="5257800"/>
            <a:ext cx="31908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12297" name="TextBox 43"/>
          <p:cNvSpPr txBox="1">
            <a:spLocks noChangeArrowheads="1"/>
          </p:cNvSpPr>
          <p:nvPr/>
        </p:nvSpPr>
        <p:spPr bwMode="auto">
          <a:xfrm>
            <a:off x="4038600" y="57150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Array A</a:t>
            </a:r>
          </a:p>
        </p:txBody>
      </p:sp>
      <p:sp>
        <p:nvSpPr>
          <p:cNvPr id="12298" name="Oval 4"/>
          <p:cNvSpPr>
            <a:spLocks noChangeArrowheads="1"/>
          </p:cNvSpPr>
          <p:nvPr/>
        </p:nvSpPr>
        <p:spPr bwMode="auto">
          <a:xfrm>
            <a:off x="4191000" y="1676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2299" name="Text Box 6"/>
          <p:cNvSpPr txBox="1">
            <a:spLocks noChangeArrowheads="1"/>
          </p:cNvSpPr>
          <p:nvPr/>
        </p:nvSpPr>
        <p:spPr bwMode="auto">
          <a:xfrm>
            <a:off x="4267200" y="1752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12300" name="Oval 7"/>
          <p:cNvSpPr>
            <a:spLocks noChangeArrowheads="1"/>
          </p:cNvSpPr>
          <p:nvPr/>
        </p:nvSpPr>
        <p:spPr bwMode="auto">
          <a:xfrm>
            <a:off x="34290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2301" name="Text Box 8"/>
          <p:cNvSpPr txBox="1">
            <a:spLocks noChangeArrowheads="1"/>
          </p:cNvSpPr>
          <p:nvPr/>
        </p:nvSpPr>
        <p:spPr bwMode="auto">
          <a:xfrm>
            <a:off x="3505200" y="2667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12302" name="Oval 9"/>
          <p:cNvSpPr>
            <a:spLocks noChangeArrowheads="1"/>
          </p:cNvSpPr>
          <p:nvPr/>
        </p:nvSpPr>
        <p:spPr bwMode="auto">
          <a:xfrm>
            <a:off x="50292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2303" name="Text Box 10"/>
          <p:cNvSpPr txBox="1">
            <a:spLocks noChangeArrowheads="1"/>
          </p:cNvSpPr>
          <p:nvPr/>
        </p:nvSpPr>
        <p:spPr bwMode="auto">
          <a:xfrm>
            <a:off x="5105400" y="26670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12304" name="Oval 11"/>
          <p:cNvSpPr>
            <a:spLocks noChangeArrowheads="1"/>
          </p:cNvSpPr>
          <p:nvPr/>
        </p:nvSpPr>
        <p:spPr bwMode="auto">
          <a:xfrm>
            <a:off x="3886200" y="3733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2305" name="Text Box 12"/>
          <p:cNvSpPr txBox="1">
            <a:spLocks noChangeArrowheads="1"/>
          </p:cNvSpPr>
          <p:nvPr/>
        </p:nvSpPr>
        <p:spPr bwMode="auto">
          <a:xfrm>
            <a:off x="3962400" y="38100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12306" name="Oval 13"/>
          <p:cNvSpPr>
            <a:spLocks noChangeArrowheads="1"/>
          </p:cNvSpPr>
          <p:nvPr/>
        </p:nvSpPr>
        <p:spPr bwMode="auto">
          <a:xfrm>
            <a:off x="2743200" y="3810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2307" name="Text Box 14"/>
          <p:cNvSpPr txBox="1">
            <a:spLocks noChangeArrowheads="1"/>
          </p:cNvSpPr>
          <p:nvPr/>
        </p:nvSpPr>
        <p:spPr bwMode="auto">
          <a:xfrm>
            <a:off x="2895600" y="3886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12308" name="Oval 15"/>
          <p:cNvSpPr>
            <a:spLocks noChangeArrowheads="1"/>
          </p:cNvSpPr>
          <p:nvPr/>
        </p:nvSpPr>
        <p:spPr bwMode="auto">
          <a:xfrm>
            <a:off x="4648200" y="3733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2309" name="Text Box 16"/>
          <p:cNvSpPr txBox="1">
            <a:spLocks noChangeArrowheads="1"/>
          </p:cNvSpPr>
          <p:nvPr/>
        </p:nvSpPr>
        <p:spPr bwMode="auto">
          <a:xfrm>
            <a:off x="4724400" y="38100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12310" name="Line 17"/>
          <p:cNvSpPr>
            <a:spLocks noChangeShapeType="1"/>
          </p:cNvSpPr>
          <p:nvPr/>
        </p:nvSpPr>
        <p:spPr bwMode="auto">
          <a:xfrm flipH="1">
            <a:off x="3886200" y="2133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1" name="Line 18"/>
          <p:cNvSpPr>
            <a:spLocks noChangeShapeType="1"/>
          </p:cNvSpPr>
          <p:nvPr/>
        </p:nvSpPr>
        <p:spPr bwMode="auto">
          <a:xfrm flipH="1">
            <a:off x="3124200" y="31242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2" name="Line 19"/>
          <p:cNvSpPr>
            <a:spLocks noChangeShapeType="1"/>
          </p:cNvSpPr>
          <p:nvPr/>
        </p:nvSpPr>
        <p:spPr bwMode="auto">
          <a:xfrm>
            <a:off x="3886200" y="31242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20"/>
          <p:cNvSpPr>
            <a:spLocks noChangeShapeType="1"/>
          </p:cNvSpPr>
          <p:nvPr/>
        </p:nvSpPr>
        <p:spPr bwMode="auto">
          <a:xfrm>
            <a:off x="4724400" y="2133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4" name="Line 21"/>
          <p:cNvSpPr>
            <a:spLocks noChangeShapeType="1"/>
          </p:cNvSpPr>
          <p:nvPr/>
        </p:nvSpPr>
        <p:spPr bwMode="auto">
          <a:xfrm flipH="1">
            <a:off x="4953000" y="31242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Insertion</a:t>
            </a:r>
          </a:p>
        </p:txBody>
      </p:sp>
      <p:sp>
        <p:nvSpPr>
          <p:cNvPr id="3" name="Content Placeholder 2"/>
          <p:cNvSpPr>
            <a:spLocks noGrp="1"/>
          </p:cNvSpPr>
          <p:nvPr>
            <p:ph idx="1"/>
          </p:nvPr>
        </p:nvSpPr>
        <p:spPr/>
        <p:txBody>
          <a:bodyPr/>
          <a:lstStyle/>
          <a:p>
            <a:pPr marL="533400" indent="-533400" fontAlgn="auto">
              <a:spcAft>
                <a:spcPts val="0"/>
              </a:spcAft>
              <a:buFont typeface="Wingdings"/>
              <a:buChar char=""/>
              <a:defRPr/>
            </a:pPr>
            <a:r>
              <a:rPr lang="en-US" altLang="zh-CN" dirty="0"/>
              <a:t>Algorithm</a:t>
            </a:r>
          </a:p>
          <a:p>
            <a:pPr marL="914400" lvl="1" indent="-457200" fontAlgn="auto">
              <a:spcAft>
                <a:spcPts val="0"/>
              </a:spcAft>
              <a:buFont typeface="Monotype Sorts" pitchFamily="2" charset="2"/>
              <a:buAutoNum type="arabicPeriod"/>
              <a:defRPr/>
            </a:pPr>
            <a:r>
              <a:rPr lang="en-US" altLang="zh-CN" sz="2000" dirty="0"/>
              <a:t>Add the new element to the next available position at the lowest level</a:t>
            </a:r>
          </a:p>
          <a:p>
            <a:pPr marL="914400" lvl="1" indent="-457200" fontAlgn="auto">
              <a:spcAft>
                <a:spcPts val="0"/>
              </a:spcAft>
              <a:buFont typeface="Monotype Sorts" pitchFamily="2" charset="2"/>
              <a:buAutoNum type="arabicPeriod"/>
              <a:defRPr/>
            </a:pPr>
            <a:r>
              <a:rPr lang="en-US" altLang="zh-CN" sz="2000" dirty="0"/>
              <a:t>Restore the max-heap property if violated</a:t>
            </a:r>
          </a:p>
          <a:p>
            <a:pPr marL="1295400" lvl="2" indent="-381000" fontAlgn="auto">
              <a:spcAft>
                <a:spcPts val="0"/>
              </a:spcAft>
              <a:buClr>
                <a:schemeClr val="accent1">
                  <a:shade val="75000"/>
                </a:schemeClr>
              </a:buClr>
              <a:buFont typeface="Wingdings"/>
              <a:buChar char=""/>
              <a:defRPr/>
            </a:pPr>
            <a:r>
              <a:rPr lang="en-US" altLang="zh-CN" dirty="0"/>
              <a:t>General strategy is percolate up (or bubble up): if the parent of the element is smaller than the element, then interchange the parent and child.</a:t>
            </a:r>
          </a:p>
          <a:p>
            <a:pPr marL="1295400" lvl="2" indent="-381000" fontAlgn="auto">
              <a:spcAft>
                <a:spcPts val="0"/>
              </a:spcAft>
              <a:buClr>
                <a:schemeClr val="accent1">
                  <a:shade val="75000"/>
                </a:schemeClr>
              </a:buClr>
              <a:buFont typeface="Wingdings"/>
              <a:buChar char=""/>
              <a:defRPr/>
            </a:pPr>
            <a:endParaRPr lang="en-US" altLang="zh-CN" dirty="0"/>
          </a:p>
          <a:p>
            <a:pPr marL="1295400" lvl="2" indent="-381000" fontAlgn="auto">
              <a:spcAft>
                <a:spcPts val="0"/>
              </a:spcAft>
              <a:buClr>
                <a:schemeClr val="accent1">
                  <a:shade val="75000"/>
                </a:schemeClr>
              </a:buClr>
              <a:buFont typeface="Wingdings"/>
              <a:buNone/>
              <a:defRPr/>
            </a:pPr>
            <a:r>
              <a:rPr lang="en-US" altLang="zh-CN" dirty="0"/>
              <a:t>				OR</a:t>
            </a:r>
          </a:p>
          <a:p>
            <a:pPr marL="1295400" lvl="2" indent="-381000" fontAlgn="auto">
              <a:spcAft>
                <a:spcPts val="0"/>
              </a:spcAft>
              <a:buClr>
                <a:schemeClr val="accent1">
                  <a:shade val="75000"/>
                </a:schemeClr>
              </a:buClr>
              <a:buFont typeface="Wingdings"/>
              <a:buNone/>
              <a:defRPr/>
            </a:pPr>
            <a:endParaRPr lang="en-US" altLang="zh-CN" dirty="0"/>
          </a:p>
          <a:p>
            <a:pPr marL="914400" lvl="1" indent="-457200" fontAlgn="auto">
              <a:spcAft>
                <a:spcPts val="0"/>
              </a:spcAft>
              <a:buFont typeface="Wingdings 2"/>
              <a:buNone/>
              <a:defRPr/>
            </a:pPr>
            <a:r>
              <a:rPr lang="en-US" altLang="zh-CN" sz="2000" dirty="0"/>
              <a:t>	Restore the min-heap property if violated</a:t>
            </a:r>
          </a:p>
          <a:p>
            <a:pPr marL="1295400" lvl="2" indent="-381000" fontAlgn="auto">
              <a:spcAft>
                <a:spcPts val="0"/>
              </a:spcAft>
              <a:buClr>
                <a:schemeClr val="accent1">
                  <a:shade val="75000"/>
                </a:schemeClr>
              </a:buClr>
              <a:buFont typeface="Wingdings"/>
              <a:buChar char=""/>
              <a:defRPr/>
            </a:pPr>
            <a:r>
              <a:rPr lang="en-US" altLang="zh-CN" dirty="0"/>
              <a:t>General strategy is percolate up (or bubble up): if the parent of the element is larger than the element, then interchange the parent and child.</a:t>
            </a:r>
          </a:p>
          <a:p>
            <a:pPr marL="1295400" lvl="2" indent="-381000" fontAlgn="auto">
              <a:spcAft>
                <a:spcPts val="0"/>
              </a:spcAft>
              <a:buClr>
                <a:schemeClr val="accent1">
                  <a:shade val="75000"/>
                </a:schemeClr>
              </a:buClr>
              <a:buFont typeface="Wingdings"/>
              <a:buNone/>
              <a:defRPr/>
            </a:pPr>
            <a:endParaRPr lang="en-US" altLang="zh-CN" dirty="0"/>
          </a:p>
          <a:p>
            <a:pPr marL="274320" indent="-274320" fontAlgn="auto">
              <a:spcAft>
                <a:spcPts val="0"/>
              </a:spcAft>
              <a:buFont typeface="Wingdings"/>
              <a:buChar char=""/>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val 4"/>
          <p:cNvSpPr>
            <a:spLocks noChangeArrowheads="1"/>
          </p:cNvSpPr>
          <p:nvPr/>
        </p:nvSpPr>
        <p:spPr bwMode="auto">
          <a:xfrm>
            <a:off x="1600200" y="457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39" name="Text Box 6"/>
          <p:cNvSpPr txBox="1">
            <a:spLocks noChangeArrowheads="1"/>
          </p:cNvSpPr>
          <p:nvPr/>
        </p:nvSpPr>
        <p:spPr bwMode="auto">
          <a:xfrm>
            <a:off x="1660525" y="4937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14340" name="Oval 7"/>
          <p:cNvSpPr>
            <a:spLocks noChangeArrowheads="1"/>
          </p:cNvSpPr>
          <p:nvPr/>
        </p:nvSpPr>
        <p:spPr bwMode="auto">
          <a:xfrm>
            <a:off x="838200" y="1371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41" name="Text Box 8"/>
          <p:cNvSpPr txBox="1">
            <a:spLocks noChangeArrowheads="1"/>
          </p:cNvSpPr>
          <p:nvPr/>
        </p:nvSpPr>
        <p:spPr bwMode="auto">
          <a:xfrm>
            <a:off x="914400" y="1447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14342" name="Oval 9"/>
          <p:cNvSpPr>
            <a:spLocks noChangeArrowheads="1"/>
          </p:cNvSpPr>
          <p:nvPr/>
        </p:nvSpPr>
        <p:spPr bwMode="auto">
          <a:xfrm>
            <a:off x="2438400" y="1371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43" name="Text Box 10"/>
          <p:cNvSpPr txBox="1">
            <a:spLocks noChangeArrowheads="1"/>
          </p:cNvSpPr>
          <p:nvPr/>
        </p:nvSpPr>
        <p:spPr bwMode="auto">
          <a:xfrm>
            <a:off x="2514600" y="1447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14344" name="Oval 11"/>
          <p:cNvSpPr>
            <a:spLocks noChangeArrowheads="1"/>
          </p:cNvSpPr>
          <p:nvPr/>
        </p:nvSpPr>
        <p:spPr bwMode="auto">
          <a:xfrm>
            <a:off x="12954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45" name="Text Box 12"/>
          <p:cNvSpPr txBox="1">
            <a:spLocks noChangeArrowheads="1"/>
          </p:cNvSpPr>
          <p:nvPr/>
        </p:nvSpPr>
        <p:spPr bwMode="auto">
          <a:xfrm>
            <a:off x="1371600" y="2590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14346" name="Oval 13"/>
          <p:cNvSpPr>
            <a:spLocks noChangeArrowheads="1"/>
          </p:cNvSpPr>
          <p:nvPr/>
        </p:nvSpPr>
        <p:spPr bwMode="auto">
          <a:xfrm>
            <a:off x="1524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47" name="Text Box 14"/>
          <p:cNvSpPr txBox="1">
            <a:spLocks noChangeArrowheads="1"/>
          </p:cNvSpPr>
          <p:nvPr/>
        </p:nvSpPr>
        <p:spPr bwMode="auto">
          <a:xfrm>
            <a:off x="304800" y="2667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14348" name="Oval 15"/>
          <p:cNvSpPr>
            <a:spLocks noChangeArrowheads="1"/>
          </p:cNvSpPr>
          <p:nvPr/>
        </p:nvSpPr>
        <p:spPr bwMode="auto">
          <a:xfrm>
            <a:off x="20574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49" name="Text Box 16"/>
          <p:cNvSpPr txBox="1">
            <a:spLocks noChangeArrowheads="1"/>
          </p:cNvSpPr>
          <p:nvPr/>
        </p:nvSpPr>
        <p:spPr bwMode="auto">
          <a:xfrm>
            <a:off x="2133600" y="2590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14350" name="Line 17"/>
          <p:cNvSpPr>
            <a:spLocks noChangeShapeType="1"/>
          </p:cNvSpPr>
          <p:nvPr/>
        </p:nvSpPr>
        <p:spPr bwMode="auto">
          <a:xfrm flipH="1">
            <a:off x="1295400" y="914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1" name="Line 18"/>
          <p:cNvSpPr>
            <a:spLocks noChangeShapeType="1"/>
          </p:cNvSpPr>
          <p:nvPr/>
        </p:nvSpPr>
        <p:spPr bwMode="auto">
          <a:xfrm flipH="1">
            <a:off x="533400" y="19050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2" name="Line 19"/>
          <p:cNvSpPr>
            <a:spLocks noChangeShapeType="1"/>
          </p:cNvSpPr>
          <p:nvPr/>
        </p:nvSpPr>
        <p:spPr bwMode="auto">
          <a:xfrm>
            <a:off x="1295400" y="19050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3" name="Line 20"/>
          <p:cNvSpPr>
            <a:spLocks noChangeShapeType="1"/>
          </p:cNvSpPr>
          <p:nvPr/>
        </p:nvSpPr>
        <p:spPr bwMode="auto">
          <a:xfrm>
            <a:off x="2133600" y="914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4" name="Line 21"/>
          <p:cNvSpPr>
            <a:spLocks noChangeShapeType="1"/>
          </p:cNvSpPr>
          <p:nvPr/>
        </p:nvSpPr>
        <p:spPr bwMode="auto">
          <a:xfrm flipH="1">
            <a:off x="2362200" y="19050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21" name="Straight Arrow Connector 20"/>
          <p:cNvCxnSpPr/>
          <p:nvPr/>
        </p:nvCxnSpPr>
        <p:spPr>
          <a:xfrm>
            <a:off x="3505200" y="17526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56" name="Oval 4"/>
          <p:cNvSpPr>
            <a:spLocks noChangeArrowheads="1"/>
          </p:cNvSpPr>
          <p:nvPr/>
        </p:nvSpPr>
        <p:spPr bwMode="auto">
          <a:xfrm>
            <a:off x="6400800" y="381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57" name="Text Box 6"/>
          <p:cNvSpPr txBox="1">
            <a:spLocks noChangeArrowheads="1"/>
          </p:cNvSpPr>
          <p:nvPr/>
        </p:nvSpPr>
        <p:spPr bwMode="auto">
          <a:xfrm>
            <a:off x="6461125" y="4175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14358" name="Oval 7"/>
          <p:cNvSpPr>
            <a:spLocks noChangeArrowheads="1"/>
          </p:cNvSpPr>
          <p:nvPr/>
        </p:nvSpPr>
        <p:spPr bwMode="auto">
          <a:xfrm>
            <a:off x="5638800" y="1295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59" name="Text Box 8"/>
          <p:cNvSpPr txBox="1">
            <a:spLocks noChangeArrowheads="1"/>
          </p:cNvSpPr>
          <p:nvPr/>
        </p:nvSpPr>
        <p:spPr bwMode="auto">
          <a:xfrm>
            <a:off x="5715000" y="13716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14360" name="Oval 9"/>
          <p:cNvSpPr>
            <a:spLocks noChangeArrowheads="1"/>
          </p:cNvSpPr>
          <p:nvPr/>
        </p:nvSpPr>
        <p:spPr bwMode="auto">
          <a:xfrm>
            <a:off x="7239000" y="1295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61" name="Text Box 10"/>
          <p:cNvSpPr txBox="1">
            <a:spLocks noChangeArrowheads="1"/>
          </p:cNvSpPr>
          <p:nvPr/>
        </p:nvSpPr>
        <p:spPr bwMode="auto">
          <a:xfrm>
            <a:off x="7315200" y="13716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14362" name="Oval 11"/>
          <p:cNvSpPr>
            <a:spLocks noChangeArrowheads="1"/>
          </p:cNvSpPr>
          <p:nvPr/>
        </p:nvSpPr>
        <p:spPr bwMode="auto">
          <a:xfrm>
            <a:off x="6096000" y="2438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63" name="Text Box 12"/>
          <p:cNvSpPr txBox="1">
            <a:spLocks noChangeArrowheads="1"/>
          </p:cNvSpPr>
          <p:nvPr/>
        </p:nvSpPr>
        <p:spPr bwMode="auto">
          <a:xfrm>
            <a:off x="6248400" y="25146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14364" name="Oval 13"/>
          <p:cNvSpPr>
            <a:spLocks noChangeArrowheads="1"/>
          </p:cNvSpPr>
          <p:nvPr/>
        </p:nvSpPr>
        <p:spPr bwMode="auto">
          <a:xfrm>
            <a:off x="49530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65" name="Text Box 14"/>
          <p:cNvSpPr txBox="1">
            <a:spLocks noChangeArrowheads="1"/>
          </p:cNvSpPr>
          <p:nvPr/>
        </p:nvSpPr>
        <p:spPr bwMode="auto">
          <a:xfrm>
            <a:off x="5105400" y="2590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14366" name="Oval 15"/>
          <p:cNvSpPr>
            <a:spLocks noChangeArrowheads="1"/>
          </p:cNvSpPr>
          <p:nvPr/>
        </p:nvSpPr>
        <p:spPr bwMode="auto">
          <a:xfrm>
            <a:off x="6858000" y="2438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67" name="Text Box 16"/>
          <p:cNvSpPr txBox="1">
            <a:spLocks noChangeArrowheads="1"/>
          </p:cNvSpPr>
          <p:nvPr/>
        </p:nvSpPr>
        <p:spPr bwMode="auto">
          <a:xfrm>
            <a:off x="6934200" y="25146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14368" name="Line 17"/>
          <p:cNvSpPr>
            <a:spLocks noChangeShapeType="1"/>
          </p:cNvSpPr>
          <p:nvPr/>
        </p:nvSpPr>
        <p:spPr bwMode="auto">
          <a:xfrm flipH="1">
            <a:off x="6096000" y="8382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9" name="Line 18"/>
          <p:cNvSpPr>
            <a:spLocks noChangeShapeType="1"/>
          </p:cNvSpPr>
          <p:nvPr/>
        </p:nvSpPr>
        <p:spPr bwMode="auto">
          <a:xfrm flipH="1">
            <a:off x="5334000" y="18288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0" name="Line 19"/>
          <p:cNvSpPr>
            <a:spLocks noChangeShapeType="1"/>
          </p:cNvSpPr>
          <p:nvPr/>
        </p:nvSpPr>
        <p:spPr bwMode="auto">
          <a:xfrm>
            <a:off x="6096000" y="18288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1" name="Line 20"/>
          <p:cNvSpPr>
            <a:spLocks noChangeShapeType="1"/>
          </p:cNvSpPr>
          <p:nvPr/>
        </p:nvSpPr>
        <p:spPr bwMode="auto">
          <a:xfrm>
            <a:off x="6934200" y="8382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2" name="Line 21"/>
          <p:cNvSpPr>
            <a:spLocks noChangeShapeType="1"/>
          </p:cNvSpPr>
          <p:nvPr/>
        </p:nvSpPr>
        <p:spPr bwMode="auto">
          <a:xfrm flipH="1">
            <a:off x="7162800" y="18288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40" name="Straight Connector 39"/>
          <p:cNvCxnSpPr>
            <a:stCxn id="14360" idx="5"/>
          </p:cNvCxnSpPr>
          <p:nvPr/>
        </p:nvCxnSpPr>
        <p:spPr>
          <a:xfrm rot="16200000" flipH="1">
            <a:off x="7574756" y="1935957"/>
            <a:ext cx="687387" cy="3175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374" name="Oval 9"/>
          <p:cNvSpPr>
            <a:spLocks noChangeArrowheads="1"/>
          </p:cNvSpPr>
          <p:nvPr/>
        </p:nvSpPr>
        <p:spPr bwMode="auto">
          <a:xfrm>
            <a:off x="7848600" y="2438400"/>
            <a:ext cx="609600" cy="533400"/>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75" name="TextBox 41"/>
          <p:cNvSpPr txBox="1">
            <a:spLocks noChangeArrowheads="1"/>
          </p:cNvSpPr>
          <p:nvPr/>
        </p:nvSpPr>
        <p:spPr bwMode="auto">
          <a:xfrm>
            <a:off x="8001000" y="2514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17</a:t>
            </a:r>
          </a:p>
        </p:txBody>
      </p:sp>
      <p:sp>
        <p:nvSpPr>
          <p:cNvPr id="14376" name="Oval 4"/>
          <p:cNvSpPr>
            <a:spLocks noChangeArrowheads="1"/>
          </p:cNvSpPr>
          <p:nvPr/>
        </p:nvSpPr>
        <p:spPr bwMode="auto">
          <a:xfrm>
            <a:off x="3657600" y="3276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77" name="Text Box 6"/>
          <p:cNvSpPr txBox="1">
            <a:spLocks noChangeArrowheads="1"/>
          </p:cNvSpPr>
          <p:nvPr/>
        </p:nvSpPr>
        <p:spPr bwMode="auto">
          <a:xfrm>
            <a:off x="3733800" y="3352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19</a:t>
            </a:r>
          </a:p>
        </p:txBody>
      </p:sp>
      <p:sp>
        <p:nvSpPr>
          <p:cNvPr id="14378" name="Oval 7"/>
          <p:cNvSpPr>
            <a:spLocks noChangeArrowheads="1"/>
          </p:cNvSpPr>
          <p:nvPr/>
        </p:nvSpPr>
        <p:spPr bwMode="auto">
          <a:xfrm>
            <a:off x="2895600" y="4191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79" name="Text Box 8"/>
          <p:cNvSpPr txBox="1">
            <a:spLocks noChangeArrowheads="1"/>
          </p:cNvSpPr>
          <p:nvPr/>
        </p:nvSpPr>
        <p:spPr bwMode="auto">
          <a:xfrm>
            <a:off x="2971800" y="42672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12</a:t>
            </a:r>
          </a:p>
        </p:txBody>
      </p:sp>
      <p:sp>
        <p:nvSpPr>
          <p:cNvPr id="14380" name="Oval 9"/>
          <p:cNvSpPr>
            <a:spLocks noChangeArrowheads="1"/>
          </p:cNvSpPr>
          <p:nvPr/>
        </p:nvSpPr>
        <p:spPr bwMode="auto">
          <a:xfrm>
            <a:off x="4495800" y="4191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81" name="Text Box 10"/>
          <p:cNvSpPr txBox="1">
            <a:spLocks noChangeArrowheads="1"/>
          </p:cNvSpPr>
          <p:nvPr/>
        </p:nvSpPr>
        <p:spPr bwMode="auto">
          <a:xfrm>
            <a:off x="4572000" y="42672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17</a:t>
            </a:r>
          </a:p>
        </p:txBody>
      </p:sp>
      <p:sp>
        <p:nvSpPr>
          <p:cNvPr id="14382" name="Oval 11"/>
          <p:cNvSpPr>
            <a:spLocks noChangeArrowheads="1"/>
          </p:cNvSpPr>
          <p:nvPr/>
        </p:nvSpPr>
        <p:spPr bwMode="auto">
          <a:xfrm>
            <a:off x="3352800" y="5334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83" name="Text Box 12"/>
          <p:cNvSpPr txBox="1">
            <a:spLocks noChangeArrowheads="1"/>
          </p:cNvSpPr>
          <p:nvPr/>
        </p:nvSpPr>
        <p:spPr bwMode="auto">
          <a:xfrm>
            <a:off x="3429000" y="54102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4</a:t>
            </a:r>
          </a:p>
        </p:txBody>
      </p:sp>
      <p:sp>
        <p:nvSpPr>
          <p:cNvPr id="14384" name="Oval 13"/>
          <p:cNvSpPr>
            <a:spLocks noChangeArrowheads="1"/>
          </p:cNvSpPr>
          <p:nvPr/>
        </p:nvSpPr>
        <p:spPr bwMode="auto">
          <a:xfrm>
            <a:off x="2209800" y="541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85" name="Text Box 14"/>
          <p:cNvSpPr txBox="1">
            <a:spLocks noChangeArrowheads="1"/>
          </p:cNvSpPr>
          <p:nvPr/>
        </p:nvSpPr>
        <p:spPr bwMode="auto">
          <a:xfrm>
            <a:off x="2362200" y="54864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a:t>
            </a:r>
          </a:p>
        </p:txBody>
      </p:sp>
      <p:sp>
        <p:nvSpPr>
          <p:cNvPr id="14386" name="Oval 15"/>
          <p:cNvSpPr>
            <a:spLocks noChangeArrowheads="1"/>
          </p:cNvSpPr>
          <p:nvPr/>
        </p:nvSpPr>
        <p:spPr bwMode="auto">
          <a:xfrm>
            <a:off x="4114800" y="5334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87" name="Text Box 16"/>
          <p:cNvSpPr txBox="1">
            <a:spLocks noChangeArrowheads="1"/>
          </p:cNvSpPr>
          <p:nvPr/>
        </p:nvSpPr>
        <p:spPr bwMode="auto">
          <a:xfrm>
            <a:off x="4191000" y="54102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7</a:t>
            </a:r>
          </a:p>
        </p:txBody>
      </p:sp>
      <p:sp>
        <p:nvSpPr>
          <p:cNvPr id="14388" name="Line 17"/>
          <p:cNvSpPr>
            <a:spLocks noChangeShapeType="1"/>
          </p:cNvSpPr>
          <p:nvPr/>
        </p:nvSpPr>
        <p:spPr bwMode="auto">
          <a:xfrm flipH="1">
            <a:off x="3352800" y="37338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9" name="Line 18"/>
          <p:cNvSpPr>
            <a:spLocks noChangeShapeType="1"/>
          </p:cNvSpPr>
          <p:nvPr/>
        </p:nvSpPr>
        <p:spPr bwMode="auto">
          <a:xfrm flipH="1">
            <a:off x="2590800" y="47244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0" name="Line 19"/>
          <p:cNvSpPr>
            <a:spLocks noChangeShapeType="1"/>
          </p:cNvSpPr>
          <p:nvPr/>
        </p:nvSpPr>
        <p:spPr bwMode="auto">
          <a:xfrm>
            <a:off x="3352800" y="47244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1" name="Line 20"/>
          <p:cNvSpPr>
            <a:spLocks noChangeShapeType="1"/>
          </p:cNvSpPr>
          <p:nvPr/>
        </p:nvSpPr>
        <p:spPr bwMode="auto">
          <a:xfrm>
            <a:off x="4191000" y="37338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2" name="Line 21"/>
          <p:cNvSpPr>
            <a:spLocks noChangeShapeType="1"/>
          </p:cNvSpPr>
          <p:nvPr/>
        </p:nvSpPr>
        <p:spPr bwMode="auto">
          <a:xfrm flipH="1">
            <a:off x="4419600" y="4724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61" name="Straight Connector 60"/>
          <p:cNvCxnSpPr>
            <a:stCxn id="14380" idx="5"/>
          </p:cNvCxnSpPr>
          <p:nvPr/>
        </p:nvCxnSpPr>
        <p:spPr>
          <a:xfrm rot="16200000" flipH="1">
            <a:off x="4831556" y="4831557"/>
            <a:ext cx="687387"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94" name="Oval 9"/>
          <p:cNvSpPr>
            <a:spLocks noChangeArrowheads="1"/>
          </p:cNvSpPr>
          <p:nvPr/>
        </p:nvSpPr>
        <p:spPr bwMode="auto">
          <a:xfrm>
            <a:off x="5105400" y="5334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Century Schoolbook" panose="02040604050505020304" pitchFamily="18" charset="0"/>
              <a:cs typeface="Arial" panose="020B0604020202020204" pitchFamily="34" charset="0"/>
            </a:endParaRPr>
          </a:p>
        </p:txBody>
      </p:sp>
      <p:sp>
        <p:nvSpPr>
          <p:cNvPr id="14395" name="TextBox 62"/>
          <p:cNvSpPr txBox="1">
            <a:spLocks noChangeArrowheads="1"/>
          </p:cNvSpPr>
          <p:nvPr/>
        </p:nvSpPr>
        <p:spPr bwMode="auto">
          <a:xfrm>
            <a:off x="5257800" y="5410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16</a:t>
            </a:r>
          </a:p>
        </p:txBody>
      </p:sp>
      <p:sp>
        <p:nvSpPr>
          <p:cNvPr id="14396" name="TextBox 65"/>
          <p:cNvSpPr txBox="1">
            <a:spLocks noChangeArrowheads="1"/>
          </p:cNvSpPr>
          <p:nvPr/>
        </p:nvSpPr>
        <p:spPr bwMode="auto">
          <a:xfrm>
            <a:off x="7543800" y="31242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Insert 17</a:t>
            </a:r>
          </a:p>
        </p:txBody>
      </p:sp>
      <p:cxnSp>
        <p:nvCxnSpPr>
          <p:cNvPr id="68" name="Curved Connector 67"/>
          <p:cNvCxnSpPr>
            <a:stCxn id="14395" idx="3"/>
            <a:endCxn id="14380" idx="6"/>
          </p:cNvCxnSpPr>
          <p:nvPr/>
        </p:nvCxnSpPr>
        <p:spPr>
          <a:xfrm flipH="1" flipV="1">
            <a:off x="5105400" y="4457700"/>
            <a:ext cx="609600" cy="1136650"/>
          </a:xfrm>
          <a:prstGeom prst="curvedConnector3">
            <a:avLst>
              <a:gd name="adj1" fmla="val -37500"/>
            </a:avLst>
          </a:prstGeom>
          <a:ln>
            <a:tailEnd type="arrow"/>
          </a:ln>
        </p:spPr>
        <p:style>
          <a:lnRef idx="1">
            <a:schemeClr val="accent1"/>
          </a:lnRef>
          <a:fillRef idx="0">
            <a:schemeClr val="accent1"/>
          </a:fillRef>
          <a:effectRef idx="0">
            <a:schemeClr val="accent1"/>
          </a:effectRef>
          <a:fontRef idx="minor">
            <a:schemeClr val="tx1"/>
          </a:fontRef>
        </p:style>
      </p:cxnSp>
      <p:sp>
        <p:nvSpPr>
          <p:cNvPr id="14398" name="TextBox 68"/>
          <p:cNvSpPr txBox="1">
            <a:spLocks noChangeArrowheads="1"/>
          </p:cNvSpPr>
          <p:nvPr/>
        </p:nvSpPr>
        <p:spPr bwMode="auto">
          <a:xfrm>
            <a:off x="5867400" y="46482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swap</a:t>
            </a:r>
          </a:p>
        </p:txBody>
      </p:sp>
      <p:sp>
        <p:nvSpPr>
          <p:cNvPr id="14399" name="TextBox 71"/>
          <p:cNvSpPr txBox="1">
            <a:spLocks noChangeArrowheads="1"/>
          </p:cNvSpPr>
          <p:nvPr/>
        </p:nvSpPr>
        <p:spPr bwMode="auto">
          <a:xfrm>
            <a:off x="2209800" y="6096000"/>
            <a:ext cx="373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Century Schoolbook" panose="02040604050505020304" pitchFamily="18" charset="0"/>
                <a:cs typeface="Arial" panose="020B0604020202020204" pitchFamily="34" charset="0"/>
              </a:rPr>
              <a:t>Percolate up to maintain the heap property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865</TotalTime>
  <Words>1865</Words>
  <Application>Microsoft Office PowerPoint</Application>
  <PresentationFormat>On-screen Show (4:3)</PresentationFormat>
  <Paragraphs>397</Paragraphs>
  <Slides>38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等线</vt:lpstr>
      <vt:lpstr>Arial</vt:lpstr>
      <vt:lpstr>Calibri</vt:lpstr>
      <vt:lpstr>Calibri Light</vt:lpstr>
      <vt:lpstr>Century Schoolbook</vt:lpstr>
      <vt:lpstr>Monotype Sorts</vt:lpstr>
      <vt:lpstr>Wingdings</vt:lpstr>
      <vt:lpstr>Wingdings 2</vt:lpstr>
      <vt:lpstr>Office Theme</vt:lpstr>
      <vt:lpstr>Data structures and algorithms  Heap Sort </vt:lpstr>
      <vt:lpstr>Heap</vt:lpstr>
      <vt:lpstr>Heap</vt:lpstr>
      <vt:lpstr>Heap</vt:lpstr>
      <vt:lpstr>Definition</vt:lpstr>
      <vt:lpstr>Max Heap Example</vt:lpstr>
      <vt:lpstr>Min heap example</vt:lpstr>
      <vt:lpstr>Insertion</vt:lpstr>
      <vt:lpstr>PowerPoint Presentation</vt:lpstr>
      <vt:lpstr>Deletion</vt:lpstr>
      <vt:lpstr>Heap Sort</vt:lpstr>
      <vt:lpstr>Procedures on Heap</vt:lpstr>
      <vt:lpstr>Heapify</vt:lpstr>
      <vt:lpstr>Build Heap</vt:lpstr>
      <vt:lpstr>Heap Sort Algorithm</vt:lpstr>
      <vt:lpstr>PowerPoint Presentation</vt:lpstr>
      <vt:lpstr>PowerPoint Presentation</vt:lpstr>
      <vt:lpstr>Heap Sort</vt:lpstr>
      <vt:lpstr>Example of Heap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Analysis</vt:lpstr>
      <vt:lpstr>Comparison with Quick Sort and Merge Sort</vt:lpstr>
      <vt:lpstr>Comparison with Quick Sort and Merge Sort (cont)</vt:lpstr>
      <vt:lpstr>Possible Application</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Sort</dc:title>
  <dc:creator>YuN</dc:creator>
  <cp:lastModifiedBy>Shams Qazi</cp:lastModifiedBy>
  <cp:revision>94</cp:revision>
  <dcterms:created xsi:type="dcterms:W3CDTF">2010-03-21T14:39:27Z</dcterms:created>
  <dcterms:modified xsi:type="dcterms:W3CDTF">2024-10-30T04:28:38Z</dcterms:modified>
</cp:coreProperties>
</file>