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8"/>
  </p:notesMasterIdLst>
  <p:sldIdLst>
    <p:sldId id="256" r:id="rId6"/>
    <p:sldId id="257" r:id="rId7"/>
  </p:sldIdLst>
  <p:sldSz cx="18288000" cy="10287000"/>
  <p:notesSz cx="6858000" cy="9144000"/>
  <p:embeddedFontLst>
    <p:embeddedFont>
      <p:font typeface="Poppins" charset="1" panose="00000500000000000000"/>
      <p:regular r:id="rId11"/>
    </p:embeddedFont>
    <p:embeddedFont>
      <p:font typeface="Roboto" charset="1" panose="02000000000000000000"/>
      <p:regular r:id="rId12"/>
    </p:embeddedFont>
    <p:embeddedFont>
      <p:font typeface="Poppins Medium" charset="1" panose="000006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notesSlides/notesSlide1.xml" Type="http://schemas.openxmlformats.org/officeDocument/2006/relationships/notes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notesSlides/notesSlide2.xml" Type="http://schemas.openxmlformats.org/officeDocument/2006/relationships/notesSlide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notesMasters/notesMaster1.xml" Type="http://schemas.openxmlformats.org/officeDocument/2006/relationships/notesMaster"/><Relationship Id="rId9" Target="theme/theme2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429666" y="9298700"/>
            <a:ext cx="6894498" cy="988316"/>
            <a:chOff x="0" y="0"/>
            <a:chExt cx="9192664" cy="13177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0"/>
              <a:ext cx="9192514" cy="1317625"/>
            </a:xfrm>
            <a:custGeom>
              <a:avLst/>
              <a:gdLst/>
              <a:ahLst/>
              <a:cxnLst/>
              <a:rect r="r" b="b" t="t" l="l"/>
              <a:pathLst>
                <a:path h="1317625" w="9192514">
                  <a:moveTo>
                    <a:pt x="9192514" y="0"/>
                  </a:moveTo>
                  <a:lnTo>
                    <a:pt x="9192514" y="1317625"/>
                  </a:lnTo>
                  <a:lnTo>
                    <a:pt x="0" y="1317625"/>
                  </a:lnTo>
                  <a:cubicBezTo>
                    <a:pt x="0" y="589153"/>
                    <a:pt x="589026" y="0"/>
                    <a:pt x="1317625" y="0"/>
                  </a:cubicBezTo>
                  <a:close/>
                </a:path>
              </a:pathLst>
            </a:custGeom>
            <a:solidFill>
              <a:srgbClr val="23325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3966425" y="2442343"/>
            <a:ext cx="5402402" cy="5402312"/>
          </a:xfrm>
          <a:custGeom>
            <a:avLst/>
            <a:gdLst/>
            <a:ahLst/>
            <a:cxnLst/>
            <a:rect r="r" b="b" t="t" l="l"/>
            <a:pathLst>
              <a:path h="5402312" w="5402402">
                <a:moveTo>
                  <a:pt x="0" y="0"/>
                </a:moveTo>
                <a:lnTo>
                  <a:pt x="5402402" y="0"/>
                </a:lnTo>
                <a:lnTo>
                  <a:pt x="5402402" y="5402312"/>
                </a:lnTo>
                <a:lnTo>
                  <a:pt x="0" y="5402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52039" y="1068633"/>
            <a:ext cx="4961400" cy="5515350"/>
          </a:xfrm>
          <a:custGeom>
            <a:avLst/>
            <a:gdLst/>
            <a:ahLst/>
            <a:cxnLst/>
            <a:rect r="r" b="b" t="t" l="l"/>
            <a:pathLst>
              <a:path h="5515350" w="4961400">
                <a:moveTo>
                  <a:pt x="0" y="0"/>
                </a:moveTo>
                <a:lnTo>
                  <a:pt x="4961400" y="0"/>
                </a:lnTo>
                <a:lnTo>
                  <a:pt x="4961400" y="5515350"/>
                </a:lnTo>
                <a:lnTo>
                  <a:pt x="0" y="55153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772722" y="1875711"/>
            <a:ext cx="8742572" cy="1133265"/>
          </a:xfrm>
          <a:custGeom>
            <a:avLst/>
            <a:gdLst/>
            <a:ahLst/>
            <a:cxnLst/>
            <a:rect r="r" b="b" t="t" l="l"/>
            <a:pathLst>
              <a:path h="1133265" w="8742572">
                <a:moveTo>
                  <a:pt x="0" y="0"/>
                </a:moveTo>
                <a:lnTo>
                  <a:pt x="8742572" y="0"/>
                </a:lnTo>
                <a:lnTo>
                  <a:pt x="8742572" y="1133264"/>
                </a:lnTo>
                <a:lnTo>
                  <a:pt x="0" y="113326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48555" r="0" b="-5395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578367" y="544758"/>
            <a:ext cx="11457849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233251"/>
                </a:solidFill>
                <a:latin typeface="Poppins"/>
                <a:ea typeface="Poppins"/>
                <a:cs typeface="Poppins"/>
                <a:sym typeface="Poppins"/>
              </a:rPr>
              <a:t>Poisson Distribution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96955" y="3467099"/>
            <a:ext cx="11894105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9749" indent="-269875" lvl="1">
              <a:lnSpc>
                <a:spcPts val="2999"/>
              </a:lnSpc>
              <a:buFont typeface="Arial"/>
              <a:buChar char="•"/>
            </a:pPr>
            <a:r>
              <a:rPr lang="en-US" sz="2499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P(x) = the probability of x successes over a given period of time or space, given λ</a:t>
            </a:r>
          </a:p>
          <a:p>
            <a:pPr algn="just" marL="539749" indent="-269875" lvl="1">
              <a:lnSpc>
                <a:spcPts val="2999"/>
              </a:lnSpc>
              <a:buFont typeface="Arial"/>
              <a:buChar char="•"/>
            </a:pPr>
            <a:r>
              <a:rPr lang="en-US" sz="2499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λ = the expected number of successes per time or space unit; λ &gt; 0</a:t>
            </a:r>
          </a:p>
          <a:p>
            <a:pPr algn="l" marL="539749" indent="-269875" lvl="1">
              <a:lnSpc>
                <a:spcPts val="2999"/>
              </a:lnSpc>
              <a:buFont typeface="Arial"/>
              <a:buChar char="•"/>
            </a:pPr>
            <a:r>
              <a:rPr lang="en-US" sz="2499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e = 2.71828 (the base for natural logarithms)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840057" y="4914899"/>
            <a:ext cx="2060546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233251"/>
                </a:solidFill>
                <a:latin typeface="Poppins"/>
                <a:ea typeface="Poppins"/>
                <a:cs typeface="Poppins"/>
                <a:sym typeface="Poppins"/>
              </a:rPr>
              <a:t>Example: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089246" y="2237556"/>
            <a:ext cx="2060546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233251"/>
                </a:solidFill>
                <a:latin typeface="Poppins"/>
                <a:ea typeface="Poppins"/>
                <a:cs typeface="Poppins"/>
                <a:sym typeface="Poppins"/>
              </a:rPr>
              <a:t>Formula: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89246" y="5619749"/>
            <a:ext cx="12989198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US" sz="2499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f new cases of COVID-19 in Africa are occurring at a rate of about 2 per month, then what’s the probability that exactly 4 cases will occur in the next 3 months?</a:t>
            </a:r>
          </a:p>
          <a:p>
            <a:pPr algn="just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X ~ Poisson (λ=2/month)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6045114" y="7244896"/>
            <a:ext cx="7077463" cy="910207"/>
          </a:xfrm>
          <a:custGeom>
            <a:avLst/>
            <a:gdLst/>
            <a:ahLst/>
            <a:cxnLst/>
            <a:rect r="r" b="b" t="t" l="l"/>
            <a:pathLst>
              <a:path h="910207" w="7077463">
                <a:moveTo>
                  <a:pt x="0" y="0"/>
                </a:moveTo>
                <a:lnTo>
                  <a:pt x="7077463" y="0"/>
                </a:lnTo>
                <a:lnTo>
                  <a:pt x="7077463" y="910207"/>
                </a:lnTo>
                <a:lnTo>
                  <a:pt x="0" y="91020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4397" t="-38063" r="-5804" b="-35824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161718" y="8517053"/>
            <a:ext cx="10570413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79"/>
              </a:lnSpc>
              <a:spcBef>
                <a:spcPct val="0"/>
              </a:spcBef>
            </a:pPr>
            <a:r>
              <a:rPr lang="en-US" sz="2649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There is a 13.4% chance that 4 cases will occur in the next 3 months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000429" y="804543"/>
            <a:ext cx="5402402" cy="5402312"/>
          </a:xfrm>
          <a:custGeom>
            <a:avLst/>
            <a:gdLst/>
            <a:ahLst/>
            <a:cxnLst/>
            <a:rect r="r" b="b" t="t" l="l"/>
            <a:pathLst>
              <a:path h="5402312" w="5402402">
                <a:moveTo>
                  <a:pt x="0" y="0"/>
                </a:moveTo>
                <a:lnTo>
                  <a:pt x="5402402" y="0"/>
                </a:lnTo>
                <a:lnTo>
                  <a:pt x="5402402" y="5402312"/>
                </a:lnTo>
                <a:lnTo>
                  <a:pt x="0" y="5402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673691" y="-650291"/>
            <a:ext cx="3228238" cy="3228120"/>
          </a:xfrm>
          <a:custGeom>
            <a:avLst/>
            <a:gdLst/>
            <a:ahLst/>
            <a:cxnLst/>
            <a:rect r="r" b="b" t="t" l="l"/>
            <a:pathLst>
              <a:path h="3228120" w="3228238">
                <a:moveTo>
                  <a:pt x="0" y="0"/>
                </a:moveTo>
                <a:lnTo>
                  <a:pt x="3228238" y="0"/>
                </a:lnTo>
                <a:lnTo>
                  <a:pt x="3228238" y="3228120"/>
                </a:lnTo>
                <a:lnTo>
                  <a:pt x="0" y="32281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891110" y="2515900"/>
            <a:ext cx="10783698" cy="7771100"/>
          </a:xfrm>
          <a:custGeom>
            <a:avLst/>
            <a:gdLst/>
            <a:ahLst/>
            <a:cxnLst/>
            <a:rect r="r" b="b" t="t" l="l"/>
            <a:pathLst>
              <a:path h="7771100" w="10783698">
                <a:moveTo>
                  <a:pt x="0" y="0"/>
                </a:moveTo>
                <a:lnTo>
                  <a:pt x="10783698" y="0"/>
                </a:lnTo>
                <a:lnTo>
                  <a:pt x="10783698" y="7771100"/>
                </a:lnTo>
                <a:lnTo>
                  <a:pt x="0" y="77711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848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15644" y="525786"/>
            <a:ext cx="14616750" cy="157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 b="true">
                <a:solidFill>
                  <a:srgbClr val="23325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 diagram of the distribution A</a:t>
            </a:r>
          </a:p>
          <a:p>
            <a:pPr algn="ctr">
              <a:lnSpc>
                <a:spcPts val="6000"/>
              </a:lnSpc>
            </a:pPr>
            <a:r>
              <a:rPr lang="en-US" b="true" sz="5000">
                <a:solidFill>
                  <a:srgbClr val="23325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plot in the X-Y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DAGTMOgmK0s</dc:identifier>
  <dcterms:modified xsi:type="dcterms:W3CDTF">2011-08-01T06:04:30Z</dcterms:modified>
  <cp:revision>1</cp:revision>
  <dc:title>Poisson distribution</dc:title>
</cp:coreProperties>
</file>