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10" d="100"/>
          <a:sy n="110" d="100"/>
        </p:scale>
        <p:origin x="288" y="4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97785-BF2B-1047-9F92-E31019DB680B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BB576DF1-7917-6649-94EA-154BBD0C265E}">
      <dgm:prSet phldrT="[Text]"/>
      <dgm:spPr/>
      <dgm:t>
        <a:bodyPr/>
        <a:lstStyle/>
        <a:p>
          <a:r>
            <a:rPr lang="en-US" dirty="0"/>
            <a:t>Explore London venues in each neighborhood (Foursquare API)</a:t>
          </a:r>
        </a:p>
      </dgm:t>
    </dgm:pt>
    <dgm:pt modelId="{FF209504-3D30-5349-BE89-A1DD5F882CE0}" type="parTrans" cxnId="{73DCA071-FF5E-204A-88A7-408C544B001D}">
      <dgm:prSet/>
      <dgm:spPr/>
      <dgm:t>
        <a:bodyPr/>
        <a:lstStyle/>
        <a:p>
          <a:endParaRPr lang="en-US"/>
        </a:p>
      </dgm:t>
    </dgm:pt>
    <dgm:pt modelId="{8D1E52AD-8E12-664D-BAE6-7FB33A1C6888}" type="sibTrans" cxnId="{73DCA071-FF5E-204A-88A7-408C544B001D}">
      <dgm:prSet/>
      <dgm:spPr/>
      <dgm:t>
        <a:bodyPr/>
        <a:lstStyle/>
        <a:p>
          <a:endParaRPr lang="en-US"/>
        </a:p>
      </dgm:t>
    </dgm:pt>
    <dgm:pt modelId="{81B3FD88-AA4A-EE44-83B7-28CAD561D4A2}">
      <dgm:prSet phldrT="[Text]"/>
      <dgm:spPr/>
      <dgm:t>
        <a:bodyPr/>
        <a:lstStyle/>
        <a:p>
          <a:r>
            <a:rPr lang="en-US" dirty="0"/>
            <a:t>Cluster neighborhoods by similarity of venue type to reduce the search space</a:t>
          </a:r>
        </a:p>
        <a:p>
          <a:r>
            <a:rPr lang="en-US" dirty="0"/>
            <a:t>(Unsupervised K-means clustering)</a:t>
          </a:r>
        </a:p>
      </dgm:t>
    </dgm:pt>
    <dgm:pt modelId="{41F0342A-6A55-B446-AAD3-89671CE110CD}" type="parTrans" cxnId="{965FBE19-DBD5-544B-B5BC-84BCE2D63763}">
      <dgm:prSet/>
      <dgm:spPr/>
      <dgm:t>
        <a:bodyPr/>
        <a:lstStyle/>
        <a:p>
          <a:endParaRPr lang="en-US"/>
        </a:p>
      </dgm:t>
    </dgm:pt>
    <dgm:pt modelId="{3E1ABAAA-3D9A-FA4C-8BB5-0472C8375BB6}" type="sibTrans" cxnId="{965FBE19-DBD5-544B-B5BC-84BCE2D63763}">
      <dgm:prSet/>
      <dgm:spPr/>
      <dgm:t>
        <a:bodyPr/>
        <a:lstStyle/>
        <a:p>
          <a:endParaRPr lang="en-US"/>
        </a:p>
      </dgm:t>
    </dgm:pt>
    <dgm:pt modelId="{C32325C7-F9C4-0D48-AB8D-D24FF3A7E1CF}">
      <dgm:prSet/>
      <dgm:spPr/>
      <dgm:t>
        <a:bodyPr/>
        <a:lstStyle/>
        <a:p>
          <a:r>
            <a:rPr lang="en-US" dirty="0"/>
            <a:t>Assess the risk of COVID-19, by determining the current infection rates in each London borough</a:t>
          </a:r>
        </a:p>
        <a:p>
          <a:r>
            <a:rPr lang="en-US" dirty="0"/>
            <a:t>(UK government COVID-19 API)</a:t>
          </a:r>
        </a:p>
      </dgm:t>
    </dgm:pt>
    <dgm:pt modelId="{D9C6A0A9-E910-A640-91B6-BD64E108051B}" type="parTrans" cxnId="{05DE41BC-950E-8749-B16A-10909A48E1B7}">
      <dgm:prSet/>
      <dgm:spPr/>
      <dgm:t>
        <a:bodyPr/>
        <a:lstStyle/>
        <a:p>
          <a:endParaRPr lang="en-US"/>
        </a:p>
      </dgm:t>
    </dgm:pt>
    <dgm:pt modelId="{D5FD58C9-0C66-3A48-B11C-D00811EF0BC6}" type="sibTrans" cxnId="{05DE41BC-950E-8749-B16A-10909A48E1B7}">
      <dgm:prSet/>
      <dgm:spPr/>
      <dgm:t>
        <a:bodyPr/>
        <a:lstStyle/>
        <a:p>
          <a:endParaRPr lang="en-US"/>
        </a:p>
      </dgm:t>
    </dgm:pt>
    <dgm:pt modelId="{406A734F-DCBE-6C45-9F28-9E574BD41FE0}" type="pres">
      <dgm:prSet presAssocID="{27197785-BF2B-1047-9F92-E31019DB680B}" presName="arrowDiagram" presStyleCnt="0">
        <dgm:presLayoutVars>
          <dgm:chMax val="5"/>
          <dgm:dir/>
          <dgm:resizeHandles val="exact"/>
        </dgm:presLayoutVars>
      </dgm:prSet>
      <dgm:spPr/>
    </dgm:pt>
    <dgm:pt modelId="{8C05EBA1-0C68-234A-ABAE-7BC0AF9ABAB2}" type="pres">
      <dgm:prSet presAssocID="{27197785-BF2B-1047-9F92-E31019DB680B}" presName="arrow" presStyleLbl="bgShp" presStyleIdx="0" presStyleCnt="1"/>
      <dgm:spPr/>
    </dgm:pt>
    <dgm:pt modelId="{EBAE7BD6-07E1-774D-962A-521785A47B07}" type="pres">
      <dgm:prSet presAssocID="{27197785-BF2B-1047-9F92-E31019DB680B}" presName="arrowDiagram3" presStyleCnt="0"/>
      <dgm:spPr/>
    </dgm:pt>
    <dgm:pt modelId="{D0CB305C-E314-F747-8D53-94BF0B9B6851}" type="pres">
      <dgm:prSet presAssocID="{BB576DF1-7917-6649-94EA-154BBD0C265E}" presName="bullet3a" presStyleLbl="node1" presStyleIdx="0" presStyleCnt="3"/>
      <dgm:spPr/>
    </dgm:pt>
    <dgm:pt modelId="{A9849B00-026D-8848-A9EA-5FDC70C9D5FA}" type="pres">
      <dgm:prSet presAssocID="{BB576DF1-7917-6649-94EA-154BBD0C265E}" presName="textBox3a" presStyleLbl="revTx" presStyleIdx="0" presStyleCnt="3">
        <dgm:presLayoutVars>
          <dgm:bulletEnabled val="1"/>
        </dgm:presLayoutVars>
      </dgm:prSet>
      <dgm:spPr/>
    </dgm:pt>
    <dgm:pt modelId="{6F29251D-EF93-C34B-9ADB-F3DC71B01252}" type="pres">
      <dgm:prSet presAssocID="{81B3FD88-AA4A-EE44-83B7-28CAD561D4A2}" presName="bullet3b" presStyleLbl="node1" presStyleIdx="1" presStyleCnt="3"/>
      <dgm:spPr/>
    </dgm:pt>
    <dgm:pt modelId="{6D9D9C10-DB63-FB46-8CDD-3E46627C97F5}" type="pres">
      <dgm:prSet presAssocID="{81B3FD88-AA4A-EE44-83B7-28CAD561D4A2}" presName="textBox3b" presStyleLbl="revTx" presStyleIdx="1" presStyleCnt="3">
        <dgm:presLayoutVars>
          <dgm:bulletEnabled val="1"/>
        </dgm:presLayoutVars>
      </dgm:prSet>
      <dgm:spPr/>
    </dgm:pt>
    <dgm:pt modelId="{2F95C202-1095-2245-A1CE-2504E402596A}" type="pres">
      <dgm:prSet presAssocID="{C32325C7-F9C4-0D48-AB8D-D24FF3A7E1CF}" presName="bullet3c" presStyleLbl="node1" presStyleIdx="2" presStyleCnt="3"/>
      <dgm:spPr/>
    </dgm:pt>
    <dgm:pt modelId="{1F259A32-3AF1-E944-AF97-E03051160051}" type="pres">
      <dgm:prSet presAssocID="{C32325C7-F9C4-0D48-AB8D-D24FF3A7E1CF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965FBE19-DBD5-544B-B5BC-84BCE2D63763}" srcId="{27197785-BF2B-1047-9F92-E31019DB680B}" destId="{81B3FD88-AA4A-EE44-83B7-28CAD561D4A2}" srcOrd="1" destOrd="0" parTransId="{41F0342A-6A55-B446-AAD3-89671CE110CD}" sibTransId="{3E1ABAAA-3D9A-FA4C-8BB5-0472C8375BB6}"/>
    <dgm:cxn modelId="{73DCA071-FF5E-204A-88A7-408C544B001D}" srcId="{27197785-BF2B-1047-9F92-E31019DB680B}" destId="{BB576DF1-7917-6649-94EA-154BBD0C265E}" srcOrd="0" destOrd="0" parTransId="{FF209504-3D30-5349-BE89-A1DD5F882CE0}" sibTransId="{8D1E52AD-8E12-664D-BAE6-7FB33A1C6888}"/>
    <dgm:cxn modelId="{44B8607D-F361-7C46-85A4-2AD48ADFDE90}" type="presOf" srcId="{C32325C7-F9C4-0D48-AB8D-D24FF3A7E1CF}" destId="{1F259A32-3AF1-E944-AF97-E03051160051}" srcOrd="0" destOrd="0" presId="urn:microsoft.com/office/officeart/2005/8/layout/arrow2"/>
    <dgm:cxn modelId="{2273EE82-3674-5E41-B726-D86C89CC8804}" type="presOf" srcId="{BB576DF1-7917-6649-94EA-154BBD0C265E}" destId="{A9849B00-026D-8848-A9EA-5FDC70C9D5FA}" srcOrd="0" destOrd="0" presId="urn:microsoft.com/office/officeart/2005/8/layout/arrow2"/>
    <dgm:cxn modelId="{B015B38F-2684-6544-A337-19718B7420F3}" type="presOf" srcId="{27197785-BF2B-1047-9F92-E31019DB680B}" destId="{406A734F-DCBE-6C45-9F28-9E574BD41FE0}" srcOrd="0" destOrd="0" presId="urn:microsoft.com/office/officeart/2005/8/layout/arrow2"/>
    <dgm:cxn modelId="{812FDF97-2F19-F74F-8B52-2DE997EA758B}" type="presOf" srcId="{81B3FD88-AA4A-EE44-83B7-28CAD561D4A2}" destId="{6D9D9C10-DB63-FB46-8CDD-3E46627C97F5}" srcOrd="0" destOrd="0" presId="urn:microsoft.com/office/officeart/2005/8/layout/arrow2"/>
    <dgm:cxn modelId="{05DE41BC-950E-8749-B16A-10909A48E1B7}" srcId="{27197785-BF2B-1047-9F92-E31019DB680B}" destId="{C32325C7-F9C4-0D48-AB8D-D24FF3A7E1CF}" srcOrd="2" destOrd="0" parTransId="{D9C6A0A9-E910-A640-91B6-BD64E108051B}" sibTransId="{D5FD58C9-0C66-3A48-B11C-D00811EF0BC6}"/>
    <dgm:cxn modelId="{3B23905C-C9CD-0544-B302-A2512C1CAEC4}" type="presParOf" srcId="{406A734F-DCBE-6C45-9F28-9E574BD41FE0}" destId="{8C05EBA1-0C68-234A-ABAE-7BC0AF9ABAB2}" srcOrd="0" destOrd="0" presId="urn:microsoft.com/office/officeart/2005/8/layout/arrow2"/>
    <dgm:cxn modelId="{0F4173C1-54E7-4241-9EAE-76D7BE7AA7F4}" type="presParOf" srcId="{406A734F-DCBE-6C45-9F28-9E574BD41FE0}" destId="{EBAE7BD6-07E1-774D-962A-521785A47B07}" srcOrd="1" destOrd="0" presId="urn:microsoft.com/office/officeart/2005/8/layout/arrow2"/>
    <dgm:cxn modelId="{B479310D-5BE3-D94B-BF3C-5B075EB88003}" type="presParOf" srcId="{EBAE7BD6-07E1-774D-962A-521785A47B07}" destId="{D0CB305C-E314-F747-8D53-94BF0B9B6851}" srcOrd="0" destOrd="0" presId="urn:microsoft.com/office/officeart/2005/8/layout/arrow2"/>
    <dgm:cxn modelId="{BCA44BD6-DB6A-6442-BB7A-2F41423F463F}" type="presParOf" srcId="{EBAE7BD6-07E1-774D-962A-521785A47B07}" destId="{A9849B00-026D-8848-A9EA-5FDC70C9D5FA}" srcOrd="1" destOrd="0" presId="urn:microsoft.com/office/officeart/2005/8/layout/arrow2"/>
    <dgm:cxn modelId="{1387AFFC-1560-384C-8B3E-BADA8789B865}" type="presParOf" srcId="{EBAE7BD6-07E1-774D-962A-521785A47B07}" destId="{6F29251D-EF93-C34B-9ADB-F3DC71B01252}" srcOrd="2" destOrd="0" presId="urn:microsoft.com/office/officeart/2005/8/layout/arrow2"/>
    <dgm:cxn modelId="{2FFC4866-B7BE-8349-918E-02706DCB381E}" type="presParOf" srcId="{EBAE7BD6-07E1-774D-962A-521785A47B07}" destId="{6D9D9C10-DB63-FB46-8CDD-3E46627C97F5}" srcOrd="3" destOrd="0" presId="urn:microsoft.com/office/officeart/2005/8/layout/arrow2"/>
    <dgm:cxn modelId="{0F36E2F0-67E8-F241-AAC7-076F36105DD5}" type="presParOf" srcId="{EBAE7BD6-07E1-774D-962A-521785A47B07}" destId="{2F95C202-1095-2245-A1CE-2504E402596A}" srcOrd="4" destOrd="0" presId="urn:microsoft.com/office/officeart/2005/8/layout/arrow2"/>
    <dgm:cxn modelId="{719C9B7C-9DBF-4643-A562-03251360CD93}" type="presParOf" srcId="{EBAE7BD6-07E1-774D-962A-521785A47B07}" destId="{1F259A32-3AF1-E944-AF97-E03051160051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5EBA1-0C68-234A-ABAE-7BC0AF9ABAB2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B305C-E314-F747-8D53-94BF0B9B6851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49B00-026D-8848-A9EA-5FDC70C9D5FA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Explore London venues in each neighborhood (Foursquare API)</a:t>
          </a:r>
        </a:p>
      </dsp:txBody>
      <dsp:txXfrm>
        <a:off x="1137920" y="3781213"/>
        <a:ext cx="1893824" cy="1468120"/>
      </dsp:txXfrm>
    </dsp:sp>
    <dsp:sp modelId="{6F29251D-EF93-C34B-9ADB-F3DC71B01252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D9C10-DB63-FB46-8CDD-3E46627C97F5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Cluster neighborhoods by similarity of venue type to reduce the search space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(Unsupervised K-means clustering)</a:t>
          </a:r>
        </a:p>
      </dsp:txBody>
      <dsp:txXfrm>
        <a:off x="3088640" y="2485813"/>
        <a:ext cx="1950720" cy="2763519"/>
      </dsp:txXfrm>
    </dsp:sp>
    <dsp:sp modelId="{2F95C202-1095-2245-A1CE-2504E402596A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59A32-3AF1-E944-AF97-E03051160051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Assess the risk of COVID-19, by determining the current infection rates in each London borough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(UK government COVID-19 API)</a:t>
          </a:r>
        </a:p>
      </dsp:txBody>
      <dsp:txXfrm>
        <a:off x="5405120" y="1718733"/>
        <a:ext cx="1950720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7/13/20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9220200" cy="3200400"/>
          </a:xfrm>
        </p:spPr>
        <p:txBody>
          <a:bodyPr>
            <a:normAutofit/>
          </a:bodyPr>
          <a:lstStyle/>
          <a:p>
            <a:r>
              <a:rPr lang="en-US" dirty="0"/>
              <a:t>The Battle of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Applied Data Science Capstone Project </a:t>
            </a:r>
          </a:p>
          <a:p>
            <a:r>
              <a:rPr lang="en-US" dirty="0"/>
              <a:t>Coursera</a:t>
            </a:r>
          </a:p>
          <a:p>
            <a:r>
              <a:rPr lang="en-US" dirty="0"/>
              <a:t>Author: Marta Nabais</a:t>
            </a:r>
          </a:p>
          <a:p>
            <a:r>
              <a:rPr lang="en-US" dirty="0"/>
              <a:t>Date: 13</a:t>
            </a:r>
            <a:r>
              <a:rPr lang="en-US" baseline="30000" dirty="0"/>
              <a:t>th</a:t>
            </a:r>
            <a:r>
              <a:rPr lang="en-US" dirty="0"/>
              <a:t> July 2020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young professional couple has approached Blocks Effective to consult them on the best location to build a house</a:t>
            </a:r>
          </a:p>
          <a:p>
            <a:r>
              <a:rPr lang="en-US" dirty="0"/>
              <a:t>Settlement preferences are:</a:t>
            </a:r>
          </a:p>
          <a:p>
            <a:pPr lvl="1"/>
            <a:r>
              <a:rPr lang="en-US" dirty="0"/>
              <a:t>Around the London area</a:t>
            </a:r>
          </a:p>
          <a:p>
            <a:pPr lvl="1"/>
            <a:r>
              <a:rPr lang="en-US" dirty="0"/>
              <a:t>Location with a lot of open spaces </a:t>
            </a:r>
          </a:p>
          <a:p>
            <a:pPr lvl="1"/>
            <a:r>
              <a:rPr lang="en-US" dirty="0"/>
              <a:t>Location with some sports facilities</a:t>
            </a:r>
          </a:p>
          <a:p>
            <a:pPr lvl="1"/>
            <a:r>
              <a:rPr lang="en-US" dirty="0"/>
              <a:t>Location with lowest COVID-19 risk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ow to Exceed Your Clients' Expectations">
            <a:extLst>
              <a:ext uri="{FF2B5EF4-FFF2-40B4-BE49-F238E27FC236}">
                <a16:creationId xmlns:a16="http://schemas.microsoft.com/office/drawing/2014/main" id="{0E31A1B4-B237-474E-ABD2-36254F4C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20" y="1047960"/>
            <a:ext cx="3485179" cy="2552278"/>
          </a:xfrm>
          <a:prstGeom prst="ellipse">
            <a:avLst/>
          </a:prstGeom>
          <a:ln w="952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A765F7-24AE-574E-A40F-B6CF7CE08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603509"/>
              </p:ext>
            </p:extLst>
          </p:nvPr>
        </p:nvGraphicFramePr>
        <p:xfrm>
          <a:off x="477520" y="10287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A9B5AE-F46A-CA4B-96ED-E6C2B3718DD1}"/>
              </a:ext>
            </a:extLst>
          </p:cNvPr>
          <p:cNvSpPr/>
          <p:nvPr/>
        </p:nvSpPr>
        <p:spPr>
          <a:xfrm>
            <a:off x="8771553" y="1676400"/>
            <a:ext cx="3153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rgbClr val="002060"/>
                </a:solidFill>
              </a:rPr>
              <a:t>Advise on the best neighborhood for clients to settle</a:t>
            </a:r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2FEB-F338-564D-92C9-75CCD464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suitable neighborhoods with many open spaces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E49FC19-3905-8640-95D5-6FE2D4FDE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3816"/>
              </p:ext>
            </p:extLst>
          </p:nvPr>
        </p:nvGraphicFramePr>
        <p:xfrm>
          <a:off x="1458409" y="2002420"/>
          <a:ext cx="10197299" cy="4051141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72764">
                  <a:extLst>
                    <a:ext uri="{9D8B030D-6E8A-4147-A177-3AD203B41FA5}">
                      <a16:colId xmlns:a16="http://schemas.microsoft.com/office/drawing/2014/main" val="3007292903"/>
                    </a:ext>
                  </a:extLst>
                </a:gridCol>
                <a:gridCol w="726785">
                  <a:extLst>
                    <a:ext uri="{9D8B030D-6E8A-4147-A177-3AD203B41FA5}">
                      <a16:colId xmlns:a16="http://schemas.microsoft.com/office/drawing/2014/main" val="866320209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1205332860"/>
                    </a:ext>
                  </a:extLst>
                </a:gridCol>
                <a:gridCol w="934658">
                  <a:extLst>
                    <a:ext uri="{9D8B030D-6E8A-4147-A177-3AD203B41FA5}">
                      <a16:colId xmlns:a16="http://schemas.microsoft.com/office/drawing/2014/main" val="2307104734"/>
                    </a:ext>
                  </a:extLst>
                </a:gridCol>
                <a:gridCol w="764892">
                  <a:extLst>
                    <a:ext uri="{9D8B030D-6E8A-4147-A177-3AD203B41FA5}">
                      <a16:colId xmlns:a16="http://schemas.microsoft.com/office/drawing/2014/main" val="4241236183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513640881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3370808956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4117024969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3672369014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3674084461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3460512926"/>
                    </a:ext>
                  </a:extLst>
                </a:gridCol>
                <a:gridCol w="849775">
                  <a:extLst>
                    <a:ext uri="{9D8B030D-6E8A-4147-A177-3AD203B41FA5}">
                      <a16:colId xmlns:a16="http://schemas.microsoft.com/office/drawing/2014/main" val="2877543306"/>
                    </a:ext>
                  </a:extLst>
                </a:gridCol>
              </a:tblGrid>
              <a:tr h="52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Cluster Labels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3rd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4th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5th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6th Most Common 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7th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8th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9th Most Common 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10th Most Common 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2788359347"/>
                  </a:ext>
                </a:extLst>
              </a:tr>
              <a:tr h="52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Blackheath Royal Standard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Transportation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Bus Stop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Fast Food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Deli / Bodega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Ethiopian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&amp; Drink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Flower Shop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4216042458"/>
                  </a:ext>
                </a:extLst>
              </a:tr>
              <a:tr h="52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Blackheath Royal Standard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Transportation 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 Stop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Fast Food Restaurant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Deli / Bodega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Ethiopian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Court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&amp; Drink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Flower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2989479327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Chinbrook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 Stop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Fast Food Restaurant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Flower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Flea 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Fish 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&amp; Drink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Fish &amp; Chips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Film Studio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2457084052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East Dulwich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Grocery 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Bus Stop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Cycle Studio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Fast Food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Ethiopian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 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Exhibit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Falafel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4287575227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Horn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 Stop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Fast Food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Flower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Flea 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Fish 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&amp; Drink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Fish &amp; Chips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Film Studio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837426973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 Stop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Fast Food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Flower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Flea 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Fish 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Food &amp; Drink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Fish &amp; Chips Shop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Film Studio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876752071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Oakleigh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Golf Course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Metro Station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English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Ethiopian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 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Exhibit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Falafel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Yoga Studio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1948164835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Totteridge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Golf Course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Metro Station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English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Ethiopian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 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Exhibit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Falafel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Yoga Studio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2655694740"/>
                  </a:ext>
                </a:extLst>
              </a:tr>
              <a:tr h="353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Whetstone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Golf Course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Metro Station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English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Ethiopian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 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Exhibit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Falafel Restaurant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Yoga Studio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5" marR="7905" marT="7905" marB="0" anchor="b"/>
                </a:tc>
                <a:extLst>
                  <a:ext uri="{0D108BD9-81ED-4DB2-BD59-A6C34878D82A}">
                    <a16:rowId xmlns:a16="http://schemas.microsoft.com/office/drawing/2014/main" val="392939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2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519-6468-A548-82A8-B55AF910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49FC-D9BB-C043-B9A6-624118B5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Greenwhich</a:t>
            </a:r>
            <a:r>
              <a:rPr lang="en-US" dirty="0"/>
              <a:t> or </a:t>
            </a:r>
            <a:r>
              <a:rPr lang="en-US" dirty="0" err="1"/>
              <a:t>Lewisham</a:t>
            </a:r>
            <a:r>
              <a:rPr lang="en-US" dirty="0"/>
              <a:t> boroughs are currently least affected by COVID-19</a:t>
            </a:r>
          </a:p>
          <a:p>
            <a:r>
              <a:rPr lang="en-US" dirty="0"/>
              <a:t>Based on these results, I have recommended the clients to settle on the </a:t>
            </a:r>
            <a:r>
              <a:rPr lang="en-US" dirty="0" err="1"/>
              <a:t>Blackheath</a:t>
            </a:r>
            <a:r>
              <a:rPr lang="en-US" dirty="0"/>
              <a:t> </a:t>
            </a:r>
            <a:r>
              <a:rPr lang="en-US" dirty="0" err="1"/>
              <a:t>RoyalStandard</a:t>
            </a:r>
            <a:r>
              <a:rPr lang="en-US" dirty="0"/>
              <a:t> neighborhood</a:t>
            </a:r>
          </a:p>
        </p:txBody>
      </p:sp>
    </p:spTree>
    <p:extLst>
      <p:ext uri="{BB962C8B-B14F-4D97-AF65-F5344CB8AC3E}">
        <p14:creationId xmlns:p14="http://schemas.microsoft.com/office/powerpoint/2010/main" val="964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Wireframe Building 16x9</Template>
  <TotalTime>35</TotalTime>
  <Words>410</Words>
  <Application>Microsoft Macintosh PowerPoint</Application>
  <PresentationFormat>Widescreen</PresentationFormat>
  <Paragraphs>143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The Battle of Neighborhoods</vt:lpstr>
      <vt:lpstr>Business problem</vt:lpstr>
      <vt:lpstr>Problem approach</vt:lpstr>
      <vt:lpstr>Potential suitable neighborhoods with many open spaces</vt:lpstr>
      <vt:lpstr>Recommendations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Marta de Olivera Ferreira Nabais</dc:creator>
  <cp:lastModifiedBy>Marta de Olivera Ferreira Nabais</cp:lastModifiedBy>
  <cp:revision>4</cp:revision>
  <dcterms:created xsi:type="dcterms:W3CDTF">2020-07-13T17:25:15Z</dcterms:created>
  <dcterms:modified xsi:type="dcterms:W3CDTF">2020-07-13T18:00:30Z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